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1"/>
  </p:notesMasterIdLst>
  <p:handoutMasterIdLst>
    <p:handoutMasterId r:id="rId12"/>
  </p:handoutMasterIdLst>
  <p:sldIdLst>
    <p:sldId id="713" r:id="rId2"/>
    <p:sldId id="918" r:id="rId3"/>
    <p:sldId id="907" r:id="rId4"/>
    <p:sldId id="909" r:id="rId5"/>
    <p:sldId id="911" r:id="rId6"/>
    <p:sldId id="913" r:id="rId7"/>
    <p:sldId id="914" r:id="rId8"/>
    <p:sldId id="915" r:id="rId9"/>
    <p:sldId id="917" r:id="rId10"/>
  </p:sldIdLst>
  <p:sldSz cx="12192000" cy="6858000"/>
  <p:notesSz cx="6743700" cy="98758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ra Isabel Anaya Florez" initials="SIAF" lastIdx="3" clrIdx="0"/>
  <p:cmAuthor id="1" name="Juana Amalia Gonzalez Hernandez" initials="JAGH" lastIdx="2" clrIdx="1"/>
  <p:cmAuthor id="2" name="Andrés Felipe Sánchez López" initials="AFSL" lastIdx="3" clrIdx="2">
    <p:extLst>
      <p:ext uri="{19B8F6BF-5375-455C-9EA6-DF929625EA0E}">
        <p15:presenceInfo xmlns:p15="http://schemas.microsoft.com/office/powerpoint/2012/main" userId="S-1-5-21-1735076729-85289379-795894237-7130" providerId="AD"/>
      </p:ext>
    </p:extLst>
  </p:cmAuthor>
  <p:cmAuthor id="3" name="RTVC" initials="R" lastIdx="1" clrIdx="3">
    <p:extLst>
      <p:ext uri="{19B8F6BF-5375-455C-9EA6-DF929625EA0E}">
        <p15:presenceInfo xmlns:p15="http://schemas.microsoft.com/office/powerpoint/2012/main" userId="RTVC" providerId="None"/>
      </p:ext>
    </p:extLst>
  </p:cmAuthor>
  <p:cmAuthor id="4" name="Claudia Milena Fernandez Rodriguez" initials="CMFR" lastIdx="2" clrIdx="4">
    <p:extLst>
      <p:ext uri="{19B8F6BF-5375-455C-9EA6-DF929625EA0E}">
        <p15:presenceInfo xmlns:p15="http://schemas.microsoft.com/office/powerpoint/2012/main" userId="S-1-5-21-1735076729-85289379-795894237-1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73C18"/>
    <a:srgbClr val="9E0000"/>
    <a:srgbClr val="600000"/>
    <a:srgbClr val="5A4E48"/>
    <a:srgbClr val="CCDDE2"/>
    <a:srgbClr val="DED7FD"/>
    <a:srgbClr val="5F5F5F"/>
    <a:srgbClr val="FF99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0844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5820"/>
    </p:cViewPr>
  </p:sorter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2270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19869" y="2"/>
            <a:ext cx="2922270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88E91-7898-4B8A-928F-10B48990BAFC}" type="datetimeFigureOut">
              <a:rPr lang="es-CO" smtClean="0"/>
              <a:t>20/08/2019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80333"/>
            <a:ext cx="2922270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19869" y="9380333"/>
            <a:ext cx="2922270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99B55-2B9A-4ED4-BF36-A2ED3308A7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152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2270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9869" y="2"/>
            <a:ext cx="2922270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2DA4F-989D-4A58-AE97-807296643125}" type="datetimeFigureOut">
              <a:rPr lang="es-CO" smtClean="0"/>
              <a:t>20/08/2019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4370" y="4752749"/>
            <a:ext cx="539496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2270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9869" y="9380333"/>
            <a:ext cx="2922270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A59F-E56B-4583-A30D-D7E99496A5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759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40A6-6F7B-4449-901B-ED962325F298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175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40A6-6F7B-4449-901B-ED962325F298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316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40A6-6F7B-4449-901B-ED962325F298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6094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40A6-6F7B-4449-901B-ED962325F298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423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40A6-6F7B-4449-901B-ED962325F298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100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40A6-6F7B-4449-901B-ED962325F298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151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40A6-6F7B-4449-901B-ED962325F298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181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671-C5FC-494C-9592-9A21F5F0C420}" type="datetimeFigureOut">
              <a:rPr lang="es-CO" smtClean="0"/>
              <a:pPr/>
              <a:t>20/08/2019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193A-8C04-4AA9-B7CB-C4A36F774CB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797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671-C5FC-494C-9592-9A21F5F0C420}" type="datetimeFigureOut">
              <a:rPr lang="es-CO" smtClean="0"/>
              <a:pPr/>
              <a:t>20/08/2019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193A-8C04-4AA9-B7CB-C4A36F774CB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970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671-C5FC-494C-9592-9A21F5F0C420}" type="datetimeFigureOut">
              <a:rPr lang="es-CO" smtClean="0"/>
              <a:pPr/>
              <a:t>20/08/2019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193A-8C04-4AA9-B7CB-C4A36F774CB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6422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554" y="2845785"/>
            <a:ext cx="5663543" cy="961473"/>
          </a:xfrm>
        </p:spPr>
        <p:txBody>
          <a:bodyPr anchor="ctr">
            <a:normAutofit/>
          </a:bodyPr>
          <a:lstStyle>
            <a:lvl1pPr>
              <a:defRPr sz="3067"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_tradn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113" y="2986834"/>
            <a:ext cx="1995820" cy="67937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198648" y="2490949"/>
            <a:ext cx="0" cy="1671147"/>
          </a:xfrm>
          <a:prstGeom prst="line">
            <a:avLst/>
          </a:prstGeom>
          <a:ln w="19050">
            <a:solidFill>
              <a:srgbClr val="A6A4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5675586"/>
            <a:ext cx="12192000" cy="1182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298376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1" cy="232410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55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89000" y="3536949"/>
            <a:ext cx="10414001" cy="79375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100"/>
            </a:lvl1pPr>
            <a:lvl2pPr marL="0" indent="171450" algn="ctr">
              <a:spcBef>
                <a:spcPts val="0"/>
              </a:spcBef>
              <a:buSzTx/>
              <a:buNone/>
              <a:defRPr sz="2100"/>
            </a:lvl2pPr>
            <a:lvl3pPr marL="0" indent="342900" algn="ctr">
              <a:spcBef>
                <a:spcPts val="0"/>
              </a:spcBef>
              <a:buSzTx/>
              <a:buNone/>
              <a:defRPr sz="2100"/>
            </a:lvl3pPr>
            <a:lvl4pPr marL="0" indent="514350" algn="ctr">
              <a:spcBef>
                <a:spcPts val="0"/>
              </a:spcBef>
              <a:buSzTx/>
              <a:buNone/>
              <a:defRPr sz="2100"/>
            </a:lvl4pPr>
            <a:lvl5pPr marL="0" indent="685800" algn="ctr">
              <a:spcBef>
                <a:spcPts val="0"/>
              </a:spcBef>
              <a:buSzTx/>
              <a:buNone/>
              <a:defRPr sz="2100"/>
            </a:lvl5pPr>
          </a:lstStyle>
          <a:p>
            <a:pPr lvl="0">
              <a:defRPr sz="1800"/>
            </a:pPr>
            <a:r>
              <a:rPr sz="2100"/>
              <a:t>Body Level One</a:t>
            </a:r>
          </a:p>
          <a:p>
            <a:pPr lvl="1">
              <a:defRPr sz="1800"/>
            </a:pPr>
            <a:r>
              <a:rPr sz="2100"/>
              <a:t>Body Level Two</a:t>
            </a:r>
          </a:p>
          <a:p>
            <a:pPr lvl="2">
              <a:defRPr sz="1800"/>
            </a:pPr>
            <a:r>
              <a:rPr sz="2100"/>
              <a:t>Body Level Three</a:t>
            </a:r>
          </a:p>
          <a:p>
            <a:pPr lvl="3">
              <a:defRPr sz="1800"/>
            </a:pPr>
            <a:r>
              <a:rPr sz="2100"/>
              <a:t>Body Level Four</a:t>
            </a:r>
          </a:p>
          <a:p>
            <a:pPr lvl="4">
              <a:defRPr sz="1800"/>
            </a:pPr>
            <a:r>
              <a:rPr sz="21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510852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671-C5FC-494C-9592-9A21F5F0C420}" type="datetimeFigureOut">
              <a:rPr lang="es-CO" smtClean="0"/>
              <a:pPr/>
              <a:t>20/08/2019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193A-8C04-4AA9-B7CB-C4A36F774CB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284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671-C5FC-494C-9592-9A21F5F0C420}" type="datetimeFigureOut">
              <a:rPr lang="es-CO" smtClean="0"/>
              <a:pPr/>
              <a:t>20/08/2019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193A-8C04-4AA9-B7CB-C4A36F774CB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320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671-C5FC-494C-9592-9A21F5F0C420}" type="datetimeFigureOut">
              <a:rPr lang="es-CO" smtClean="0"/>
              <a:pPr/>
              <a:t>20/08/2019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193A-8C04-4AA9-B7CB-C4A36F774CB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201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671-C5FC-494C-9592-9A21F5F0C420}" type="datetimeFigureOut">
              <a:rPr lang="es-CO" smtClean="0"/>
              <a:pPr/>
              <a:t>20/08/2019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193A-8C04-4AA9-B7CB-C4A36F774CB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16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671-C5FC-494C-9592-9A21F5F0C420}" type="datetimeFigureOut">
              <a:rPr lang="es-CO" smtClean="0"/>
              <a:pPr/>
              <a:t>20/08/2019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193A-8C04-4AA9-B7CB-C4A36F774CB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813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671-C5FC-494C-9592-9A21F5F0C420}" type="datetimeFigureOut">
              <a:rPr lang="es-CO" smtClean="0"/>
              <a:pPr/>
              <a:t>20/08/2019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193A-8C04-4AA9-B7CB-C4A36F774CB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609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671-C5FC-494C-9592-9A21F5F0C420}" type="datetimeFigureOut">
              <a:rPr lang="es-CO" smtClean="0"/>
              <a:pPr/>
              <a:t>20/08/2019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193A-8C04-4AA9-B7CB-C4A36F774CB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702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671-C5FC-494C-9592-9A21F5F0C420}" type="datetimeFigureOut">
              <a:rPr lang="es-CO" smtClean="0"/>
              <a:pPr/>
              <a:t>20/08/2019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D193A-8C04-4AA9-B7CB-C4A36F774CB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438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EC671-C5FC-494C-9592-9A21F5F0C420}" type="datetimeFigureOut">
              <a:rPr lang="es-CO" smtClean="0"/>
              <a:pPr/>
              <a:t>20/08/2019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D193A-8C04-4AA9-B7CB-C4A36F774CB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151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46" r:id="rId12"/>
    <p:sldLayoutId id="21474838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png">
            <a:extLst>
              <a:ext uri="{FF2B5EF4-FFF2-40B4-BE49-F238E27FC236}">
                <a16:creationId xmlns:a16="http://schemas.microsoft.com/office/drawing/2014/main" xmlns="" id="{F9C4CA90-12F4-41B3-8B9C-03EC3ED820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12" y="1"/>
            <a:ext cx="12192000" cy="7121930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215AD14-64F9-4F15-B8A0-8B292B49AB1E}"/>
              </a:ext>
            </a:extLst>
          </p:cNvPr>
          <p:cNvSpPr txBox="1"/>
          <p:nvPr/>
        </p:nvSpPr>
        <p:spPr>
          <a:xfrm>
            <a:off x="5240186" y="2577762"/>
            <a:ext cx="6523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/>
            <a:r>
              <a:rPr lang="es-CO" sz="3000" b="1" dirty="0">
                <a:latin typeface="Arial Narrow" panose="020B0606020202030204" pitchFamily="34" charset="0"/>
                <a:ea typeface="Verdana" panose="020B0604030504040204" pitchFamily="34" charset="0"/>
              </a:rPr>
              <a:t>Ejecuciones Presupuestales:</a:t>
            </a:r>
          </a:p>
          <a:p>
            <a:pPr lvl="0" fontAlgn="auto"/>
            <a:r>
              <a:rPr lang="es-CO" sz="3000" b="1" dirty="0">
                <a:latin typeface="Arial Narrow" panose="020B0606020202030204" pitchFamily="34" charset="0"/>
                <a:ea typeface="Verdana" panose="020B0604030504040204" pitchFamily="34" charset="0"/>
              </a:rPr>
              <a:t>Con corte a 31 de julio de 2019</a:t>
            </a:r>
          </a:p>
        </p:txBody>
      </p:sp>
    </p:spTree>
    <p:extLst>
      <p:ext uri="{BB962C8B-B14F-4D97-AF65-F5344CB8AC3E}">
        <p14:creationId xmlns:p14="http://schemas.microsoft.com/office/powerpoint/2010/main" val="369617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0B95277-7E07-44CA-AC90-328EF990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74" y="37534"/>
            <a:ext cx="12840165" cy="7587916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629489" y="897096"/>
            <a:ext cx="10857787" cy="26605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986B4D1-0ACD-4A9E-9812-B56EFAB19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090" y="6294103"/>
            <a:ext cx="638175" cy="504825"/>
          </a:xfrm>
          <a:prstGeom prst="rect">
            <a:avLst/>
          </a:prstGeom>
        </p:spPr>
      </p:pic>
      <p:pic>
        <p:nvPicPr>
          <p:cNvPr id="9" name="Imagen 8" descr="Pata actu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50" y="6091395"/>
            <a:ext cx="9878395" cy="76660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65377" y="274586"/>
            <a:ext cx="10646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Ejecución de Ingresos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29489" y="5365091"/>
            <a:ext cx="2405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>
                <a:latin typeface="Arial Narrow" panose="020B0606020202030204" pitchFamily="34" charset="0"/>
              </a:rPr>
              <a:t>Cifras en millones de pesos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19610EDE-6BDC-4660-AE49-6298FF184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995243"/>
              </p:ext>
            </p:extLst>
          </p:nvPr>
        </p:nvGraphicFramePr>
        <p:xfrm>
          <a:off x="698353" y="1137896"/>
          <a:ext cx="10720057" cy="4307180"/>
        </p:xfrm>
        <a:graphic>
          <a:graphicData uri="http://schemas.openxmlformats.org/drawingml/2006/table">
            <a:tbl>
              <a:tblPr/>
              <a:tblGrid>
                <a:gridCol w="3956613">
                  <a:extLst>
                    <a:ext uri="{9D8B030D-6E8A-4147-A177-3AD203B41FA5}">
                      <a16:colId xmlns:a16="http://schemas.microsoft.com/office/drawing/2014/main" xmlns="" val="2907691942"/>
                    </a:ext>
                  </a:extLst>
                </a:gridCol>
                <a:gridCol w="1472928">
                  <a:extLst>
                    <a:ext uri="{9D8B030D-6E8A-4147-A177-3AD203B41FA5}">
                      <a16:colId xmlns:a16="http://schemas.microsoft.com/office/drawing/2014/main" xmlns="" val="609231427"/>
                    </a:ext>
                  </a:extLst>
                </a:gridCol>
                <a:gridCol w="1565886">
                  <a:extLst>
                    <a:ext uri="{9D8B030D-6E8A-4147-A177-3AD203B41FA5}">
                      <a16:colId xmlns:a16="http://schemas.microsoft.com/office/drawing/2014/main" xmlns="" val="1344744090"/>
                    </a:ext>
                  </a:extLst>
                </a:gridCol>
                <a:gridCol w="1154522">
                  <a:extLst>
                    <a:ext uri="{9D8B030D-6E8A-4147-A177-3AD203B41FA5}">
                      <a16:colId xmlns:a16="http://schemas.microsoft.com/office/drawing/2014/main" xmlns="" val="2264197594"/>
                    </a:ext>
                  </a:extLst>
                </a:gridCol>
                <a:gridCol w="1262509">
                  <a:extLst>
                    <a:ext uri="{9D8B030D-6E8A-4147-A177-3AD203B41FA5}">
                      <a16:colId xmlns:a16="http://schemas.microsoft.com/office/drawing/2014/main" xmlns="" val="1988651547"/>
                    </a:ext>
                  </a:extLst>
                </a:gridCol>
                <a:gridCol w="1307599">
                  <a:extLst>
                    <a:ext uri="{9D8B030D-6E8A-4147-A177-3AD203B41FA5}">
                      <a16:colId xmlns:a16="http://schemas.microsoft.com/office/drawing/2014/main" xmlns="" val="2591544454"/>
                    </a:ext>
                  </a:extLst>
                </a:gridCol>
              </a:tblGrid>
              <a:tr h="5436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INGRESOS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CRÉDITO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CONTRACRÉDITO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APROBADO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RECAUDADO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6542219"/>
                  </a:ext>
                </a:extLst>
              </a:tr>
              <a:tr h="25430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DISPONIBILIDAD INICIAL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60.301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50.673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225146"/>
                  </a:ext>
                </a:extLst>
              </a:tr>
              <a:tr h="25430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INGRESOS CORRIENTES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241.805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127.174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2911287"/>
                  </a:ext>
                </a:extLst>
              </a:tr>
              <a:tr h="25430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VENTA DE SERVICIOS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43.412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10.613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1680311"/>
                  </a:ext>
                </a:extLst>
              </a:tr>
              <a:tr h="25430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Señal Colombia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1728060"/>
                  </a:ext>
                </a:extLst>
              </a:tr>
              <a:tr h="25430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Radio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2205203"/>
                  </a:ext>
                </a:extLst>
              </a:tr>
              <a:tr h="25430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Canal institucional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32.191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5808875"/>
                  </a:ext>
                </a:extLst>
              </a:tr>
              <a:tr h="25430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Centro de emisión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0498455"/>
                  </a:ext>
                </a:extLst>
              </a:tr>
              <a:tr h="36383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Torres de transmisión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330292"/>
                  </a:ext>
                </a:extLst>
              </a:tr>
              <a:tr h="25430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APORTES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198.282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116.498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8505321"/>
                  </a:ext>
                </a:extLst>
              </a:tr>
              <a:tr h="25430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Aportes establecimientos públicos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197.282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115.202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2525653"/>
                  </a:ext>
                </a:extLst>
              </a:tr>
              <a:tr h="25430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Aportes otras empresas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3719372"/>
                  </a:ext>
                </a:extLst>
              </a:tr>
              <a:tr h="25430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OTROS INGRESOS CORRIENTES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111,083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9508217"/>
                  </a:ext>
                </a:extLst>
              </a:tr>
              <a:tr h="25430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INGRESOS DE CAPITAL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699534"/>
                  </a:ext>
                </a:extLst>
              </a:tr>
              <a:tr h="25430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303.546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179.582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1560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1909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0B95277-7E07-44CA-AC90-328EF990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74" y="37534"/>
            <a:ext cx="12840165" cy="7587916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629489" y="897096"/>
            <a:ext cx="10857787" cy="26605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986B4D1-0ACD-4A9E-9812-B56EFAB19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090" y="6294103"/>
            <a:ext cx="638175" cy="504825"/>
          </a:xfrm>
          <a:prstGeom prst="rect">
            <a:avLst/>
          </a:prstGeom>
        </p:spPr>
      </p:pic>
      <p:pic>
        <p:nvPicPr>
          <p:cNvPr id="9" name="Imagen 8" descr="Pata actu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50" y="6091395"/>
            <a:ext cx="9878395" cy="76660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65377" y="274586"/>
            <a:ext cx="10646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Ejecución de Gastos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29489" y="5086697"/>
            <a:ext cx="2405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>
                <a:latin typeface="Arial Narrow" panose="020B0606020202030204" pitchFamily="34" charset="0"/>
              </a:rPr>
              <a:t>Cifras en millones de pesos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E0941208-03D1-44B6-9A0C-4CCD7CA1C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780944"/>
              </p:ext>
            </p:extLst>
          </p:nvPr>
        </p:nvGraphicFramePr>
        <p:xfrm>
          <a:off x="436097" y="1494304"/>
          <a:ext cx="11422967" cy="3595488"/>
        </p:xfrm>
        <a:graphic>
          <a:graphicData uri="http://schemas.openxmlformats.org/drawingml/2006/table">
            <a:tbl>
              <a:tblPr/>
              <a:tblGrid>
                <a:gridCol w="2883020">
                  <a:extLst>
                    <a:ext uri="{9D8B030D-6E8A-4147-A177-3AD203B41FA5}">
                      <a16:colId xmlns:a16="http://schemas.microsoft.com/office/drawing/2014/main" xmlns="" val="3250790659"/>
                    </a:ext>
                  </a:extLst>
                </a:gridCol>
                <a:gridCol w="1472509">
                  <a:extLst>
                    <a:ext uri="{9D8B030D-6E8A-4147-A177-3AD203B41FA5}">
                      <a16:colId xmlns:a16="http://schemas.microsoft.com/office/drawing/2014/main" xmlns="" val="1236215575"/>
                    </a:ext>
                  </a:extLst>
                </a:gridCol>
                <a:gridCol w="1763605">
                  <a:extLst>
                    <a:ext uri="{9D8B030D-6E8A-4147-A177-3AD203B41FA5}">
                      <a16:colId xmlns:a16="http://schemas.microsoft.com/office/drawing/2014/main" xmlns="" val="2919128758"/>
                    </a:ext>
                  </a:extLst>
                </a:gridCol>
                <a:gridCol w="1429416">
                  <a:extLst>
                    <a:ext uri="{9D8B030D-6E8A-4147-A177-3AD203B41FA5}">
                      <a16:colId xmlns:a16="http://schemas.microsoft.com/office/drawing/2014/main" xmlns="" val="95420473"/>
                    </a:ext>
                  </a:extLst>
                </a:gridCol>
                <a:gridCol w="1290383">
                  <a:extLst>
                    <a:ext uri="{9D8B030D-6E8A-4147-A177-3AD203B41FA5}">
                      <a16:colId xmlns:a16="http://schemas.microsoft.com/office/drawing/2014/main" xmlns="" val="3745313066"/>
                    </a:ext>
                  </a:extLst>
                </a:gridCol>
                <a:gridCol w="1317510">
                  <a:extLst>
                    <a:ext uri="{9D8B030D-6E8A-4147-A177-3AD203B41FA5}">
                      <a16:colId xmlns:a16="http://schemas.microsoft.com/office/drawing/2014/main" xmlns="" val="67745227"/>
                    </a:ext>
                  </a:extLst>
                </a:gridCol>
                <a:gridCol w="1266524">
                  <a:extLst>
                    <a:ext uri="{9D8B030D-6E8A-4147-A177-3AD203B41FA5}">
                      <a16:colId xmlns:a16="http://schemas.microsoft.com/office/drawing/2014/main" xmlns="" val="3249967837"/>
                    </a:ext>
                  </a:extLst>
                </a:gridCol>
              </a:tblGrid>
              <a:tr h="1318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RUBRO PRESUPUESTAL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CRÉDITO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CONTRACRÉDITO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APROPIADO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COMPROMISOS ACUMULADOS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PAGOS ACUMULADOS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DE EJECUCIÓN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5154140"/>
                  </a:ext>
                </a:extLst>
              </a:tr>
              <a:tr h="4195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GASTOS DE FUNCIONAMIENTO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21.887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8.716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4454233"/>
                  </a:ext>
                </a:extLst>
              </a:tr>
              <a:tr h="4195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GASTOS DE OPERACIÓN COMERCIAL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157.448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104.495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43.035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9744166"/>
                  </a:ext>
                </a:extLst>
              </a:tr>
              <a:tr h="4195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PROGRAMAS DE INVERSIÓN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124.211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9404765"/>
                  </a:ext>
                </a:extLst>
              </a:tr>
              <a:tr h="4195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15.567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303.546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157.593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72.866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2638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9712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0B95277-7E07-44CA-AC90-328EF990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077" y="0"/>
            <a:ext cx="12840165" cy="7587916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629489" y="897096"/>
            <a:ext cx="10857787" cy="26605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986B4D1-0ACD-4A9E-9812-B56EFAB19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090" y="6294103"/>
            <a:ext cx="638175" cy="504825"/>
          </a:xfrm>
          <a:prstGeom prst="rect">
            <a:avLst/>
          </a:prstGeom>
        </p:spPr>
      </p:pic>
      <p:pic>
        <p:nvPicPr>
          <p:cNvPr id="9" name="Imagen 8" descr="Pata actu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50" y="6091395"/>
            <a:ext cx="9878395" cy="76660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65377" y="274586"/>
            <a:ext cx="10646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Ejecución de Gastos - Funcionamiento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14655" y="4907718"/>
            <a:ext cx="2405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>
                <a:latin typeface="Arial Narrow" panose="020B0606020202030204" pitchFamily="34" charset="0"/>
              </a:rPr>
              <a:t>Cifras en millones de pesos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B3440121-C6F6-48A6-9F52-9ACEE9FF0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907469"/>
              </p:ext>
            </p:extLst>
          </p:nvPr>
        </p:nvGraphicFramePr>
        <p:xfrm>
          <a:off x="644842" y="1756457"/>
          <a:ext cx="10902315" cy="3151261"/>
        </p:xfrm>
        <a:graphic>
          <a:graphicData uri="http://schemas.openxmlformats.org/drawingml/2006/table">
            <a:tbl>
              <a:tblPr/>
              <a:tblGrid>
                <a:gridCol w="2761205">
                  <a:extLst>
                    <a:ext uri="{9D8B030D-6E8A-4147-A177-3AD203B41FA5}">
                      <a16:colId xmlns:a16="http://schemas.microsoft.com/office/drawing/2014/main" xmlns="" val="4281228328"/>
                    </a:ext>
                  </a:extLst>
                </a:gridCol>
                <a:gridCol w="1460090">
                  <a:extLst>
                    <a:ext uri="{9D8B030D-6E8A-4147-A177-3AD203B41FA5}">
                      <a16:colId xmlns:a16="http://schemas.microsoft.com/office/drawing/2014/main" xmlns="" val="3417802119"/>
                    </a:ext>
                  </a:extLst>
                </a:gridCol>
                <a:gridCol w="1696065">
                  <a:extLst>
                    <a:ext uri="{9D8B030D-6E8A-4147-A177-3AD203B41FA5}">
                      <a16:colId xmlns:a16="http://schemas.microsoft.com/office/drawing/2014/main" xmlns="" val="970537944"/>
                    </a:ext>
                  </a:extLst>
                </a:gridCol>
                <a:gridCol w="1365491">
                  <a:extLst>
                    <a:ext uri="{9D8B030D-6E8A-4147-A177-3AD203B41FA5}">
                      <a16:colId xmlns:a16="http://schemas.microsoft.com/office/drawing/2014/main" xmlns="" val="3972544653"/>
                    </a:ext>
                  </a:extLst>
                </a:gridCol>
                <a:gridCol w="1231061">
                  <a:extLst>
                    <a:ext uri="{9D8B030D-6E8A-4147-A177-3AD203B41FA5}">
                      <a16:colId xmlns:a16="http://schemas.microsoft.com/office/drawing/2014/main" xmlns="" val="207599319"/>
                    </a:ext>
                  </a:extLst>
                </a:gridCol>
                <a:gridCol w="1183001">
                  <a:extLst>
                    <a:ext uri="{9D8B030D-6E8A-4147-A177-3AD203B41FA5}">
                      <a16:colId xmlns:a16="http://schemas.microsoft.com/office/drawing/2014/main" xmlns="" val="1314687152"/>
                    </a:ext>
                  </a:extLst>
                </a:gridCol>
                <a:gridCol w="1205402">
                  <a:extLst>
                    <a:ext uri="{9D8B030D-6E8A-4147-A177-3AD203B41FA5}">
                      <a16:colId xmlns:a16="http://schemas.microsoft.com/office/drawing/2014/main" xmlns="" val="1967586025"/>
                    </a:ext>
                  </a:extLst>
                </a:gridCol>
              </a:tblGrid>
              <a:tr h="12955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RUBRO PRESUPUESTAL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CRÉDITO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CONTRACRÉDITO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APROPIADO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COMPROMISOS ACUMULADOS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PAGOS ACUMULADOS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DE EJECUCIÓN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8225174"/>
                  </a:ext>
                </a:extLst>
              </a:tr>
              <a:tr h="41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GASTOS DE PERSONAL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5.388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2175697"/>
                  </a:ext>
                </a:extLst>
              </a:tr>
              <a:tr h="41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GASTOS GENERALES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9.338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5.496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900887"/>
                  </a:ext>
                </a:extLst>
              </a:tr>
              <a:tr h="41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TRANSFERENCIAS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3355652"/>
                  </a:ext>
                </a:extLst>
              </a:tr>
              <a:tr h="431837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GASTOS DE FUNCIONAMIENTO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21.887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8.716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643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3611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0B95277-7E07-44CA-AC90-328EF990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077" y="0"/>
            <a:ext cx="12840165" cy="7587916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629489" y="897096"/>
            <a:ext cx="10857787" cy="26605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986B4D1-0ACD-4A9E-9812-B56EFAB19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090" y="6294103"/>
            <a:ext cx="638175" cy="504825"/>
          </a:xfrm>
          <a:prstGeom prst="rect">
            <a:avLst/>
          </a:prstGeom>
        </p:spPr>
      </p:pic>
      <p:pic>
        <p:nvPicPr>
          <p:cNvPr id="9" name="Imagen 8" descr="Pata actu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50" y="6091395"/>
            <a:ext cx="9878395" cy="76660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65377" y="274586"/>
            <a:ext cx="10646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Ejecución de Gastos – Operación Comercial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96304" y="5995204"/>
            <a:ext cx="2405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>
                <a:latin typeface="Arial Narrow" panose="020B0606020202030204" pitchFamily="34" charset="0"/>
              </a:rPr>
              <a:t>Cifras en millones de pesos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962F2AC4-F7D8-4B7B-B335-0FE4939CE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018154"/>
              </p:ext>
            </p:extLst>
          </p:nvPr>
        </p:nvGraphicFramePr>
        <p:xfrm>
          <a:off x="629489" y="1090852"/>
          <a:ext cx="10844756" cy="4931293"/>
        </p:xfrm>
        <a:graphic>
          <a:graphicData uri="http://schemas.openxmlformats.org/drawingml/2006/table">
            <a:tbl>
              <a:tblPr/>
              <a:tblGrid>
                <a:gridCol w="2762640">
                  <a:extLst>
                    <a:ext uri="{9D8B030D-6E8A-4147-A177-3AD203B41FA5}">
                      <a16:colId xmlns:a16="http://schemas.microsoft.com/office/drawing/2014/main" xmlns="" val="2854308799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xmlns="" val="3198230120"/>
                    </a:ext>
                  </a:extLst>
                </a:gridCol>
                <a:gridCol w="1578078">
                  <a:extLst>
                    <a:ext uri="{9D8B030D-6E8A-4147-A177-3AD203B41FA5}">
                      <a16:colId xmlns:a16="http://schemas.microsoft.com/office/drawing/2014/main" xmlns="" val="2789737052"/>
                    </a:ext>
                  </a:extLst>
                </a:gridCol>
                <a:gridCol w="1238864">
                  <a:extLst>
                    <a:ext uri="{9D8B030D-6E8A-4147-A177-3AD203B41FA5}">
                      <a16:colId xmlns:a16="http://schemas.microsoft.com/office/drawing/2014/main" xmlns="" val="2124573827"/>
                    </a:ext>
                  </a:extLst>
                </a:gridCol>
                <a:gridCol w="1474839">
                  <a:extLst>
                    <a:ext uri="{9D8B030D-6E8A-4147-A177-3AD203B41FA5}">
                      <a16:colId xmlns:a16="http://schemas.microsoft.com/office/drawing/2014/main" xmlns="" val="314004945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059226927"/>
                    </a:ext>
                  </a:extLst>
                </a:gridCol>
                <a:gridCol w="1120877">
                  <a:extLst>
                    <a:ext uri="{9D8B030D-6E8A-4147-A177-3AD203B41FA5}">
                      <a16:colId xmlns:a16="http://schemas.microsoft.com/office/drawing/2014/main" xmlns="" val="1183476168"/>
                    </a:ext>
                  </a:extLst>
                </a:gridCol>
              </a:tblGrid>
              <a:tr h="1055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RUBRO PRESUPUESTAL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CRÉDITO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CONTRACRÉDITO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APROPIADO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COMPROMISOS ACUMULADOS 2019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PAGOS ACUMULADOS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DE EJECUCIÓN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21183"/>
                  </a:ext>
                </a:extLst>
              </a:tr>
              <a:tr h="3475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Adquisición Derechos de Transmisión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761154"/>
                  </a:ext>
                </a:extLst>
              </a:tr>
              <a:tr h="3475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Segmento Satelital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4562157"/>
                  </a:ext>
                </a:extLst>
              </a:tr>
              <a:tr h="3001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Señal Colombia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3.876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29.638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11.969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5.421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9815415"/>
                  </a:ext>
                </a:extLst>
              </a:tr>
              <a:tr h="3159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9.495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21.797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11.596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3.727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8848920"/>
                  </a:ext>
                </a:extLst>
              </a:tr>
              <a:tr h="331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Canal Institucional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39.211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24.105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12.605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0286406"/>
                  </a:ext>
                </a:extLst>
              </a:tr>
              <a:tr h="3475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Centro de Emisión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9243743"/>
                  </a:ext>
                </a:extLst>
              </a:tr>
              <a:tr h="3475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Mantenimiento de la Red de T.V. y Radio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54.943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47.909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14.743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9875470"/>
                  </a:ext>
                </a:extLst>
              </a:tr>
              <a:tr h="3475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Gastos de Operación Vigencias Expiradas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3177417"/>
                  </a:ext>
                </a:extLst>
              </a:tr>
              <a:tr h="3475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GASTOS DE OPERACIÓN COMERCIAL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157.448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104.495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43.035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9615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916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0B95277-7E07-44CA-AC90-328EF990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1701" y="59072"/>
            <a:ext cx="12840165" cy="7587916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629489" y="897096"/>
            <a:ext cx="10857787" cy="26605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986B4D1-0ACD-4A9E-9812-B56EFAB19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090" y="6294103"/>
            <a:ext cx="638175" cy="504825"/>
          </a:xfrm>
          <a:prstGeom prst="rect">
            <a:avLst/>
          </a:prstGeom>
        </p:spPr>
      </p:pic>
      <p:pic>
        <p:nvPicPr>
          <p:cNvPr id="9" name="Imagen 8" descr="Pata actu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50" y="6091395"/>
            <a:ext cx="9878395" cy="76660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65377" y="274586"/>
            <a:ext cx="10646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Ejecución de Gastos – Inversión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7151" y="5760764"/>
            <a:ext cx="2405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>
                <a:latin typeface="Arial Narrow" panose="020B0606020202030204" pitchFamily="34" charset="0"/>
              </a:rPr>
              <a:t>Cifras en millones de pesos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970DBD5E-7A7D-4126-8E24-2B3614694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709695"/>
              </p:ext>
            </p:extLst>
          </p:nvPr>
        </p:nvGraphicFramePr>
        <p:xfrm>
          <a:off x="407151" y="1062069"/>
          <a:ext cx="11524294" cy="4698695"/>
        </p:xfrm>
        <a:graphic>
          <a:graphicData uri="http://schemas.openxmlformats.org/drawingml/2006/table">
            <a:tbl>
              <a:tblPr/>
              <a:tblGrid>
                <a:gridCol w="3656610">
                  <a:extLst>
                    <a:ext uri="{9D8B030D-6E8A-4147-A177-3AD203B41FA5}">
                      <a16:colId xmlns:a16="http://schemas.microsoft.com/office/drawing/2014/main" xmlns="" val="905600787"/>
                    </a:ext>
                  </a:extLst>
                </a:gridCol>
                <a:gridCol w="979075">
                  <a:extLst>
                    <a:ext uri="{9D8B030D-6E8A-4147-A177-3AD203B41FA5}">
                      <a16:colId xmlns:a16="http://schemas.microsoft.com/office/drawing/2014/main" xmlns="" val="1059984812"/>
                    </a:ext>
                  </a:extLst>
                </a:gridCol>
                <a:gridCol w="1579678">
                  <a:extLst>
                    <a:ext uri="{9D8B030D-6E8A-4147-A177-3AD203B41FA5}">
                      <a16:colId xmlns:a16="http://schemas.microsoft.com/office/drawing/2014/main" xmlns="" val="1424053396"/>
                    </a:ext>
                  </a:extLst>
                </a:gridCol>
                <a:gridCol w="1294685">
                  <a:extLst>
                    <a:ext uri="{9D8B030D-6E8A-4147-A177-3AD203B41FA5}">
                      <a16:colId xmlns:a16="http://schemas.microsoft.com/office/drawing/2014/main" xmlns="" val="1891147538"/>
                    </a:ext>
                  </a:extLst>
                </a:gridCol>
                <a:gridCol w="1491160">
                  <a:extLst>
                    <a:ext uri="{9D8B030D-6E8A-4147-A177-3AD203B41FA5}">
                      <a16:colId xmlns:a16="http://schemas.microsoft.com/office/drawing/2014/main" xmlns="" val="215131819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1935504382"/>
                    </a:ext>
                  </a:extLst>
                </a:gridCol>
                <a:gridCol w="1151486">
                  <a:extLst>
                    <a:ext uri="{9D8B030D-6E8A-4147-A177-3AD203B41FA5}">
                      <a16:colId xmlns:a16="http://schemas.microsoft.com/office/drawing/2014/main" xmlns="" val="959476162"/>
                    </a:ext>
                  </a:extLst>
                </a:gridCol>
              </a:tblGrid>
              <a:tr h="759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RUBRO PRESUPUESTAL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CRÉDITO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CONTRACRÉDITO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APROPIADO 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COMPROMISOS ACUMULADOS 2019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PAGOS ACUMULADOS 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 DE EJECUCIÓN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0572372"/>
                  </a:ext>
                </a:extLst>
              </a:tr>
              <a:tr h="2532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Red Digital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63.894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21.340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9.623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8261478"/>
                  </a:ext>
                </a:extLst>
              </a:tr>
              <a:tr h="2532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Inversión radio recuperación de estaciones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9.554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842350"/>
                  </a:ext>
                </a:extLst>
              </a:tr>
              <a:tr h="2532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Adecuaciones físicas para convergencia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7.729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2.925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243138"/>
                  </a:ext>
                </a:extLst>
              </a:tr>
              <a:tr h="2532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Fortalecimiento Institucional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4.835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457929"/>
                  </a:ext>
                </a:extLst>
              </a:tr>
              <a:tr h="2532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Responsabilidad Social y Gestión Ambiental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1864003"/>
                  </a:ext>
                </a:extLst>
              </a:tr>
              <a:tr h="2532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Modernización Sistema de Medios Públicos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8832213"/>
                  </a:ext>
                </a:extLst>
              </a:tr>
              <a:tr h="2532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Actualización emisión y postproducción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5.265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7061124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Medios Convergentes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12.510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5.161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8263311"/>
                  </a:ext>
                </a:extLst>
              </a:tr>
              <a:tr h="2532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Estrategia Señal Memoria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11.880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7.923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4.978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0432398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Ecosistema de Contenidos Convergentes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5.219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2532311"/>
                  </a:ext>
                </a:extLst>
              </a:tr>
              <a:tr h="2532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Programas de Inversión vigencias expiradas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0108734"/>
                  </a:ext>
                </a:extLst>
              </a:tr>
              <a:tr h="30957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PROGRAMAS DE INVERSIÓN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7.382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124.211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40.398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7562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7247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png">
            <a:extLst>
              <a:ext uri="{FF2B5EF4-FFF2-40B4-BE49-F238E27FC236}">
                <a16:creationId xmlns="" xmlns:a16="http://schemas.microsoft.com/office/drawing/2014/main" id="{F9C4CA90-12F4-41B3-8B9C-03EC3ED820EC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2" y="1"/>
            <a:ext cx="12192000" cy="7121930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6215AD14-64F9-4F15-B8A0-8B292B49AB1E}"/>
              </a:ext>
            </a:extLst>
          </p:cNvPr>
          <p:cNvSpPr txBox="1"/>
          <p:nvPr/>
        </p:nvSpPr>
        <p:spPr>
          <a:xfrm>
            <a:off x="5240186" y="2577762"/>
            <a:ext cx="6523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/>
            <a:r>
              <a:rPr lang="es-CO" sz="3000" b="1" dirty="0" smtClean="0">
                <a:latin typeface="Arial Narrow" panose="020B0606020202030204" pitchFamily="34" charset="0"/>
                <a:ea typeface="Verdana" panose="020B0604030504040204" pitchFamily="34" charset="0"/>
              </a:rPr>
              <a:t>Recursos solicitados 2020 - FONDO UNICO</a:t>
            </a:r>
            <a:endParaRPr lang="es-CO" sz="3000" b="1" dirty="0"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3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0B95277-7E07-44CA-AC90-328EF990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74" y="37534"/>
            <a:ext cx="12840165" cy="7587916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629489" y="897096"/>
            <a:ext cx="10857787" cy="26605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9986B4D1-0ACD-4A9E-9812-B56EFAB19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090" y="6294103"/>
            <a:ext cx="638175" cy="504825"/>
          </a:xfrm>
          <a:prstGeom prst="rect">
            <a:avLst/>
          </a:prstGeom>
        </p:spPr>
      </p:pic>
      <p:pic>
        <p:nvPicPr>
          <p:cNvPr id="9" name="Imagen 8" descr="Pata actu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50" y="6091395"/>
            <a:ext cx="9878395" cy="76660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65377" y="274586"/>
            <a:ext cx="10646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Solicitud realizadas a la ANTV para el FONDO ÚNICO 2020</a:t>
            </a:r>
            <a:endParaRPr lang="es-ES_tradnl" sz="3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107382"/>
              </p:ext>
            </p:extLst>
          </p:nvPr>
        </p:nvGraphicFramePr>
        <p:xfrm>
          <a:off x="1516173" y="1489383"/>
          <a:ext cx="9158069" cy="2983612"/>
        </p:xfrm>
        <a:graphic>
          <a:graphicData uri="http://schemas.openxmlformats.org/drawingml/2006/table">
            <a:tbl>
              <a:tblPr firstRow="1" firstCol="1" bandRow="1"/>
              <a:tblGrid>
                <a:gridCol w="7475167"/>
                <a:gridCol w="1682902"/>
              </a:tblGrid>
              <a:tr h="112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Concepto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 Solicitado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Operación y funcionamiento 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94.952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AOM Digital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27.688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Subtotal recursos requeridos para operación y funcionamiento vigencia 2020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122.640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Proyectos Especiales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23.096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20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Nuevas</a:t>
                      </a:r>
                      <a:r>
                        <a:rPr lang="es-CO" sz="24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20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Solicitudes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9.300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Recursos requeridos para la vigencia 2020 (Antes financiados por ANTV)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155.036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709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0B95277-7E07-44CA-AC90-328EF990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874" y="37534"/>
            <a:ext cx="12840165" cy="7587916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629489" y="897096"/>
            <a:ext cx="10857787" cy="26605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9986B4D1-0ACD-4A9E-9812-B56EFAB19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090" y="6294103"/>
            <a:ext cx="638175" cy="504825"/>
          </a:xfrm>
          <a:prstGeom prst="rect">
            <a:avLst/>
          </a:prstGeom>
        </p:spPr>
      </p:pic>
      <p:pic>
        <p:nvPicPr>
          <p:cNvPr id="9" name="Imagen 8" descr="Pata actu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50" y="6091395"/>
            <a:ext cx="9878395" cy="76660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65377" y="274586"/>
            <a:ext cx="10646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Solicitud realizadas a la FONTIC para el FONDO ÚNICO 2020</a:t>
            </a:r>
            <a:endParaRPr lang="es-ES_tradnl" sz="3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99920"/>
              </p:ext>
            </p:extLst>
          </p:nvPr>
        </p:nvGraphicFramePr>
        <p:xfrm>
          <a:off x="1471150" y="1412032"/>
          <a:ext cx="9332837" cy="3237865"/>
        </p:xfrm>
        <a:graphic>
          <a:graphicData uri="http://schemas.openxmlformats.org/drawingml/2006/table">
            <a:tbl>
              <a:tblPr/>
              <a:tblGrid>
                <a:gridCol w="6581547"/>
                <a:gridCol w="2751290"/>
              </a:tblGrid>
              <a:tr h="1287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Noto Sans CJK SC Regular"/>
                          <a:cs typeface="Arial Narrow" panose="020B0606020202030204" pitchFamily="34" charset="0"/>
                        </a:rPr>
                        <a:t>FONTIC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3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Noto Sans CJK SC Regular"/>
                          <a:cs typeface="Arial Narrow" panose="020B0606020202030204" pitchFamily="34" charset="0"/>
                        </a:rPr>
                        <a:t>2020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Noto Sans CJK SC Regular"/>
                          <a:cs typeface="Arial Narrow" panose="020B0606020202030204" pitchFamily="34" charset="0"/>
                        </a:rPr>
                        <a:t>Convenio 498 de 2019 - Extensión de cobertura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Noto Sans CJK SC Regular"/>
                          <a:cs typeface="Arial Narrow" panose="020B0606020202030204" pitchFamily="34" charset="0"/>
                        </a:rPr>
                        <a:t>34.960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Noto Sans CJK SC Regular"/>
                          <a:cs typeface="Arial Narrow" panose="020B0606020202030204" pitchFamily="34" charset="0"/>
                        </a:rPr>
                        <a:t>Convenio 498 de 2019 - Programación de radio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Noto Sans CJK SC Regular"/>
                          <a:cs typeface="Arial Narrow" panose="020B0606020202030204" pitchFamily="34" charset="0"/>
                        </a:rPr>
                        <a:t>31.912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Noto Sans CJK SC Regular"/>
                          <a:cs typeface="Arial Narrow" panose="020B0606020202030204" pitchFamily="34" charset="0"/>
                        </a:rPr>
                        <a:t>Convenio 492 de 2019 - Medios Convergentes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Noto Sans CJK SC Regular"/>
                          <a:cs typeface="Arial Narrow" panose="020B0606020202030204" pitchFamily="34" charset="0"/>
                        </a:rPr>
                        <a:t>15.582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Noto Sans CJK SC Regular"/>
                          <a:cs typeface="Arial Narrow" panose="020B0606020202030204" pitchFamily="34" charset="0"/>
                        </a:rPr>
                        <a:t>Convenio 492 de 2019 - Ecosistema de Contenidos Convergentes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Noto Sans CJK SC Regular"/>
                          <a:cs typeface="Arial Narrow" panose="020B0606020202030204" pitchFamily="34" charset="0"/>
                        </a:rPr>
                        <a:t>5.423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Noto Sans CJK SC Regular"/>
                          <a:cs typeface="Arial Narrow" panose="020B0606020202030204" pitchFamily="34" charset="0"/>
                        </a:rPr>
                        <a:t>Convenio 492 de 2019 - Patrimonio Digital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Noto Sans CJK SC Regular"/>
                          <a:cs typeface="Arial Narrow" panose="020B0606020202030204" pitchFamily="34" charset="0"/>
                        </a:rPr>
                        <a:t>12.239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508654"/>
              </p:ext>
            </p:extLst>
          </p:nvPr>
        </p:nvGraphicFramePr>
        <p:xfrm>
          <a:off x="1471150" y="4673265"/>
          <a:ext cx="9332837" cy="456565"/>
        </p:xfrm>
        <a:graphic>
          <a:graphicData uri="http://schemas.openxmlformats.org/drawingml/2006/table">
            <a:tbl>
              <a:tblPr/>
              <a:tblGrid>
                <a:gridCol w="6581547"/>
                <a:gridCol w="2751290"/>
              </a:tblGrid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Calibri" panose="020F0502020204030204" pitchFamily="34" charset="0"/>
                        </a:rPr>
                        <a:t>Total Recursos FONTIC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Noto Sans CJK SC Regular"/>
                          <a:cs typeface="Arial Narrow" panose="020B0606020202030204" pitchFamily="34" charset="0"/>
                        </a:rPr>
                        <a:t>100.116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Noto Sans CJK SC Regular"/>
                        <a:cs typeface="Lohit Devanaga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586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29966</TotalTime>
  <Words>618</Words>
  <Application>Microsoft Office PowerPoint</Application>
  <PresentationFormat>Panorámica</PresentationFormat>
  <Paragraphs>371</Paragraphs>
  <Slides>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Lohit Devanagari</vt:lpstr>
      <vt:lpstr>Noto Sans CJK SC Regular</vt:lpstr>
      <vt:lpstr>Symbol</vt:lpstr>
      <vt:lpstr>Times New Roman</vt:lpstr>
      <vt:lpstr>Verdana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Orlando Alexander Bernal Diaz</dc:creator>
  <cp:lastModifiedBy>Claudia Milena Fernandez Rodriguez</cp:lastModifiedBy>
  <cp:revision>1770</cp:revision>
  <cp:lastPrinted>2019-01-24T23:27:22Z</cp:lastPrinted>
  <dcterms:created xsi:type="dcterms:W3CDTF">2014-02-07T13:08:52Z</dcterms:created>
  <dcterms:modified xsi:type="dcterms:W3CDTF">2019-08-20T16:36:35Z</dcterms:modified>
</cp:coreProperties>
</file>