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5" r:id="rId2"/>
  </p:sldMasterIdLst>
  <p:notesMasterIdLst>
    <p:notesMasterId r:id="rId11"/>
  </p:notesMasterIdLst>
  <p:handoutMasterIdLst>
    <p:handoutMasterId r:id="rId12"/>
  </p:handoutMasterIdLst>
  <p:sldIdLst>
    <p:sldId id="477" r:id="rId3"/>
    <p:sldId id="480" r:id="rId4"/>
    <p:sldId id="492" r:id="rId5"/>
    <p:sldId id="493" r:id="rId6"/>
    <p:sldId id="495" r:id="rId7"/>
    <p:sldId id="491" r:id="rId8"/>
    <p:sldId id="496" r:id="rId9"/>
    <p:sldId id="476" r:id="rId10"/>
  </p:sldIdLst>
  <p:sldSz cx="12192000" cy="6858000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0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788"/>
    <a:srgbClr val="51C3A2"/>
    <a:srgbClr val="8DD7C2"/>
    <a:srgbClr val="003A6C"/>
    <a:srgbClr val="FFFFFF"/>
    <a:srgbClr val="BEE8DC"/>
    <a:srgbClr val="7FD3BB"/>
    <a:srgbClr val="A4E0CF"/>
    <a:srgbClr val="5DC7A9"/>
    <a:srgbClr val="C7E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6370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204" y="96"/>
      </p:cViewPr>
      <p:guideLst>
        <p:guide orient="horz" pos="2160"/>
        <p:guide pos="401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$Lina%20Marcela\Oficina%20Asesora%20de%20Planeaci&#243;n\OAP%202019\Presentaciones\20190731_Soportes%20PPT%20ejecuci&#243;n%20presupuestal%20y%20ppto%2020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'2020'!$A$25</c:f>
              <c:strCache>
                <c:ptCount val="1"/>
                <c:pt idx="0">
                  <c:v>A. Presupuesto de funcionamiento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30-4FF1-9BE7-9685479CF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'2020'!$B$25</c:f>
              <c:numCache>
                <c:formatCode>_-* #,##0_-;\-* #,##0_-;_-* "-"??_-;_-@_-</c:formatCode>
                <c:ptCount val="1"/>
                <c:pt idx="0">
                  <c:v>608458.79054299998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30-4FF1-9BE7-9685479CF871}"/>
            </c:ext>
          </c:extLst>
        </c:ser>
        <c:ser>
          <c:idx val="1"/>
          <c:order val="1"/>
          <c:tx>
            <c:strRef>
              <c:f>'2020'!$A$31</c:f>
              <c:strCache>
                <c:ptCount val="1"/>
                <c:pt idx="0">
                  <c:v>B. Presupuesto de servicio de la deuda pública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30-4FF1-9BE7-9685479CF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'2020'!$B$31</c:f>
              <c:numCache>
                <c:formatCode>_-* #,##0_-;\-* #,##0_-;_-* "-"??_-;_-@_-</c:formatCode>
                <c:ptCount val="1"/>
                <c:pt idx="0">
                  <c:v>1316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430-4FF1-9BE7-9685479CF871}"/>
            </c:ext>
          </c:extLst>
        </c:ser>
        <c:ser>
          <c:idx val="2"/>
          <c:order val="2"/>
          <c:tx>
            <c:strRef>
              <c:f>'2020'!$A$33</c:f>
              <c:strCache>
                <c:ptCount val="1"/>
                <c:pt idx="0">
                  <c:v>C. Presupuesto de inversión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30-4FF1-9BE7-9685479CF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'2020'!$B$33</c:f>
              <c:numCache>
                <c:formatCode>_-* #,##0_-;\-* #,##0_-;_-* "-"??_-;_-@_-</c:formatCode>
                <c:ptCount val="1"/>
                <c:pt idx="0">
                  <c:v>900715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430-4FF1-9BE7-9685479CF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650959"/>
        <c:axId val="355645551"/>
      </c:barChart>
      <c:catAx>
        <c:axId val="355650959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55645551"/>
        <c:crosses val="autoZero"/>
        <c:auto val="1"/>
        <c:lblAlgn val="ctr"/>
        <c:lblOffset val="100"/>
        <c:noMultiLvlLbl val="0"/>
      </c:catAx>
      <c:valAx>
        <c:axId val="355645551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355650959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'2020'!$A$34</c:f>
              <c:strCache>
                <c:ptCount val="1"/>
                <c:pt idx="0">
                  <c:v>2403 Infraestructura y servicios de transporte aéreo </c:v>
                </c:pt>
              </c:strCache>
            </c:strRef>
          </c:tx>
          <c:spPr>
            <a:solidFill>
              <a:srgbClr val="39A7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'2020'!$C$34</c:f>
              <c:numCache>
                <c:formatCode>_-* #,##0_-;\-* #,##0_-;_-* "-"??_-;_-@_-</c:formatCode>
                <c:ptCount val="1"/>
                <c:pt idx="0">
                  <c:v>842904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F2-4159-B4FD-699960B18F18}"/>
            </c:ext>
          </c:extLst>
        </c:ser>
        <c:ser>
          <c:idx val="1"/>
          <c:order val="1"/>
          <c:tx>
            <c:strRef>
              <c:f>'2020'!$A$35</c:f>
              <c:strCache>
                <c:ptCount val="1"/>
                <c:pt idx="0">
                  <c:v>2409 Seguridad de transporte</c:v>
                </c:pt>
              </c:strCache>
            </c:strRef>
          </c:tx>
          <c:spPr>
            <a:solidFill>
              <a:srgbClr val="51C3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'2020'!$C$35</c:f>
              <c:numCache>
                <c:formatCode>_-* #,##0_-;\-* #,##0_-;_-* "-"??_-;_-@_-</c:formatCode>
                <c:ptCount val="1"/>
                <c:pt idx="0">
                  <c:v>21378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F2-4159-B4FD-699960B18F18}"/>
            </c:ext>
          </c:extLst>
        </c:ser>
        <c:ser>
          <c:idx val="2"/>
          <c:order val="2"/>
          <c:tx>
            <c:strRef>
              <c:f>'2020'!$A$36</c:f>
              <c:strCache>
                <c:ptCount val="1"/>
                <c:pt idx="0">
                  <c:v>2499 Fortalecimiento de la gestión y dirección del sector transporte</c:v>
                </c:pt>
              </c:strCache>
            </c:strRef>
          </c:tx>
          <c:spPr>
            <a:solidFill>
              <a:srgbClr val="8DD7C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'2020'!$C$36</c:f>
              <c:numCache>
                <c:formatCode>_-* #,##0_-;\-* #,##0_-;_-* "-"??_-;_-@_-</c:formatCode>
                <c:ptCount val="1"/>
                <c:pt idx="0">
                  <c:v>36433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F2-4159-B4FD-699960B18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355731103"/>
        <c:axId val="355731519"/>
      </c:barChart>
      <c:catAx>
        <c:axId val="3557311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55731519"/>
        <c:crosses val="autoZero"/>
        <c:auto val="1"/>
        <c:lblAlgn val="ctr"/>
        <c:lblOffset val="100"/>
        <c:noMultiLvlLbl val="0"/>
      </c:catAx>
      <c:valAx>
        <c:axId val="355731519"/>
        <c:scaling>
          <c:orientation val="minMax"/>
        </c:scaling>
        <c:delete val="1"/>
        <c:axPos val="l"/>
        <c:numFmt formatCode="_-* #,##0_-;\-* #,##0_-;_-* &quot;-&quot;??_-;_-@_-" sourceLinked="1"/>
        <c:majorTickMark val="out"/>
        <c:minorTickMark val="none"/>
        <c:tickLblPos val="nextTo"/>
        <c:crossAx val="3557311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9318101755006305"/>
          <c:y val="0.2404397362877248"/>
          <c:w val="0.31331566076550715"/>
          <c:h val="0.67661864773001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353535353535354"/>
          <c:y val="2.7290412431572656E-2"/>
          <c:w val="0.58838383838383834"/>
          <c:h val="0.9340981883152559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'2020'!$A$26</c:f>
              <c:strCache>
                <c:ptCount val="1"/>
                <c:pt idx="0">
                  <c:v>Gastos de personal</c:v>
                </c:pt>
              </c:strCache>
            </c:strRef>
          </c:tx>
          <c:spPr>
            <a:solidFill>
              <a:srgbClr val="003A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'2020'!$C$26</c:f>
              <c:numCache>
                <c:formatCode>_-* #,##0_-;\-* #,##0_-;_-* "-"??_-;_-@_-</c:formatCode>
                <c:ptCount val="1"/>
                <c:pt idx="0">
                  <c:v>359552.13129699999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E-4410-A956-F79587E13793}"/>
            </c:ext>
          </c:extLst>
        </c:ser>
        <c:ser>
          <c:idx val="1"/>
          <c:order val="1"/>
          <c:tx>
            <c:strRef>
              <c:f>'2020'!$A$27</c:f>
              <c:strCache>
                <c:ptCount val="1"/>
                <c:pt idx="0">
                  <c:v>Adquisición de bienes y servicios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'2020'!$C$27</c:f>
              <c:numCache>
                <c:formatCode>_-* #,##0_-;\-* #,##0_-;_-* "-"??_-;_-@_-</c:formatCode>
                <c:ptCount val="1"/>
                <c:pt idx="0">
                  <c:v>52994.011972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E-4410-A956-F79587E13793}"/>
            </c:ext>
          </c:extLst>
        </c:ser>
        <c:ser>
          <c:idx val="2"/>
          <c:order val="2"/>
          <c:tx>
            <c:strRef>
              <c:f>'2020'!$A$28</c:f>
              <c:strCache>
                <c:ptCount val="1"/>
                <c:pt idx="0">
                  <c:v>Transferencias corrientes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'2020'!$C$28</c:f>
              <c:numCache>
                <c:formatCode>_-* #,##0_-;\-* #,##0_-;_-* "-"??_-;_-@_-</c:formatCode>
                <c:ptCount val="1"/>
                <c:pt idx="0">
                  <c:v>171823.64727399999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E-4410-A956-F79587E13793}"/>
            </c:ext>
          </c:extLst>
        </c:ser>
        <c:ser>
          <c:idx val="3"/>
          <c:order val="3"/>
          <c:tx>
            <c:strRef>
              <c:f>'2020'!$A$29</c:f>
              <c:strCache>
                <c:ptCount val="1"/>
                <c:pt idx="0">
                  <c:v>Gastos de comercialización y producción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'2020'!$C$29</c:f>
              <c:numCache>
                <c:formatCode>_-* #,##0_-;\-* #,##0_-;_-* "-"??_-;_-@_-</c:formatCode>
                <c:ptCount val="1"/>
                <c:pt idx="0">
                  <c:v>21739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5E-4410-A956-F79587E13793}"/>
            </c:ext>
          </c:extLst>
        </c:ser>
        <c:ser>
          <c:idx val="4"/>
          <c:order val="4"/>
          <c:tx>
            <c:strRef>
              <c:f>'2020'!$A$30</c:f>
              <c:strCache>
                <c:ptCount val="1"/>
                <c:pt idx="0">
                  <c:v>Gastos por tributos, multas, sanciones e intereses de mora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18390072257055562"/>
                  <c:y val="-1.729575228654737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5E-4410-A956-F79587E137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'2020'!$C$30</c:f>
              <c:numCache>
                <c:formatCode>_-* #,##0_-;\-* #,##0_-;_-* "-"??_-;_-@_-</c:formatCode>
                <c:ptCount val="1"/>
                <c:pt idx="0">
                  <c:v>2350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5E-4410-A956-F79587E137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0326959"/>
        <c:axId val="350327791"/>
      </c:barChart>
      <c:catAx>
        <c:axId val="35032695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50327791"/>
        <c:crosses val="autoZero"/>
        <c:auto val="1"/>
        <c:lblAlgn val="ctr"/>
        <c:lblOffset val="100"/>
        <c:noMultiLvlLbl val="0"/>
      </c:catAx>
      <c:valAx>
        <c:axId val="350327791"/>
        <c:scaling>
          <c:orientation val="minMax"/>
        </c:scaling>
        <c:delete val="1"/>
        <c:axPos val="l"/>
        <c:numFmt formatCode="_-* #,##0_-;\-* #,##0_-;_-* &quot;-&quot;??_-;_-@_-" sourceLinked="1"/>
        <c:majorTickMark val="out"/>
        <c:minorTickMark val="none"/>
        <c:tickLblPos val="nextTo"/>
        <c:crossAx val="350326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23048890562176302"/>
          <c:y val="0.13688380477864501"/>
          <c:w val="0.26489677908262016"/>
          <c:h val="0.820573650150604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'2020'!$C$24</c:f>
              <c:strCache>
                <c:ptCount val="1"/>
                <c:pt idx="0">
                  <c:v>Apropiación vigente</c:v>
                </c:pt>
              </c:strCache>
            </c:strRef>
          </c:tx>
          <c:spPr>
            <a:solidFill>
              <a:srgbClr val="003A6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('2020'!$A$25,'2020'!$A$31,'2020'!$A$33)</c:f>
              <c:strCache>
                <c:ptCount val="3"/>
                <c:pt idx="0">
                  <c:v>A. Presupuesto de funcionamiento</c:v>
                </c:pt>
                <c:pt idx="1">
                  <c:v>B. Presupuesto de servicio de la deuda pública </c:v>
                </c:pt>
                <c:pt idx="2">
                  <c:v>C. Presupuesto de inversión </c:v>
                </c:pt>
              </c:strCache>
            </c:strRef>
          </c:cat>
          <c:val>
            <c:numRef>
              <c:f>('2020'!$C$25,'2020'!$C$31,'2020'!$C$33)</c:f>
              <c:numCache>
                <c:formatCode>_-* #,##0_-;\-* #,##0_-;_-* "-"??_-;_-@_-</c:formatCode>
                <c:ptCount val="3"/>
                <c:pt idx="0">
                  <c:v>608458.79054299998</c:v>
                </c:pt>
                <c:pt idx="1">
                  <c:v>1316</c:v>
                </c:pt>
                <c:pt idx="2">
                  <c:v>900715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BC-49A9-8375-0CDCEFA4BA4D}"/>
            </c:ext>
          </c:extLst>
        </c:ser>
        <c:ser>
          <c:idx val="1"/>
          <c:order val="1"/>
          <c:tx>
            <c:strRef>
              <c:f>'2020'!$E$24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rgbClr val="39A7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('2020'!$A$25,'2020'!$A$31,'2020'!$A$33)</c:f>
              <c:strCache>
                <c:ptCount val="3"/>
                <c:pt idx="0">
                  <c:v>A. Presupuesto de funcionamiento</c:v>
                </c:pt>
                <c:pt idx="1">
                  <c:v>B. Presupuesto de servicio de la deuda pública </c:v>
                </c:pt>
                <c:pt idx="2">
                  <c:v>C. Presupuesto de inversión </c:v>
                </c:pt>
              </c:strCache>
            </c:strRef>
          </c:cat>
          <c:val>
            <c:numRef>
              <c:f>('2020'!$E$25,'2020'!$E$31,'2020'!$E$33)</c:f>
              <c:numCache>
                <c:formatCode>_-* #,##0_-;\-* #,##0_-;_-* "-"??_-;_-@_-</c:formatCode>
                <c:ptCount val="3"/>
                <c:pt idx="0">
                  <c:v>366714.67216182</c:v>
                </c:pt>
                <c:pt idx="1">
                  <c:v>1252</c:v>
                </c:pt>
                <c:pt idx="2">
                  <c:v>392269.30916724994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BC-49A9-8375-0CDCEFA4BA4D}"/>
            </c:ext>
          </c:extLst>
        </c:ser>
        <c:ser>
          <c:idx val="2"/>
          <c:order val="2"/>
          <c:tx>
            <c:strRef>
              <c:f>'2020'!$G$24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('2020'!$A$25,'2020'!$A$31,'2020'!$A$33)</c:f>
              <c:strCache>
                <c:ptCount val="3"/>
                <c:pt idx="0">
                  <c:v>A. Presupuesto de funcionamiento</c:v>
                </c:pt>
                <c:pt idx="1">
                  <c:v>B. Presupuesto de servicio de la deuda pública </c:v>
                </c:pt>
                <c:pt idx="2">
                  <c:v>C. Presupuesto de inversión </c:v>
                </c:pt>
              </c:strCache>
            </c:strRef>
          </c:cat>
          <c:val>
            <c:numRef>
              <c:f>('2020'!$G$25,'2020'!$G$31,'2020'!$G$33)</c:f>
              <c:numCache>
                <c:formatCode>_-* #,##0_-;\-* #,##0_-;_-* "-"??_-;_-@_-</c:formatCode>
                <c:ptCount val="3"/>
                <c:pt idx="0">
                  <c:v>352188.66618182004</c:v>
                </c:pt>
                <c:pt idx="1">
                  <c:v>1252</c:v>
                </c:pt>
                <c:pt idx="2">
                  <c:v>86300.162767150017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BC-49A9-8375-0CDCEFA4BA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0787407"/>
        <c:axId val="250788239"/>
      </c:barChart>
      <c:catAx>
        <c:axId val="2507874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250788239"/>
        <c:crosses val="autoZero"/>
        <c:auto val="1"/>
        <c:lblAlgn val="ctr"/>
        <c:lblOffset val="100"/>
        <c:noMultiLvlLbl val="0"/>
      </c:catAx>
      <c:valAx>
        <c:axId val="250788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2507874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'2020'!$C$24</c:f>
              <c:strCache>
                <c:ptCount val="1"/>
                <c:pt idx="0">
                  <c:v>Apropiación vigente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'2020'!$A$26:$A$30</c:f>
              <c:strCache>
                <c:ptCount val="5"/>
                <c:pt idx="0">
                  <c:v>Gastos de personal</c:v>
                </c:pt>
                <c:pt idx="1">
                  <c:v>Adquisición de bienes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 </c:v>
                </c:pt>
              </c:strCache>
            </c:strRef>
          </c:cat>
          <c:val>
            <c:numRef>
              <c:f>'2020'!$C$26:$C$30</c:f>
              <c:numCache>
                <c:formatCode>_-* #,##0_-;\-* #,##0_-;_-* "-"??_-;_-@_-</c:formatCode>
                <c:ptCount val="5"/>
                <c:pt idx="0">
                  <c:v>359552.13129699999</c:v>
                </c:pt>
                <c:pt idx="1">
                  <c:v>52994.011972</c:v>
                </c:pt>
                <c:pt idx="2">
                  <c:v>171823.64727399999</c:v>
                </c:pt>
                <c:pt idx="3">
                  <c:v>21739</c:v>
                </c:pt>
                <c:pt idx="4">
                  <c:v>2350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39-4248-B6B7-246E57CF8411}"/>
            </c:ext>
          </c:extLst>
        </c:ser>
        <c:ser>
          <c:idx val="1"/>
          <c:order val="1"/>
          <c:tx>
            <c:strRef>
              <c:f>'2020'!$E$24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rgbClr val="39A7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'2020'!$A$26:$A$30</c:f>
              <c:strCache>
                <c:ptCount val="5"/>
                <c:pt idx="0">
                  <c:v>Gastos de personal</c:v>
                </c:pt>
                <c:pt idx="1">
                  <c:v>Adquisición de bienes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 </c:v>
                </c:pt>
              </c:strCache>
            </c:strRef>
          </c:cat>
          <c:val>
            <c:numRef>
              <c:f>'2020'!$E$26:$E$30</c:f>
              <c:numCache>
                <c:formatCode>_-* #,##0_-;\-* #,##0_-;_-* "-"??_-;_-@_-</c:formatCode>
                <c:ptCount val="5"/>
                <c:pt idx="0">
                  <c:v>166795.462539</c:v>
                </c:pt>
                <c:pt idx="1">
                  <c:v>34173.108387820001</c:v>
                </c:pt>
                <c:pt idx="2">
                  <c:v>147756.52827499999</c:v>
                </c:pt>
                <c:pt idx="3">
                  <c:v>17957.360210999999</c:v>
                </c:pt>
                <c:pt idx="4">
                  <c:v>32.212749000000002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39-4248-B6B7-246E57CF8411}"/>
            </c:ext>
          </c:extLst>
        </c:ser>
        <c:ser>
          <c:idx val="2"/>
          <c:order val="2"/>
          <c:tx>
            <c:strRef>
              <c:f>'2020'!$G$24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'2020'!$A$26:$A$30</c:f>
              <c:strCache>
                <c:ptCount val="5"/>
                <c:pt idx="0">
                  <c:v>Gastos de personal</c:v>
                </c:pt>
                <c:pt idx="1">
                  <c:v>Adquisición de bienes y servicios</c:v>
                </c:pt>
                <c:pt idx="2">
                  <c:v>Transferencias corrientes</c:v>
                </c:pt>
                <c:pt idx="3">
                  <c:v>Gastos de comercialización y producción</c:v>
                </c:pt>
                <c:pt idx="4">
                  <c:v>Gastos por tributos, multas, sanciones e intereses de mora </c:v>
                </c:pt>
              </c:strCache>
            </c:strRef>
          </c:cat>
          <c:val>
            <c:numRef>
              <c:f>'2020'!$G$26:$G$30</c:f>
              <c:numCache>
                <c:formatCode>_-* #,##0_-;\-* #,##0_-;_-* "-"??_-;_-@_-</c:formatCode>
                <c:ptCount val="5"/>
                <c:pt idx="0">
                  <c:v>166668.111019</c:v>
                </c:pt>
                <c:pt idx="1">
                  <c:v>21788.295955819998</c:v>
                </c:pt>
                <c:pt idx="2">
                  <c:v>145757.282985</c:v>
                </c:pt>
                <c:pt idx="3">
                  <c:v>17942.763472999999</c:v>
                </c:pt>
                <c:pt idx="4">
                  <c:v>32.212749000000002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39-4248-B6B7-246E57CF84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5647215"/>
        <c:axId val="246250943"/>
      </c:barChart>
      <c:catAx>
        <c:axId val="3556472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246250943"/>
        <c:crosses val="autoZero"/>
        <c:auto val="1"/>
        <c:lblAlgn val="ctr"/>
        <c:lblOffset val="100"/>
        <c:noMultiLvlLbl val="0"/>
      </c:catAx>
      <c:valAx>
        <c:axId val="2462509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355647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'2020'!$C$24</c:f>
              <c:strCache>
                <c:ptCount val="1"/>
                <c:pt idx="0">
                  <c:v>Apropiación vigente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'2020'!$A$34:$A$36</c:f>
              <c:strCache>
                <c:ptCount val="3"/>
                <c:pt idx="0">
                  <c:v>2403 Infraestructura y servicios de transporte aéreo </c:v>
                </c:pt>
                <c:pt idx="1">
                  <c:v>2409 Seguridad de transporte</c:v>
                </c:pt>
                <c:pt idx="2">
                  <c:v>2499 Fortalecimiento de la gestión y dirección del sector transporte</c:v>
                </c:pt>
              </c:strCache>
            </c:strRef>
          </c:cat>
          <c:val>
            <c:numRef>
              <c:f>'2020'!$C$34:$C$36</c:f>
              <c:numCache>
                <c:formatCode>_-* #,##0_-;\-* #,##0_-;_-* "-"??_-;_-@_-</c:formatCode>
                <c:ptCount val="3"/>
                <c:pt idx="0">
                  <c:v>842904</c:v>
                </c:pt>
                <c:pt idx="1">
                  <c:v>21378</c:v>
                </c:pt>
                <c:pt idx="2">
                  <c:v>36433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A4-4303-A2E2-6DF7A23F51B9}"/>
            </c:ext>
          </c:extLst>
        </c:ser>
        <c:ser>
          <c:idx val="1"/>
          <c:order val="1"/>
          <c:tx>
            <c:strRef>
              <c:f>'2020'!$E$24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rgbClr val="39A7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'2020'!$A$34:$A$36</c:f>
              <c:strCache>
                <c:ptCount val="3"/>
                <c:pt idx="0">
                  <c:v>2403 Infraestructura y servicios de transporte aéreo </c:v>
                </c:pt>
                <c:pt idx="1">
                  <c:v>2409 Seguridad de transporte</c:v>
                </c:pt>
                <c:pt idx="2">
                  <c:v>2499 Fortalecimiento de la gestión y dirección del sector transporte</c:v>
                </c:pt>
              </c:strCache>
            </c:strRef>
          </c:cat>
          <c:val>
            <c:numRef>
              <c:f>'2020'!$E$34:$E$36</c:f>
              <c:numCache>
                <c:formatCode>_-* #,##0_-;\-* #,##0_-;_-* "-"??_-;_-@_-</c:formatCode>
                <c:ptCount val="3"/>
                <c:pt idx="0">
                  <c:v>369791.20899454999</c:v>
                </c:pt>
                <c:pt idx="1">
                  <c:v>6771.1900649999998</c:v>
                </c:pt>
                <c:pt idx="2">
                  <c:v>15706.910107700001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A4-4303-A2E2-6DF7A23F51B9}"/>
            </c:ext>
          </c:extLst>
        </c:ser>
        <c:ser>
          <c:idx val="2"/>
          <c:order val="2"/>
          <c:tx>
            <c:strRef>
              <c:f>'2020'!$G$24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'2020'!$A$34:$A$36</c:f>
              <c:strCache>
                <c:ptCount val="3"/>
                <c:pt idx="0">
                  <c:v>2403 Infraestructura y servicios de transporte aéreo </c:v>
                </c:pt>
                <c:pt idx="1">
                  <c:v>2409 Seguridad de transporte</c:v>
                </c:pt>
                <c:pt idx="2">
                  <c:v>2499 Fortalecimiento de la gestión y dirección del sector transporte</c:v>
                </c:pt>
              </c:strCache>
            </c:strRef>
          </c:cat>
          <c:val>
            <c:numRef>
              <c:f>'2020'!$G$34:$G$36</c:f>
              <c:numCache>
                <c:formatCode>_-* #,##0_-;\-* #,##0_-;_-* "-"??_-;_-@_-</c:formatCode>
                <c:ptCount val="3"/>
                <c:pt idx="0">
                  <c:v>75749.291097720008</c:v>
                </c:pt>
                <c:pt idx="1">
                  <c:v>2961.1516864299997</c:v>
                </c:pt>
                <c:pt idx="2">
                  <c:v>7589.719983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A4-4303-A2E2-6DF7A23F51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7271759"/>
        <c:axId val="397264271"/>
      </c:barChart>
      <c:catAx>
        <c:axId val="3972717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397264271"/>
        <c:crosses val="autoZero"/>
        <c:auto val="1"/>
        <c:lblAlgn val="ctr"/>
        <c:lblOffset val="100"/>
        <c:noMultiLvlLbl val="0"/>
      </c:catAx>
      <c:valAx>
        <c:axId val="397264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39727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'2020'!$A$2</c:f>
              <c:strCache>
                <c:ptCount val="1"/>
                <c:pt idx="0">
                  <c:v>A. Presupuesto de funcionamiento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DCC-4B3E-8869-1320EC9C0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'2020'!$B$2</c:f>
              <c:numCache>
                <c:formatCode>_-* #,##0_-;\-* #,##0_-;_-* "-"??_-;_-@_-</c:formatCode>
                <c:ptCount val="1"/>
                <c:pt idx="0">
                  <c:v>605884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CC-4B3E-8869-1320EC9C0A0D}"/>
            </c:ext>
          </c:extLst>
        </c:ser>
        <c:ser>
          <c:idx val="1"/>
          <c:order val="1"/>
          <c:tx>
            <c:strRef>
              <c:f>'2020'!$A$3</c:f>
              <c:strCache>
                <c:ptCount val="1"/>
                <c:pt idx="0">
                  <c:v>B. Presupuesto de servicio de la deuda pública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CC-4B3E-8869-1320EC9C0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'2020'!$B$3</c:f>
              <c:numCache>
                <c:formatCode>_-* #,##0_-;\-* #,##0_-;_-* "-"??_-;_-@_-</c:formatCode>
                <c:ptCount val="1"/>
                <c:pt idx="0">
                  <c:v>1165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CC-4B3E-8869-1320EC9C0A0D}"/>
            </c:ext>
          </c:extLst>
        </c:ser>
        <c:ser>
          <c:idx val="2"/>
          <c:order val="2"/>
          <c:tx>
            <c:strRef>
              <c:f>'2020'!$A$4</c:f>
              <c:strCache>
                <c:ptCount val="1"/>
                <c:pt idx="0">
                  <c:v>C. Presupuesto de inversión 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DCC-4B3E-8869-1320EC9C0A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'2020'!$B$4</c:f>
              <c:numCache>
                <c:formatCode>_-* #,##0_-;\-* #,##0_-;_-* "-"??_-;_-@_-</c:formatCode>
                <c:ptCount val="1"/>
                <c:pt idx="0">
                  <c:v>982823.2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CC-4B3E-8869-1320EC9C0A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46232960"/>
        <c:axId val="2046231296"/>
      </c:barChart>
      <c:catAx>
        <c:axId val="20462329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6231296"/>
        <c:crosses val="autoZero"/>
        <c:auto val="1"/>
        <c:lblAlgn val="ctr"/>
        <c:lblOffset val="100"/>
        <c:noMultiLvlLbl val="0"/>
      </c:catAx>
      <c:valAx>
        <c:axId val="204623129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04623296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255569889625896E-4"/>
          <c:y val="0.1975879107256622"/>
          <c:w val="0.8102849344075892"/>
          <c:h val="0.738165402585012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'2020'!$A$5</c:f>
              <c:strCache>
                <c:ptCount val="1"/>
                <c:pt idx="0">
                  <c:v>2403 Infraestructura y servicios de transporte aéreo </c:v>
                </c:pt>
              </c:strCache>
            </c:strRef>
          </c:tx>
          <c:spPr>
            <a:solidFill>
              <a:srgbClr val="39A7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'2020'!$B$5</c:f>
              <c:numCache>
                <c:formatCode>_-* #,##0_-;\-* #,##0_-;_-* "-"??_-;_-@_-</c:formatCode>
                <c:ptCount val="1"/>
                <c:pt idx="0">
                  <c:v>897273.41625699995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E7-4EF9-B737-B1033BC59E53}"/>
            </c:ext>
          </c:extLst>
        </c:ser>
        <c:ser>
          <c:idx val="1"/>
          <c:order val="1"/>
          <c:tx>
            <c:strRef>
              <c:f>'2020'!$A$6</c:f>
              <c:strCache>
                <c:ptCount val="1"/>
                <c:pt idx="0">
                  <c:v>2409 Seguridad de transporte</c:v>
                </c:pt>
              </c:strCache>
            </c:strRef>
          </c:tx>
          <c:spPr>
            <a:solidFill>
              <a:srgbClr val="51C3A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'2020'!$B$6</c:f>
              <c:numCache>
                <c:formatCode>_-* #,##0_-;\-* #,##0_-;_-* "-"??_-;_-@_-</c:formatCode>
                <c:ptCount val="1"/>
                <c:pt idx="0">
                  <c:v>42549.783743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E7-4EF9-B737-B1033BC59E53}"/>
            </c:ext>
          </c:extLst>
        </c:ser>
        <c:ser>
          <c:idx val="2"/>
          <c:order val="2"/>
          <c:tx>
            <c:strRef>
              <c:f>'2020'!$A$7</c:f>
              <c:strCache>
                <c:ptCount val="1"/>
                <c:pt idx="0">
                  <c:v>2499 Fortalecimiento de la gestión y dirección del sector transporte</c:v>
                </c:pt>
              </c:strCache>
            </c:strRef>
          </c:tx>
          <c:spPr>
            <a:solidFill>
              <a:srgbClr val="8DD7C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'2020'!$B$7</c:f>
              <c:numCache>
                <c:formatCode>_-* #,##0_-;\-* #,##0_-;_-* "-"??_-;_-@_-</c:formatCode>
                <c:ptCount val="1"/>
                <c:pt idx="0">
                  <c:v>43000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E7-4EF9-B737-B1033BC59E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>
          <c:spPr>
            <a:ln w="9525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  <c:axId val="1831421056"/>
        <c:axId val="1947527152"/>
      </c:barChart>
      <c:catAx>
        <c:axId val="18314210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47527152"/>
        <c:crosses val="autoZero"/>
        <c:auto val="1"/>
        <c:lblAlgn val="ctr"/>
        <c:lblOffset val="100"/>
        <c:noMultiLvlLbl val="0"/>
      </c:catAx>
      <c:valAx>
        <c:axId val="1947527152"/>
        <c:scaling>
          <c:orientation val="minMax"/>
        </c:scaling>
        <c:delete val="1"/>
        <c:axPos val="l"/>
        <c:numFmt formatCode="_-* #,##0_-;\-* #,##0_-;_-* &quot;-&quot;??_-;_-@_-" sourceLinked="1"/>
        <c:majorTickMark val="out"/>
        <c:minorTickMark val="none"/>
        <c:tickLblPos val="nextTo"/>
        <c:crossAx val="1831421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1483378082984033"/>
          <c:y val="0.23181495584120496"/>
          <c:w val="0.28128024367170834"/>
          <c:h val="0.684381519076895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chemeClr val="tx1">
              <a:lumMod val="50000"/>
            </a:schemeClr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'2020'!$B$93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1F497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'2020'!$A$94:$A$96</c:f>
              <c:strCache>
                <c:ptCount val="3"/>
                <c:pt idx="0">
                  <c:v>A. Presupuesto de funcionamiento</c:v>
                </c:pt>
                <c:pt idx="1">
                  <c:v>B. Presupuesto de servicio de la deuda pública </c:v>
                </c:pt>
                <c:pt idx="2">
                  <c:v>C. Presupuesto de inversión </c:v>
                </c:pt>
              </c:strCache>
            </c:strRef>
          </c:cat>
          <c:val>
            <c:numRef>
              <c:f>'2020'!$B$94:$B$96</c:f>
              <c:numCache>
                <c:formatCode>_-* #,##0_-;\-* #,##0_-;_-* "-"??_-;_-@_-</c:formatCode>
                <c:ptCount val="3"/>
                <c:pt idx="0">
                  <c:v>608458.79054299998</c:v>
                </c:pt>
                <c:pt idx="1">
                  <c:v>1316</c:v>
                </c:pt>
                <c:pt idx="2">
                  <c:v>900715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8B-4DF6-9836-092A754B384E}"/>
            </c:ext>
          </c:extLst>
        </c:ser>
        <c:ser>
          <c:idx val="1"/>
          <c:order val="1"/>
          <c:tx>
            <c:strRef>
              <c:f>'2020'!$C$93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39A78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'2020'!$A$94:$A$96</c:f>
              <c:strCache>
                <c:ptCount val="3"/>
                <c:pt idx="0">
                  <c:v>A. Presupuesto de funcionamiento</c:v>
                </c:pt>
                <c:pt idx="1">
                  <c:v>B. Presupuesto de servicio de la deuda pública </c:v>
                </c:pt>
                <c:pt idx="2">
                  <c:v>C. Presupuesto de inversión </c:v>
                </c:pt>
              </c:strCache>
            </c:strRef>
          </c:cat>
          <c:val>
            <c:numRef>
              <c:f>'2020'!$C$94:$C$96</c:f>
              <c:numCache>
                <c:formatCode>_-* #,##0_-;\-* #,##0_-;_-* "-"??_-;_-@_-</c:formatCode>
                <c:ptCount val="3"/>
                <c:pt idx="0">
                  <c:v>605884</c:v>
                </c:pt>
                <c:pt idx="1">
                  <c:v>1165</c:v>
                </c:pt>
                <c:pt idx="2">
                  <c:v>982823.2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8B-4DF6-9836-092A754B38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5649711"/>
        <c:axId val="250785743"/>
      </c:barChart>
      <c:catAx>
        <c:axId val="355649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250785743"/>
        <c:crosses val="autoZero"/>
        <c:auto val="1"/>
        <c:lblAlgn val="ctr"/>
        <c:lblOffset val="100"/>
        <c:noMultiLvlLbl val="0"/>
      </c:catAx>
      <c:valAx>
        <c:axId val="250785743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355649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27A31-8B70-484C-A67D-DC17AAB13D95}" type="datetimeFigureOut">
              <a:rPr lang="es-ES" smtClean="0"/>
              <a:t>01/08/2019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4CE45-D4DB-2342-87C1-B960E212B0CC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99051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00FF5C-916C-FC4C-8491-FA264B13FCF2}" type="datetimeFigureOut">
              <a:rPr lang="es-ES" smtClean="0"/>
              <a:t>01/08/2019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7605E-031D-5D48-BE3A-91A96A7C546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915584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83" y="-27384"/>
            <a:ext cx="12289365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430718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82524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1666396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700858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029472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6930747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3649793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83" y="-27384"/>
            <a:ext cx="12289365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996707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83" y="-27384"/>
            <a:ext cx="12289365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9026198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799011"/>
            <a:ext cx="10972800" cy="4327151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81918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270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8683" y="-27384"/>
            <a:ext cx="12289365" cy="691276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1652851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751979"/>
            <a:ext cx="53848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751979"/>
            <a:ext cx="53848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98346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4223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294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112425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6107113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4065542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4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4643572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10579217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29628078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1739542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600" y="1799011"/>
            <a:ext cx="10972800" cy="4327151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BB23A-EB26-7E4D-8E64-18BBA921D8E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693012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lantilla PPT AEROCIVIL-06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64760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568EC-4245-DD4C-84C2-75CD8A3AD1D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3710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751979"/>
            <a:ext cx="53848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751979"/>
            <a:ext cx="5384800" cy="4374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5B27B-6F0D-224B-A2ED-EB63453D4360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2537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ED7A-7F90-B949-B4C0-68A7D9C17043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813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4F-8CBB-494F-9A21-7BED0805888B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8E628-6199-4E49-B97E-043B0DCFEA8E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428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7307" y="3058778"/>
            <a:ext cx="10463581" cy="9707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37306" y="4231906"/>
            <a:ext cx="10463583" cy="33591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1633119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lantilla PPT AEROCIVIL-03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0521" y="2577849"/>
            <a:ext cx="4211175" cy="137292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0521" y="3950773"/>
            <a:ext cx="4211175" cy="1003466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/>
              <a:t>Haga clic para modificar el estilo de subtítulo del patrón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0"/>
          </p:nvPr>
        </p:nvSpPr>
        <p:spPr>
          <a:xfrm>
            <a:off x="5189587" y="1700808"/>
            <a:ext cx="7051096" cy="4264764"/>
          </a:xfrm>
        </p:spPr>
        <p:txBody>
          <a:bodyPr/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37306" y="6423719"/>
            <a:ext cx="5319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latin typeface="Arial"/>
                <a:cs typeface="Arial"/>
              </a:rPr>
              <a:t>www.aerocivil.gov.co</a:t>
            </a:r>
          </a:p>
        </p:txBody>
      </p:sp>
    </p:spTree>
    <p:extLst>
      <p:ext uri="{BB962C8B-B14F-4D97-AF65-F5344CB8AC3E}">
        <p14:creationId xmlns:p14="http://schemas.microsoft.com/office/powerpoint/2010/main" val="39807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315204"/>
            <a:ext cx="8549464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77997"/>
            <a:ext cx="109728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1" y="6526575"/>
            <a:ext cx="1355705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85560" y="6526575"/>
            <a:ext cx="753984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320942" y="6526575"/>
            <a:ext cx="126145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9691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Plantilla PPT AEROCIVIL-01.jpg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315204"/>
            <a:ext cx="8549464" cy="1121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77997"/>
            <a:ext cx="10972800" cy="4448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1" y="6526575"/>
            <a:ext cx="1355705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642A505D-C5CD-D943-AB03-A4C1CBE72BE3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85560" y="6526575"/>
            <a:ext cx="7539849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s-ES" dirty="0"/>
              <a:t>www.aerocivil.gov.co</a:t>
            </a: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10320942" y="6526575"/>
            <a:ext cx="1261457" cy="2505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88F8E628-6199-4E49-B97E-043B0DCFEA8E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950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994" y="2389182"/>
            <a:ext cx="12004006" cy="1866702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</a:pPr>
            <a:r>
              <a:rPr lang="es-CO" sz="4400" b="1" dirty="0">
                <a:solidFill>
                  <a:schemeClr val="tx2"/>
                </a:solidFill>
                <a:ea typeface="+mj-ea"/>
              </a:rPr>
              <a:t>Ejecución presupuestal 2019 </a:t>
            </a:r>
          </a:p>
          <a:p>
            <a:pPr>
              <a:spcBef>
                <a:spcPts val="0"/>
              </a:spcBef>
            </a:pPr>
            <a:r>
              <a:rPr lang="es-CO" sz="4400" b="1" dirty="0">
                <a:solidFill>
                  <a:schemeClr val="tx2"/>
                </a:solidFill>
                <a:ea typeface="+mj-ea"/>
              </a:rPr>
              <a:t>Recursos según proyecto de ley vigencia 2020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109" y="4411159"/>
            <a:ext cx="11874982" cy="1318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lumMod val="7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dirty="0">
                <a:solidFill>
                  <a:schemeClr val="tx1">
                    <a:lumMod val="50000"/>
                  </a:schemeClr>
                </a:solidFill>
                <a:ea typeface="+mj-ea"/>
              </a:rPr>
              <a:t>Unidad Administrativa Especial de Aeronáutica Civil</a:t>
            </a:r>
          </a:p>
          <a:p>
            <a:r>
              <a:rPr lang="es-CO" dirty="0">
                <a:solidFill>
                  <a:schemeClr val="tx1">
                    <a:lumMod val="50000"/>
                  </a:schemeClr>
                </a:solidFill>
                <a:ea typeface="+mj-ea"/>
              </a:rPr>
              <a:t>Oficina Asesora de Planeación </a:t>
            </a:r>
          </a:p>
          <a:p>
            <a:r>
              <a:rPr lang="es-CO" dirty="0">
                <a:solidFill>
                  <a:schemeClr val="tx1">
                    <a:lumMod val="50000"/>
                  </a:schemeClr>
                </a:solidFill>
                <a:ea typeface="+mj-ea"/>
              </a:rPr>
              <a:t>Agosto de 2019</a:t>
            </a:r>
          </a:p>
        </p:txBody>
      </p:sp>
    </p:spTree>
    <p:extLst>
      <p:ext uri="{BB962C8B-B14F-4D97-AF65-F5344CB8AC3E}">
        <p14:creationId xmlns:p14="http://schemas.microsoft.com/office/powerpoint/2010/main" val="333446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9422175" y="1173192"/>
            <a:ext cx="2430519" cy="353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Título 1">
            <a:extLst/>
          </p:cNvPr>
          <p:cNvSpPr txBox="1">
            <a:spLocks/>
          </p:cNvSpPr>
          <p:nvPr/>
        </p:nvSpPr>
        <p:spPr>
          <a:xfrm>
            <a:off x="137254" y="293580"/>
            <a:ext cx="7627839" cy="879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s-CO" sz="2800" kern="0" dirty="0">
                <a:solidFill>
                  <a:schemeClr val="tx2"/>
                </a:solidFill>
              </a:rPr>
              <a:t>Apropiación presupuesto vigencia 2019</a:t>
            </a:r>
            <a:endParaRPr lang="es-CO" sz="2800" dirty="0">
              <a:solidFill>
                <a:schemeClr val="tx2"/>
              </a:solidFill>
            </a:endParaRPr>
          </a:p>
        </p:txBody>
      </p:sp>
      <p:sp>
        <p:nvSpPr>
          <p:cNvPr id="14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0E41D5E9-C693-FF44-A01A-D00D9598B1B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2</a:t>
            </a:fld>
            <a:endParaRPr lang="es-E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4475664" y="1093100"/>
            <a:ext cx="8364855" cy="4789641"/>
            <a:chOff x="3423635" y="1258605"/>
            <a:chExt cx="8364855" cy="4789641"/>
          </a:xfrm>
        </p:grpSpPr>
        <p:sp>
          <p:nvSpPr>
            <p:cNvPr id="23" name="Título 1">
              <a:extLst/>
            </p:cNvPr>
            <p:cNvSpPr txBox="1">
              <a:spLocks/>
            </p:cNvSpPr>
            <p:nvPr/>
          </p:nvSpPr>
          <p:spPr>
            <a:xfrm>
              <a:off x="9086262" y="5053226"/>
              <a:ext cx="914400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1400" b="0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10%</a:t>
              </a:r>
              <a:endParaRPr lang="es-CO" sz="3200" dirty="0">
                <a:solidFill>
                  <a:schemeClr val="bg1"/>
                </a:solidFill>
              </a:endParaRPr>
            </a:p>
          </p:txBody>
        </p:sp>
        <p:grpSp>
          <p:nvGrpSpPr>
            <p:cNvPr id="5" name="Grupo 4"/>
            <p:cNvGrpSpPr/>
            <p:nvPr/>
          </p:nvGrpSpPr>
          <p:grpSpPr>
            <a:xfrm>
              <a:off x="5119834" y="1258605"/>
              <a:ext cx="6668656" cy="4789641"/>
              <a:chOff x="849759" y="1752700"/>
              <a:chExt cx="6668656" cy="4221972"/>
            </a:xfrm>
          </p:grpSpPr>
          <p:graphicFrame>
            <p:nvGraphicFramePr>
              <p:cNvPr id="13" name="Gráfico 12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618460891"/>
                  </p:ext>
                </p:extLst>
              </p:nvPr>
            </p:nvGraphicFramePr>
            <p:xfrm>
              <a:off x="849759" y="1752700"/>
              <a:ext cx="5734050" cy="4221972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graphicFrame>
            <p:nvGraphicFramePr>
              <p:cNvPr id="17" name="Gráfico 16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61645653"/>
                  </p:ext>
                </p:extLst>
              </p:nvPr>
            </p:nvGraphicFramePr>
            <p:xfrm>
              <a:off x="3711762" y="1781604"/>
              <a:ext cx="3806653" cy="4193068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graphicFrame>
          <p:nvGraphicFramePr>
            <p:cNvPr id="18" name="Gráfico 17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39040410"/>
                </p:ext>
              </p:extLst>
            </p:nvPr>
          </p:nvGraphicFramePr>
          <p:xfrm>
            <a:off x="3423635" y="2674187"/>
            <a:ext cx="5179425" cy="336543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22" name="Título 1">
            <a:extLst/>
          </p:cNvPr>
          <p:cNvSpPr txBox="1">
            <a:spLocks/>
          </p:cNvSpPr>
          <p:nvPr/>
        </p:nvSpPr>
        <p:spPr>
          <a:xfrm>
            <a:off x="6155484" y="5882741"/>
            <a:ext cx="5603339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Fuente: </a:t>
            </a: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Decreto 2467 de 2018 “Por el cual se liquida el Presupuesto General de la Nación para la para la vigencia fiscal de 2019,…” . Cifras en millones de pesos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779046"/>
              </p:ext>
            </p:extLst>
          </p:nvPr>
        </p:nvGraphicFramePr>
        <p:xfrm>
          <a:off x="163138" y="2445672"/>
          <a:ext cx="5074119" cy="2704298"/>
        </p:xfrm>
        <a:graphic>
          <a:graphicData uri="http://schemas.openxmlformats.org/drawingml/2006/table">
            <a:tbl>
              <a:tblPr/>
              <a:tblGrid>
                <a:gridCol w="4176972">
                  <a:extLst>
                    <a:ext uri="{9D8B030D-6E8A-4147-A177-3AD203B41FA5}">
                      <a16:colId xmlns:a16="http://schemas.microsoft.com/office/drawing/2014/main" val="1232197922"/>
                    </a:ext>
                  </a:extLst>
                </a:gridCol>
                <a:gridCol w="897147">
                  <a:extLst>
                    <a:ext uri="{9D8B030D-6E8A-4147-A177-3AD203B41FA5}">
                      <a16:colId xmlns:a16="http://schemas.microsoft.com/office/drawing/2014/main" val="2778320159"/>
                    </a:ext>
                  </a:extLst>
                </a:gridCol>
              </a:tblGrid>
              <a:tr h="22589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Presupuesto Aerocivil Vigencia 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5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Apropiación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12820"/>
                  </a:ext>
                </a:extLst>
              </a:tr>
              <a:tr h="155276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1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A. Presupuesto de funcionamiento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1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608.459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10182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Gastos de personal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327.922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4791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Adquisición de bienes y servicios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40.031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39825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Transferencias corrientes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217.187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7057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Gastos de comercialización y producción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21.739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7178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Gastos por tributos, multas, sanciones e intereses de mora 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1.580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69184"/>
                  </a:ext>
                </a:extLst>
              </a:tr>
              <a:tr h="12429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1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B. Presupuesto de servicio de la deuda pública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1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1.316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019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Servicio de la deuda pública interna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1.316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54811"/>
                  </a:ext>
                </a:extLst>
              </a:tr>
              <a:tr h="145032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1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C. Presupuesto de inversión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1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900.715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72769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2403 Infraestructura y servicios de transporte aéreo 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842.904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66803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2409 Seguridad de transporte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21.378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02776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1050" b="0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2499 Fortalecimiento de la gestión y dirección del sector transporte</a:t>
                      </a: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36.433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05329"/>
                  </a:ext>
                </a:extLst>
              </a:tr>
              <a:tr h="115163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1" i="0" u="none" strike="noStrike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Total general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1050" b="1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1.510.490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4949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374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447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>
            <a:extLst/>
          </p:cNvPr>
          <p:cNvSpPr txBox="1">
            <a:spLocks/>
          </p:cNvSpPr>
          <p:nvPr/>
        </p:nvSpPr>
        <p:spPr>
          <a:xfrm>
            <a:off x="239452" y="188073"/>
            <a:ext cx="7627839" cy="879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s-CO" sz="2800" kern="0" dirty="0">
                <a:solidFill>
                  <a:schemeClr val="tx2"/>
                </a:solidFill>
              </a:rPr>
              <a:t>Ejecución presupuestal 2019</a:t>
            </a:r>
            <a:endParaRPr lang="es-CO" sz="2800" dirty="0">
              <a:solidFill>
                <a:schemeClr val="tx2"/>
              </a:solidFill>
            </a:endParaRPr>
          </a:p>
        </p:txBody>
      </p:sp>
      <p:sp>
        <p:nvSpPr>
          <p:cNvPr id="14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0E41D5E9-C693-FF44-A01A-D00D9598B1B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3</a:t>
            </a:fld>
            <a:endParaRPr lang="es-E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216325" y="1656273"/>
            <a:ext cx="9721970" cy="3864634"/>
            <a:chOff x="1216325" y="1656273"/>
            <a:chExt cx="9721970" cy="3864634"/>
          </a:xfrm>
        </p:grpSpPr>
        <p:graphicFrame>
          <p:nvGraphicFramePr>
            <p:cNvPr id="19" name="Gráfico 18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98676352"/>
                </p:ext>
              </p:extLst>
            </p:nvPr>
          </p:nvGraphicFramePr>
          <p:xfrm>
            <a:off x="1216325" y="1656273"/>
            <a:ext cx="9721970" cy="38646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1" name="Título 1">
              <a:extLst/>
            </p:cNvPr>
            <p:cNvSpPr txBox="1">
              <a:spLocks/>
            </p:cNvSpPr>
            <p:nvPr/>
          </p:nvSpPr>
          <p:spPr>
            <a:xfrm>
              <a:off x="3140017" y="4285431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60,27%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  <p:sp>
          <p:nvSpPr>
            <p:cNvPr id="22" name="Título 1">
              <a:extLst/>
            </p:cNvPr>
            <p:cNvSpPr txBox="1">
              <a:spLocks/>
            </p:cNvSpPr>
            <p:nvPr/>
          </p:nvSpPr>
          <p:spPr>
            <a:xfrm>
              <a:off x="3778371" y="4291508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57,88%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  <p:sp>
          <p:nvSpPr>
            <p:cNvPr id="24" name="Título 1">
              <a:extLst/>
            </p:cNvPr>
            <p:cNvSpPr txBox="1">
              <a:spLocks/>
            </p:cNvSpPr>
            <p:nvPr/>
          </p:nvSpPr>
          <p:spPr>
            <a:xfrm>
              <a:off x="9018356" y="4139108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43,55%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  <p:sp>
          <p:nvSpPr>
            <p:cNvPr id="25" name="Título 1">
              <a:extLst/>
            </p:cNvPr>
            <p:cNvSpPr txBox="1">
              <a:spLocks/>
            </p:cNvSpPr>
            <p:nvPr/>
          </p:nvSpPr>
          <p:spPr>
            <a:xfrm>
              <a:off x="9673962" y="4686101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9,58%</a:t>
              </a:r>
              <a:endParaRPr lang="es-CO" sz="1600" dirty="0">
                <a:solidFill>
                  <a:schemeClr val="bg1"/>
                </a:solidFill>
              </a:endParaRPr>
            </a:p>
          </p:txBody>
        </p:sp>
        <p:sp>
          <p:nvSpPr>
            <p:cNvPr id="26" name="Título 1">
              <a:extLst/>
            </p:cNvPr>
            <p:cNvSpPr txBox="1">
              <a:spLocks/>
            </p:cNvSpPr>
            <p:nvPr/>
          </p:nvSpPr>
          <p:spPr>
            <a:xfrm>
              <a:off x="6122320" y="4528335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95,14%</a:t>
              </a:r>
              <a:endParaRPr lang="es-CO" sz="1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8" name="Título 1">
              <a:extLst/>
            </p:cNvPr>
            <p:cNvSpPr txBox="1">
              <a:spLocks/>
            </p:cNvSpPr>
            <p:nvPr/>
          </p:nvSpPr>
          <p:spPr>
            <a:xfrm>
              <a:off x="6760674" y="4528336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95,14%</a:t>
              </a:r>
              <a:endParaRPr lang="es-CO" sz="160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</p:grpSp>
      <p:sp>
        <p:nvSpPr>
          <p:cNvPr id="29" name="Título 1">
            <a:extLst/>
          </p:cNvPr>
          <p:cNvSpPr txBox="1">
            <a:spLocks/>
          </p:cNvSpPr>
          <p:nvPr/>
        </p:nvSpPr>
        <p:spPr>
          <a:xfrm>
            <a:off x="3320650" y="5742877"/>
            <a:ext cx="5603339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Fuente: </a:t>
            </a: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Reporte SIIF. Fecha de corte 31 de julio de 2019. Cifras en millones de pesos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9992602"/>
              </p:ext>
            </p:extLst>
          </p:nvPr>
        </p:nvGraphicFramePr>
        <p:xfrm>
          <a:off x="785005" y="2057399"/>
          <a:ext cx="10412082" cy="3577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ítulo 1">
            <a:extLst/>
          </p:cNvPr>
          <p:cNvSpPr txBox="1">
            <a:spLocks/>
          </p:cNvSpPr>
          <p:nvPr/>
        </p:nvSpPr>
        <p:spPr>
          <a:xfrm>
            <a:off x="209869" y="413972"/>
            <a:ext cx="9188176" cy="879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s-CO" sz="2800" kern="0" dirty="0">
                <a:solidFill>
                  <a:schemeClr val="tx2"/>
                </a:solidFill>
              </a:rPr>
              <a:t>Ejecución presupuestal 2019 - Funcionamiento</a:t>
            </a:r>
            <a:endParaRPr lang="es-CO" sz="2800" dirty="0">
              <a:solidFill>
                <a:schemeClr val="tx2"/>
              </a:solidFill>
            </a:endParaRPr>
          </a:p>
        </p:txBody>
      </p:sp>
      <p:sp>
        <p:nvSpPr>
          <p:cNvPr id="14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0E41D5E9-C693-FF44-A01A-D00D9598B1B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4</a:t>
            </a:fld>
            <a:endParaRPr lang="es-E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ítulo 1">
            <a:extLst/>
          </p:cNvPr>
          <p:cNvSpPr txBox="1">
            <a:spLocks/>
          </p:cNvSpPr>
          <p:nvPr/>
        </p:nvSpPr>
        <p:spPr>
          <a:xfrm>
            <a:off x="3140017" y="4285431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60,27%</a:t>
            </a:r>
            <a:endParaRPr lang="es-CO" sz="1600" dirty="0">
              <a:solidFill>
                <a:schemeClr val="bg1"/>
              </a:solidFill>
            </a:endParaRPr>
          </a:p>
        </p:txBody>
      </p:sp>
      <p:sp>
        <p:nvSpPr>
          <p:cNvPr id="24" name="Título 1">
            <a:extLst/>
          </p:cNvPr>
          <p:cNvSpPr txBox="1">
            <a:spLocks/>
          </p:cNvSpPr>
          <p:nvPr/>
        </p:nvSpPr>
        <p:spPr>
          <a:xfrm>
            <a:off x="9018356" y="4139108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43,55%</a:t>
            </a:r>
            <a:endParaRPr lang="es-CO" sz="1600" dirty="0">
              <a:solidFill>
                <a:schemeClr val="bg1"/>
              </a:solidFill>
            </a:endParaRPr>
          </a:p>
        </p:txBody>
      </p:sp>
      <p:sp>
        <p:nvSpPr>
          <p:cNvPr id="26" name="Título 1">
            <a:extLst/>
          </p:cNvPr>
          <p:cNvSpPr txBox="1">
            <a:spLocks/>
          </p:cNvSpPr>
          <p:nvPr/>
        </p:nvSpPr>
        <p:spPr>
          <a:xfrm>
            <a:off x="2112954" y="3363211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50,86%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8" name="Título 1">
            <a:extLst/>
          </p:cNvPr>
          <p:cNvSpPr txBox="1">
            <a:spLocks/>
          </p:cNvSpPr>
          <p:nvPr/>
        </p:nvSpPr>
        <p:spPr>
          <a:xfrm>
            <a:off x="2552900" y="3377378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50,83%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9" name="Título 1">
            <a:extLst/>
          </p:cNvPr>
          <p:cNvSpPr txBox="1">
            <a:spLocks/>
          </p:cNvSpPr>
          <p:nvPr/>
        </p:nvSpPr>
        <p:spPr>
          <a:xfrm>
            <a:off x="3320650" y="5742877"/>
            <a:ext cx="5603339" cy="363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Fuente: </a:t>
            </a: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Reporte SIIF. Fecha de corte 31 de julio de 2019. </a:t>
            </a:r>
          </a:p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Cifras en millones de pesos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Título 1">
            <a:extLst/>
          </p:cNvPr>
          <p:cNvSpPr txBox="1">
            <a:spLocks/>
          </p:cNvSpPr>
          <p:nvPr/>
        </p:nvSpPr>
        <p:spPr>
          <a:xfrm>
            <a:off x="4033769" y="4276096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85,37%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Título 1">
            <a:extLst/>
          </p:cNvPr>
          <p:cNvSpPr txBox="1">
            <a:spLocks/>
          </p:cNvSpPr>
          <p:nvPr/>
        </p:nvSpPr>
        <p:spPr>
          <a:xfrm>
            <a:off x="4484780" y="4361713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54,43%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Título 1">
            <a:extLst/>
          </p:cNvPr>
          <p:cNvSpPr txBox="1">
            <a:spLocks/>
          </p:cNvSpPr>
          <p:nvPr/>
        </p:nvSpPr>
        <p:spPr>
          <a:xfrm>
            <a:off x="7916536" y="4367867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82,60%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0" name="Título 1">
            <a:extLst/>
          </p:cNvPr>
          <p:cNvSpPr txBox="1">
            <a:spLocks/>
          </p:cNvSpPr>
          <p:nvPr/>
        </p:nvSpPr>
        <p:spPr>
          <a:xfrm>
            <a:off x="8356482" y="4364782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82,54%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1" name="Título 1">
            <a:extLst/>
          </p:cNvPr>
          <p:cNvSpPr txBox="1">
            <a:spLocks/>
          </p:cNvSpPr>
          <p:nvPr/>
        </p:nvSpPr>
        <p:spPr>
          <a:xfrm>
            <a:off x="5995101" y="3464451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68,03%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2" name="Título 1">
            <a:extLst/>
          </p:cNvPr>
          <p:cNvSpPr txBox="1">
            <a:spLocks/>
          </p:cNvSpPr>
          <p:nvPr/>
        </p:nvSpPr>
        <p:spPr>
          <a:xfrm>
            <a:off x="6435047" y="3509533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67,11%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3" name="Título 1">
            <a:extLst/>
          </p:cNvPr>
          <p:cNvSpPr txBox="1">
            <a:spLocks/>
          </p:cNvSpPr>
          <p:nvPr/>
        </p:nvSpPr>
        <p:spPr>
          <a:xfrm>
            <a:off x="9834438" y="4514189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2,04%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4" name="Título 1">
            <a:extLst/>
          </p:cNvPr>
          <p:cNvSpPr txBox="1">
            <a:spLocks/>
          </p:cNvSpPr>
          <p:nvPr/>
        </p:nvSpPr>
        <p:spPr>
          <a:xfrm>
            <a:off x="10275788" y="4515049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2,04%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1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Gráfico 24"/>
          <p:cNvGraphicFramePr>
            <a:graphicFrameLocks/>
          </p:cNvGraphicFramePr>
          <p:nvPr/>
        </p:nvGraphicFramePr>
        <p:xfrm>
          <a:off x="1217728" y="1997679"/>
          <a:ext cx="9710272" cy="368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ítulo 1">
            <a:extLst/>
          </p:cNvPr>
          <p:cNvSpPr txBox="1">
            <a:spLocks/>
          </p:cNvSpPr>
          <p:nvPr/>
        </p:nvSpPr>
        <p:spPr>
          <a:xfrm>
            <a:off x="283628" y="374017"/>
            <a:ext cx="7627839" cy="879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s-CO" sz="2800" kern="0" dirty="0">
                <a:solidFill>
                  <a:schemeClr val="tx2"/>
                </a:solidFill>
              </a:rPr>
              <a:t>Ejecución presupuestal 2019 - Inversión</a:t>
            </a:r>
            <a:endParaRPr lang="es-CO" sz="2800" dirty="0">
              <a:solidFill>
                <a:schemeClr val="tx2"/>
              </a:solidFill>
            </a:endParaRPr>
          </a:p>
        </p:txBody>
      </p:sp>
      <p:sp>
        <p:nvSpPr>
          <p:cNvPr id="14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0E41D5E9-C693-FF44-A01A-D00D9598B1B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5</a:t>
            </a:fld>
            <a:endParaRPr lang="es-E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ítulo 1">
            <a:extLst/>
          </p:cNvPr>
          <p:cNvSpPr txBox="1">
            <a:spLocks/>
          </p:cNvSpPr>
          <p:nvPr/>
        </p:nvSpPr>
        <p:spPr>
          <a:xfrm>
            <a:off x="3092971" y="3397716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43,87%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8" name="Título 1">
            <a:extLst/>
          </p:cNvPr>
          <p:cNvSpPr txBox="1">
            <a:spLocks/>
          </p:cNvSpPr>
          <p:nvPr/>
        </p:nvSpPr>
        <p:spPr>
          <a:xfrm>
            <a:off x="3731325" y="4310204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8,99%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9" name="Título 1">
            <a:extLst/>
          </p:cNvPr>
          <p:cNvSpPr txBox="1">
            <a:spLocks/>
          </p:cNvSpPr>
          <p:nvPr/>
        </p:nvSpPr>
        <p:spPr>
          <a:xfrm>
            <a:off x="3320650" y="5742877"/>
            <a:ext cx="5603339" cy="364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Fuente: </a:t>
            </a: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Reporte SIIF. Fecha de corte 31 de julio de 2019. </a:t>
            </a:r>
          </a:p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Cifras en millones de pesos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" name="Título 1">
            <a:extLst/>
          </p:cNvPr>
          <p:cNvSpPr txBox="1">
            <a:spLocks/>
          </p:cNvSpPr>
          <p:nvPr/>
        </p:nvSpPr>
        <p:spPr>
          <a:xfrm>
            <a:off x="6072864" y="4537794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31,67%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" name="Título 1">
            <a:extLst/>
          </p:cNvPr>
          <p:cNvSpPr txBox="1">
            <a:spLocks/>
          </p:cNvSpPr>
          <p:nvPr/>
        </p:nvSpPr>
        <p:spPr>
          <a:xfrm>
            <a:off x="6704247" y="4545060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13,85%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7" name="Título 1">
            <a:extLst/>
          </p:cNvPr>
          <p:cNvSpPr txBox="1">
            <a:spLocks/>
          </p:cNvSpPr>
          <p:nvPr/>
        </p:nvSpPr>
        <p:spPr>
          <a:xfrm>
            <a:off x="9021812" y="4508282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43,11%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0" name="Título 1">
            <a:extLst/>
          </p:cNvPr>
          <p:cNvSpPr txBox="1">
            <a:spLocks/>
          </p:cNvSpPr>
          <p:nvPr/>
        </p:nvSpPr>
        <p:spPr>
          <a:xfrm>
            <a:off x="9646663" y="4541729"/>
            <a:ext cx="638354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20,83%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510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>
            <a:extLst/>
          </p:cNvPr>
          <p:cNvSpPr txBox="1">
            <a:spLocks/>
          </p:cNvSpPr>
          <p:nvPr/>
        </p:nvSpPr>
        <p:spPr>
          <a:xfrm>
            <a:off x="239452" y="378993"/>
            <a:ext cx="7627839" cy="879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s-CO" sz="2800" kern="0" dirty="0">
                <a:solidFill>
                  <a:schemeClr val="tx2"/>
                </a:solidFill>
              </a:rPr>
              <a:t>Proyecto de ley de presupuesto general de la nación 2020</a:t>
            </a:r>
            <a:endParaRPr lang="es-CO" sz="2800" dirty="0">
              <a:solidFill>
                <a:schemeClr val="tx2"/>
              </a:solidFill>
            </a:endParaRPr>
          </a:p>
        </p:txBody>
      </p:sp>
      <p:sp>
        <p:nvSpPr>
          <p:cNvPr id="14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0E41D5E9-C693-FF44-A01A-D00D9598B1B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6</a:t>
            </a:fld>
            <a:endParaRPr lang="es-E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ítulo 1">
            <a:extLst/>
          </p:cNvPr>
          <p:cNvSpPr txBox="1">
            <a:spLocks/>
          </p:cNvSpPr>
          <p:nvPr/>
        </p:nvSpPr>
        <p:spPr>
          <a:xfrm>
            <a:off x="9086262" y="5053226"/>
            <a:ext cx="914400" cy="292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1400" b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10%</a:t>
            </a:r>
            <a:endParaRPr lang="es-CO" sz="32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949984"/>
              </p:ext>
            </p:extLst>
          </p:nvPr>
        </p:nvGraphicFramePr>
        <p:xfrm>
          <a:off x="387659" y="3255044"/>
          <a:ext cx="5640280" cy="1607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83773">
                  <a:extLst>
                    <a:ext uri="{9D8B030D-6E8A-4147-A177-3AD203B41FA5}">
                      <a16:colId xmlns:a16="http://schemas.microsoft.com/office/drawing/2014/main" val="2367139204"/>
                    </a:ext>
                  </a:extLst>
                </a:gridCol>
                <a:gridCol w="34925">
                  <a:extLst>
                    <a:ext uri="{9D8B030D-6E8A-4147-A177-3AD203B41FA5}">
                      <a16:colId xmlns:a16="http://schemas.microsoft.com/office/drawing/2014/main" val="1707410020"/>
                    </a:ext>
                  </a:extLst>
                </a:gridCol>
                <a:gridCol w="1221582">
                  <a:extLst>
                    <a:ext uri="{9D8B030D-6E8A-4147-A177-3AD203B41FA5}">
                      <a16:colId xmlns:a16="http://schemas.microsoft.com/office/drawing/2014/main" val="3613992609"/>
                    </a:ext>
                  </a:extLst>
                </a:gridCol>
              </a:tblGrid>
              <a:tr h="28714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2412 - Unidad Administrativa Especial de la Aeronáutica Civil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A6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A6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540538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Presupuesto de funcionamiento</a:t>
                      </a:r>
                      <a:endParaRPr lang="es-CO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   605.884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7677897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 Presupuesto de servicio de la deuda pública </a:t>
                      </a:r>
                      <a:endParaRPr lang="es-CO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1.165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080002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Presupuesto de inversión </a:t>
                      </a:r>
                      <a:endParaRPr lang="es-CO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   982.823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5071868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2403 Infraestructura y servicios de transporte aéreo </a:t>
                      </a:r>
                      <a:endParaRPr lang="es-CO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   897.273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717613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2409 Seguridad de transporte</a:t>
                      </a:r>
                      <a:endParaRPr lang="es-CO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42.550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603167"/>
                  </a:ext>
                </a:extLst>
              </a:tr>
              <a:tr h="934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CO" sz="11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2499 Fortalecimiento de la gestión y dirección del sector transporte</a:t>
                      </a:r>
                      <a:endParaRPr lang="es-CO" sz="11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71450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0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43.000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572035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O" sz="1100" b="1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PRESUPUESTO </a:t>
                      </a:r>
                      <a:endParaRPr lang="es-CO" sz="11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1100" b="1" i="0" u="none" strike="noStrike" dirty="0">
                          <a:solidFill>
                            <a:srgbClr val="4A4A4A"/>
                          </a:solidFill>
                          <a:effectLst/>
                          <a:latin typeface="Arial" panose="020B0604020202020204" pitchFamily="34" charset="0"/>
                        </a:rPr>
                        <a:t>               1.589.872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80135112"/>
                  </a:ext>
                </a:extLst>
              </a:tr>
            </a:tbl>
          </a:graphicData>
        </a:graphic>
      </p:graphicFrame>
      <p:grpSp>
        <p:nvGrpSpPr>
          <p:cNvPr id="2" name="Grupo 1"/>
          <p:cNvGrpSpPr/>
          <p:nvPr/>
        </p:nvGrpSpPr>
        <p:grpSpPr>
          <a:xfrm>
            <a:off x="6331438" y="1086928"/>
            <a:ext cx="6424048" cy="5183069"/>
            <a:chOff x="5767952" y="1679655"/>
            <a:chExt cx="6424048" cy="4460946"/>
          </a:xfrm>
        </p:grpSpPr>
        <p:graphicFrame>
          <p:nvGraphicFramePr>
            <p:cNvPr id="13" name="Gráfico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79574584"/>
                </p:ext>
              </p:extLst>
            </p:nvPr>
          </p:nvGraphicFramePr>
          <p:xfrm>
            <a:off x="5767952" y="2139411"/>
            <a:ext cx="4810125" cy="38385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17" name="Gráfico 1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981134616"/>
                </p:ext>
              </p:extLst>
            </p:nvPr>
          </p:nvGraphicFramePr>
          <p:xfrm>
            <a:off x="7146523" y="1679655"/>
            <a:ext cx="5045477" cy="446094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  <p:sp>
        <p:nvSpPr>
          <p:cNvPr id="18" name="Título 1">
            <a:extLst/>
          </p:cNvPr>
          <p:cNvSpPr txBox="1">
            <a:spLocks/>
          </p:cNvSpPr>
          <p:nvPr/>
        </p:nvSpPr>
        <p:spPr>
          <a:xfrm>
            <a:off x="466503" y="4870913"/>
            <a:ext cx="5603339" cy="364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>
              <a:defRPr/>
            </a:pPr>
            <a:r>
              <a:rPr lang="es-CO" sz="9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Fuente: </a:t>
            </a: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Proyecto de ley de presupuesto general de la nación 2020.</a:t>
            </a:r>
          </a:p>
          <a:p>
            <a:pPr algn="ctr">
              <a:defRPr/>
            </a:pPr>
            <a:r>
              <a:rPr lang="es-CO" sz="900" b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Cifras en millones de pesos</a:t>
            </a:r>
            <a:endParaRPr lang="es-CO" sz="1600" b="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000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>
            <a:extLst/>
          </p:cNvPr>
          <p:cNvSpPr txBox="1">
            <a:spLocks/>
          </p:cNvSpPr>
          <p:nvPr/>
        </p:nvSpPr>
        <p:spPr>
          <a:xfrm>
            <a:off x="239452" y="378993"/>
            <a:ext cx="8247600" cy="879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404040"/>
                </a:solidFill>
                <a:latin typeface="Arial"/>
                <a:ea typeface="+mj-ea"/>
                <a:cs typeface="Arial"/>
              </a:defRPr>
            </a:lvl1pPr>
          </a:lstStyle>
          <a:p>
            <a:pPr>
              <a:defRPr/>
            </a:pPr>
            <a:r>
              <a:rPr lang="es-CO" sz="2800" kern="0" dirty="0">
                <a:solidFill>
                  <a:schemeClr val="tx2"/>
                </a:solidFill>
              </a:rPr>
              <a:t>Comparativo presupuesto vigencia 2019 y 2020</a:t>
            </a:r>
            <a:endParaRPr lang="es-CO" sz="2800" dirty="0">
              <a:solidFill>
                <a:schemeClr val="tx2"/>
              </a:solidFill>
            </a:endParaRPr>
          </a:p>
        </p:txBody>
      </p:sp>
      <p:sp>
        <p:nvSpPr>
          <p:cNvPr id="14" name="Marcador de fecha 2"/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0E41D5E9-C693-FF44-A01A-D00D9598B1B4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5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6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7</a:t>
            </a:fld>
            <a:endParaRPr lang="es-ES" dirty="0"/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8" name="Grupo 27"/>
          <p:cNvGrpSpPr/>
          <p:nvPr/>
        </p:nvGrpSpPr>
        <p:grpSpPr>
          <a:xfrm>
            <a:off x="1435734" y="1835449"/>
            <a:ext cx="8885208" cy="3792298"/>
            <a:chOff x="1518250" y="1835449"/>
            <a:chExt cx="8885208" cy="3792298"/>
          </a:xfrm>
        </p:grpSpPr>
        <p:sp>
          <p:nvSpPr>
            <p:cNvPr id="23" name="Título 1">
              <a:extLst/>
            </p:cNvPr>
            <p:cNvSpPr txBox="1">
              <a:spLocks/>
            </p:cNvSpPr>
            <p:nvPr/>
          </p:nvSpPr>
          <p:spPr>
            <a:xfrm>
              <a:off x="9086262" y="5053226"/>
              <a:ext cx="914400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 lnSpcReduction="10000"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1400" b="0" dirty="0">
                  <a:solidFill>
                    <a:schemeClr val="bg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10%</a:t>
              </a:r>
              <a:endParaRPr lang="es-CO" sz="3200" dirty="0">
                <a:solidFill>
                  <a:schemeClr val="bg1"/>
                </a:solidFill>
              </a:endParaRPr>
            </a:p>
          </p:txBody>
        </p:sp>
        <p:graphicFrame>
          <p:nvGraphicFramePr>
            <p:cNvPr id="13" name="Gráfico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31382165"/>
                </p:ext>
              </p:extLst>
            </p:nvPr>
          </p:nvGraphicFramePr>
          <p:xfrm>
            <a:off x="1518250" y="1835449"/>
            <a:ext cx="8885208" cy="37922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Título 1">
              <a:extLst/>
            </p:cNvPr>
            <p:cNvSpPr txBox="1">
              <a:spLocks/>
            </p:cNvSpPr>
            <p:nvPr/>
          </p:nvSpPr>
          <p:spPr>
            <a:xfrm>
              <a:off x="2920443" y="2922172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b="0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-0,42%</a:t>
              </a:r>
              <a:endParaRPr lang="es-CO" sz="1600" b="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18" name="Título 1">
              <a:extLst/>
            </p:cNvPr>
            <p:cNvSpPr txBox="1">
              <a:spLocks/>
            </p:cNvSpPr>
            <p:nvPr/>
          </p:nvSpPr>
          <p:spPr>
            <a:xfrm>
              <a:off x="5771072" y="4441114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b="0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12,96%</a:t>
              </a:r>
              <a:endParaRPr lang="es-CO" sz="1600" b="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sp>
          <p:nvSpPr>
            <p:cNvPr id="22" name="Título 1">
              <a:extLst/>
            </p:cNvPr>
            <p:cNvSpPr txBox="1">
              <a:spLocks/>
            </p:cNvSpPr>
            <p:nvPr/>
          </p:nvSpPr>
          <p:spPr>
            <a:xfrm>
              <a:off x="8655475" y="1996514"/>
              <a:ext cx="638354" cy="292645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3600" b="1" kern="1200">
                  <a:solidFill>
                    <a:srgbClr val="404040"/>
                  </a:solidFill>
                  <a:latin typeface="Arial"/>
                  <a:ea typeface="+mj-ea"/>
                  <a:cs typeface="Arial"/>
                </a:defRPr>
              </a:lvl1pPr>
            </a:lstStyle>
            <a:p>
              <a:pPr algn="ctr">
                <a:defRPr/>
              </a:pPr>
              <a:r>
                <a:rPr lang="es-CO" sz="900" b="0" dirty="0">
                  <a:solidFill>
                    <a:schemeClr val="tx1">
                      <a:lumMod val="50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4,99%</a:t>
              </a:r>
              <a:endParaRPr lang="es-CO" sz="1600" b="0" dirty="0">
                <a:solidFill>
                  <a:schemeClr val="tx1">
                    <a:lumMod val="50000"/>
                  </a:schemeClr>
                </a:solidFill>
              </a:endParaRPr>
            </a:p>
          </p:txBody>
        </p:sp>
        <p:cxnSp>
          <p:nvCxnSpPr>
            <p:cNvPr id="24" name="Conector recto de flecha 23"/>
            <p:cNvCxnSpPr>
              <a:cxnSpLocks/>
            </p:cNvCxnSpPr>
            <p:nvPr/>
          </p:nvCxnSpPr>
          <p:spPr>
            <a:xfrm>
              <a:off x="5680494" y="4514274"/>
              <a:ext cx="181155" cy="14632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/>
            <p:cNvCxnSpPr>
              <a:cxnSpLocks/>
            </p:cNvCxnSpPr>
            <p:nvPr/>
          </p:nvCxnSpPr>
          <p:spPr>
            <a:xfrm flipV="1">
              <a:off x="8655475" y="2017258"/>
              <a:ext cx="122456" cy="206368"/>
            </a:xfrm>
            <a:prstGeom prst="straightConnector1">
              <a:avLst/>
            </a:prstGeom>
            <a:ln>
              <a:solidFill>
                <a:srgbClr val="00B050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/>
            <p:cNvCxnSpPr>
              <a:cxnSpLocks/>
            </p:cNvCxnSpPr>
            <p:nvPr/>
          </p:nvCxnSpPr>
          <p:spPr>
            <a:xfrm>
              <a:off x="2773794" y="2995332"/>
              <a:ext cx="181155" cy="146323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1368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ector recto 9"/>
          <p:cNvCxnSpPr>
            <a:cxnSpLocks/>
          </p:cNvCxnSpPr>
          <p:nvPr/>
        </p:nvCxnSpPr>
        <p:spPr>
          <a:xfrm flipH="1">
            <a:off x="2124365" y="4016802"/>
            <a:ext cx="758305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ítulo 1"/>
          <p:cNvSpPr txBox="1">
            <a:spLocks/>
          </p:cNvSpPr>
          <p:nvPr/>
        </p:nvSpPr>
        <p:spPr>
          <a:xfrm>
            <a:off x="1260764" y="2485086"/>
            <a:ext cx="9310256" cy="1569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>
              <a:spcBef>
                <a:spcPct val="0"/>
              </a:spcBef>
              <a:buNone/>
              <a:defRPr sz="4000" b="1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ctr" defTabSz="9334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54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100 millones de Gracias y el doble de carga de energía</a:t>
            </a:r>
            <a:endParaRPr kumimoji="0" lang="es-ES" sz="54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15" name="Marcador de fecha 4">
            <a:extLst>
              <a:ext uri="{FF2B5EF4-FFF2-40B4-BE49-F238E27FC236}">
                <a16:creationId xmlns:a16="http://schemas.microsoft.com/office/drawing/2014/main" id="{C7954B31-096B-4A54-A5EF-F326FD38E5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1" y="6526575"/>
            <a:ext cx="1355705" cy="250527"/>
          </a:xfrm>
        </p:spPr>
        <p:txBody>
          <a:bodyPr/>
          <a:lstStyle/>
          <a:p>
            <a:fld id="{25B5B27B-6F0D-224B-A2ED-EB63453D4360}" type="datetime1">
              <a:rPr lang="es-AR" smtClean="0"/>
              <a:t>01/08/2019</a:t>
            </a:fld>
            <a:endParaRPr lang="es-ES" dirty="0"/>
          </a:p>
        </p:txBody>
      </p:sp>
      <p:sp>
        <p:nvSpPr>
          <p:cNvPr id="16" name="Marcador de pie de página 5">
            <a:extLst>
              <a:ext uri="{FF2B5EF4-FFF2-40B4-BE49-F238E27FC236}">
                <a16:creationId xmlns:a16="http://schemas.microsoft.com/office/drawing/2014/main" id="{43C419FE-05D5-488B-AFEE-E59DF9EDB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5560" y="6526575"/>
            <a:ext cx="7539849" cy="250527"/>
          </a:xfrm>
        </p:spPr>
        <p:txBody>
          <a:bodyPr/>
          <a:lstStyle/>
          <a:p>
            <a:r>
              <a:rPr lang="es-ES" dirty="0"/>
              <a:t>www.aerocivil.gov.co</a:t>
            </a:r>
          </a:p>
        </p:txBody>
      </p:sp>
      <p:sp>
        <p:nvSpPr>
          <p:cNvPr id="17" name="Marcador de número de diapositiva 6">
            <a:extLst>
              <a:ext uri="{FF2B5EF4-FFF2-40B4-BE49-F238E27FC236}">
                <a16:creationId xmlns:a16="http://schemas.microsoft.com/office/drawing/2014/main" id="{6180902B-B4B6-4F44-9EB7-ACD050DA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20942" y="6526575"/>
            <a:ext cx="1261457" cy="250527"/>
          </a:xfrm>
        </p:spPr>
        <p:txBody>
          <a:bodyPr/>
          <a:lstStyle/>
          <a:p>
            <a:fld id="{88F8E628-6199-4E49-B97E-043B0DCFEA8E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40425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Tema de Office">
  <a:themeElements>
    <a:clrScheme name="Personalizar 1">
      <a:dk1>
        <a:srgbClr val="949494"/>
      </a:dk1>
      <a:lt1>
        <a:sysClr val="window" lastClr="FFFFFF"/>
      </a:lt1>
      <a:dk2>
        <a:srgbClr val="1F497D"/>
      </a:dk2>
      <a:lt2>
        <a:srgbClr val="EEECE1"/>
      </a:lt2>
      <a:accent1>
        <a:srgbClr val="365B86"/>
      </a:accent1>
      <a:accent2>
        <a:srgbClr val="C0000C"/>
      </a:accent2>
      <a:accent3>
        <a:srgbClr val="528414"/>
      </a:accent3>
      <a:accent4>
        <a:srgbClr val="5407A2"/>
      </a:accent4>
      <a:accent5>
        <a:srgbClr val="00BAD3"/>
      </a:accent5>
      <a:accent6>
        <a:srgbClr val="F75D00"/>
      </a:accent6>
      <a:hlink>
        <a:srgbClr val="002CD7"/>
      </a:hlink>
      <a:folHlink>
        <a:srgbClr val="A8006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5717</TotalTime>
  <Words>434</Words>
  <Application>Microsoft Office PowerPoint</Application>
  <PresentationFormat>Panorámica</PresentationFormat>
  <Paragraphs>122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de la presentación</dc:title>
  <dc:creator>CAMILO</dc:creator>
  <cp:lastModifiedBy>Lina Marcela Morales Botero</cp:lastModifiedBy>
  <cp:revision>630</cp:revision>
  <dcterms:created xsi:type="dcterms:W3CDTF">2015-08-10T15:28:24Z</dcterms:created>
  <dcterms:modified xsi:type="dcterms:W3CDTF">2019-08-01T17:11:25Z</dcterms:modified>
</cp:coreProperties>
</file>