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76" r:id="rId2"/>
    <p:sldId id="298" r:id="rId3"/>
    <p:sldId id="299" r:id="rId4"/>
    <p:sldId id="315" r:id="rId5"/>
    <p:sldId id="309" r:id="rId6"/>
    <p:sldId id="292" r:id="rId7"/>
    <p:sldId id="293" r:id="rId8"/>
    <p:sldId id="316" r:id="rId9"/>
    <p:sldId id="300" r:id="rId10"/>
    <p:sldId id="311" r:id="rId11"/>
    <p:sldId id="302" r:id="rId12"/>
    <p:sldId id="296" r:id="rId13"/>
    <p:sldId id="310" r:id="rId14"/>
    <p:sldId id="295" r:id="rId15"/>
    <p:sldId id="307" r:id="rId16"/>
    <p:sldId id="277" r:id="rId17"/>
    <p:sldId id="304" r:id="rId18"/>
    <p:sldId id="288" r:id="rId19"/>
    <p:sldId id="290" r:id="rId20"/>
    <p:sldId id="291" r:id="rId21"/>
    <p:sldId id="303" r:id="rId22"/>
  </p:sldIdLst>
  <p:sldSz cx="9144000" cy="5143500" type="screen16x9"/>
  <p:notesSz cx="7010400" cy="9296400"/>
  <p:embeddedFontLst>
    <p:embeddedFont>
      <p:font typeface="Century Gothic" panose="020B0502020202020204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41" roundtripDataSignature="AMtx7mj7o+1wKlbNJIvgfs/6YORGRrQU7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32" autoAdjust="0"/>
    <p:restoredTop sz="94660"/>
  </p:normalViewPr>
  <p:slideViewPr>
    <p:cSldViewPr snapToGrid="0">
      <p:cViewPr varScale="1">
        <p:scale>
          <a:sx n="97" d="100"/>
          <a:sy n="97" d="100"/>
        </p:scale>
        <p:origin x="84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e230a8dfd_0_4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6" name="Google Shape;96;g7e230a8dfd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03234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e230a8dfd_0_4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6" name="Google Shape;96;g7e230a8dfd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8974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e230a8dfd_0_4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6" name="Google Shape;96;g7e230a8dfd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91497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e230a8dfd_0_4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6" name="Google Shape;96;g7e230a8dfd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9149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e230a8dfd_0_4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6" name="Google Shape;96;g7e230a8dfd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95633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e230a8dfd_0_4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6" name="Google Shape;96;g7e230a8dfd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7417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7e230a8dfd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" name="Google Shape;109;g7e230a8d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499504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7e230a8dfd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" name="Google Shape;109;g7e230a8d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345534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7e230a8dfd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" name="Google Shape;109;g7e230a8d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17982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e230a8dfd_0_4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g7e230a8dfd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06401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e230a8dfd_0_4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g7e230a8dfd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91119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e230a8dfd_0_4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6" name="Google Shape;96;g7e230a8dfd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191325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e230a8dfd_0_4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g7e230a8dfd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918887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e230a8dfd_0_4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g7e230a8dfd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57086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e230a8dfd_0_4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6" name="Google Shape;96;g7e230a8dfd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56131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e230a8dfd_0_4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6" name="Google Shape;96;g7e230a8dfd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32575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e230a8dfd_0_4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6" name="Google Shape;96;g7e230a8dfd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04008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e230a8dfd_0_4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6" name="Google Shape;96;g7e230a8dfd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84928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e230a8dfd_0_4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6" name="Google Shape;96;g7e230a8dfd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83038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e230a8dfd_0_4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6" name="Google Shape;96;g7e230a8dfd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64091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e230a8dfd_0_4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6" name="Google Shape;96;g7e230a8dfd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40447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2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3.png"/><Relationship Id="rId9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15367"/>
            <a:ext cx="9144000" cy="3875341"/>
          </a:xfrm>
          <a:prstGeom prst="rect">
            <a:avLst/>
          </a:prstGeom>
        </p:spPr>
      </p:pic>
      <p:pic>
        <p:nvPicPr>
          <p:cNvPr id="98" name="Google Shape;98;g7e230a8dfd_0_441" descr="LOGO2.png"/>
          <p:cNvPicPr preferRelativeResize="0"/>
          <p:nvPr/>
        </p:nvPicPr>
        <p:blipFill rotWithShape="1">
          <a:blip r:embed="rId5">
            <a:alphaModFix/>
          </a:blip>
          <a:srcRect t="25821" b="22536"/>
          <a:stretch/>
        </p:blipFill>
        <p:spPr>
          <a:xfrm>
            <a:off x="6806045" y="4253933"/>
            <a:ext cx="2206261" cy="89743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7e230a8dfd_0_441"/>
          <p:cNvSpPr/>
          <p:nvPr/>
        </p:nvSpPr>
        <p:spPr>
          <a:xfrm>
            <a:off x="0" y="269767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7e230a8dfd_0_441"/>
          <p:cNvSpPr/>
          <p:nvPr/>
        </p:nvSpPr>
        <p:spPr>
          <a:xfrm>
            <a:off x="0" y="4190708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g7e230a8dfd_0_441"/>
          <p:cNvSpPr/>
          <p:nvPr/>
        </p:nvSpPr>
        <p:spPr>
          <a:xfrm>
            <a:off x="1205344" y="256221"/>
            <a:ext cx="6909955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g7e230a8dfd_0_441"/>
          <p:cNvSpPr txBox="1"/>
          <p:nvPr/>
        </p:nvSpPr>
        <p:spPr>
          <a:xfrm>
            <a:off x="530625" y="1464525"/>
            <a:ext cx="5009100" cy="9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250454" y="2724449"/>
            <a:ext cx="4672483" cy="1310412"/>
          </a:xfrm>
          <a:noFill/>
        </p:spPr>
        <p:txBody>
          <a:bodyPr>
            <a:noAutofit/>
          </a:bodyPr>
          <a:lstStyle/>
          <a:p>
            <a:r>
              <a:rPr lang="es-CO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DEBATE DE CONTROL POLÍTICO</a:t>
            </a:r>
            <a:br>
              <a:rPr lang="es-CO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O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#</a:t>
            </a:r>
            <a:r>
              <a:rPr lang="es-CO" sz="28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LaPazEnEmergencia</a:t>
            </a:r>
            <a:endParaRPr lang="es-CO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1" y="4392828"/>
            <a:ext cx="3336650" cy="68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7e230a8dfd_0_441" descr="LOGO2.png"/>
          <p:cNvPicPr preferRelativeResize="0"/>
          <p:nvPr/>
        </p:nvPicPr>
        <p:blipFill rotWithShape="1">
          <a:blip r:embed="rId3">
            <a:alphaModFix/>
          </a:blip>
          <a:srcRect t="25821" b="22536"/>
          <a:stretch/>
        </p:blipFill>
        <p:spPr>
          <a:xfrm>
            <a:off x="6806045" y="4253933"/>
            <a:ext cx="2206261" cy="89743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7e230a8dfd_0_441"/>
          <p:cNvSpPr/>
          <p:nvPr/>
        </p:nvSpPr>
        <p:spPr>
          <a:xfrm>
            <a:off x="0" y="542291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7e230a8dfd_0_441"/>
          <p:cNvSpPr/>
          <p:nvPr/>
        </p:nvSpPr>
        <p:spPr>
          <a:xfrm>
            <a:off x="0" y="4190708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g7e230a8dfd_0_441"/>
          <p:cNvSpPr/>
          <p:nvPr/>
        </p:nvSpPr>
        <p:spPr>
          <a:xfrm>
            <a:off x="1205344" y="256221"/>
            <a:ext cx="6909955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1" y="4392828"/>
            <a:ext cx="3336650" cy="683303"/>
          </a:xfrm>
          <a:prstGeom prst="rect">
            <a:avLst/>
          </a:prstGeom>
        </p:spPr>
      </p:pic>
      <p:sp>
        <p:nvSpPr>
          <p:cNvPr id="11" name="Google Shape;105;g7e230a8dfd_0_441"/>
          <p:cNvSpPr txBox="1">
            <a:spLocks noGrp="1"/>
          </p:cNvSpPr>
          <p:nvPr>
            <p:ph type="ctrTitle"/>
          </p:nvPr>
        </p:nvSpPr>
        <p:spPr>
          <a:xfrm>
            <a:off x="176643" y="258983"/>
            <a:ext cx="4613566" cy="45719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/>
            <a:r>
              <a:rPr lang="es-CO" sz="3000" b="1" dirty="0">
                <a:latin typeface="Century Gothic" panose="020B0502020202020204" pitchFamily="34" charset="0"/>
              </a:rPr>
              <a:t>Educación</a:t>
            </a:r>
            <a:endParaRPr sz="3000" b="1" dirty="0">
              <a:latin typeface="Century Gothic" panose="020B0502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289041" y="1312081"/>
            <a:ext cx="674256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18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El Ministerio de las </a:t>
            </a:r>
            <a:r>
              <a:rPr lang="es-CO" sz="18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TIC`s</a:t>
            </a:r>
            <a:r>
              <a:rPr lang="es-CO" sz="18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nos ha informado que: 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203661" y="717441"/>
            <a:ext cx="1294033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1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Conectividad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80A1369-AB09-43A7-8863-9BE6659529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513" b="9335"/>
          <a:stretch/>
        </p:blipFill>
        <p:spPr>
          <a:xfrm>
            <a:off x="875619" y="1989006"/>
            <a:ext cx="7392761" cy="1739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09B13EE-7376-40AE-9C0C-7E84A9CAD77C}"/>
              </a:ext>
            </a:extLst>
          </p:cNvPr>
          <p:cNvSpPr txBox="1"/>
          <p:nvPr/>
        </p:nvSpPr>
        <p:spPr>
          <a:xfrm>
            <a:off x="203660" y="3868615"/>
            <a:ext cx="3554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>
                <a:latin typeface="Century Gothic" panose="020B0502020202020204" pitchFamily="34" charset="0"/>
              </a:rPr>
              <a:t>Fuente: Respuesta </a:t>
            </a:r>
            <a:r>
              <a:rPr lang="es-ES" sz="1050" dirty="0" err="1">
                <a:latin typeface="Century Gothic" panose="020B0502020202020204" pitchFamily="34" charset="0"/>
              </a:rPr>
              <a:t>MinTic</a:t>
            </a:r>
            <a:r>
              <a:rPr lang="es-ES" sz="1050" dirty="0">
                <a:latin typeface="Century Gothic" panose="020B0502020202020204" pitchFamily="34" charset="0"/>
              </a:rPr>
              <a:t> , marzo 2020</a:t>
            </a:r>
            <a:endParaRPr lang="es-CO" sz="10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271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7e230a8dfd_0_441" descr="LOGO2.png"/>
          <p:cNvPicPr preferRelativeResize="0"/>
          <p:nvPr/>
        </p:nvPicPr>
        <p:blipFill rotWithShape="1">
          <a:blip r:embed="rId5">
            <a:alphaModFix/>
          </a:blip>
          <a:srcRect t="25821" b="22536"/>
          <a:stretch/>
        </p:blipFill>
        <p:spPr>
          <a:xfrm>
            <a:off x="6806045" y="4253933"/>
            <a:ext cx="2206261" cy="89743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7e230a8dfd_0_441"/>
          <p:cNvSpPr/>
          <p:nvPr/>
        </p:nvSpPr>
        <p:spPr>
          <a:xfrm>
            <a:off x="0" y="542291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7e230a8dfd_0_441"/>
          <p:cNvSpPr/>
          <p:nvPr/>
        </p:nvSpPr>
        <p:spPr>
          <a:xfrm>
            <a:off x="0" y="4190708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g7e230a8dfd_0_441"/>
          <p:cNvSpPr/>
          <p:nvPr/>
        </p:nvSpPr>
        <p:spPr>
          <a:xfrm>
            <a:off x="1205344" y="256221"/>
            <a:ext cx="6909955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1" y="4392828"/>
            <a:ext cx="3336650" cy="683303"/>
          </a:xfrm>
          <a:prstGeom prst="rect">
            <a:avLst/>
          </a:prstGeom>
        </p:spPr>
      </p:pic>
      <p:sp>
        <p:nvSpPr>
          <p:cNvPr id="11" name="Google Shape;105;g7e230a8dfd_0_441"/>
          <p:cNvSpPr txBox="1">
            <a:spLocks noGrp="1"/>
          </p:cNvSpPr>
          <p:nvPr>
            <p:ph type="ctrTitle"/>
          </p:nvPr>
        </p:nvSpPr>
        <p:spPr>
          <a:xfrm>
            <a:off x="176643" y="258983"/>
            <a:ext cx="4613566" cy="45719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/>
            <a:r>
              <a:rPr lang="es-CO" sz="3000" b="1" dirty="0">
                <a:latin typeface="Century Gothic" panose="020B0502020202020204" pitchFamily="34" charset="0"/>
              </a:rPr>
              <a:t>Educación</a:t>
            </a:r>
            <a:endParaRPr sz="3000" b="1" dirty="0">
              <a:latin typeface="Century Gothic" panose="020B0502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834741" y="724610"/>
            <a:ext cx="7651160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1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Los docentes en el Caquetá, deben asistir a las Instituciones Educativas </a:t>
            </a:r>
          </a:p>
        </p:txBody>
      </p:sp>
      <p:pic>
        <p:nvPicPr>
          <p:cNvPr id="10" name="Profesores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8050" y="1179008"/>
            <a:ext cx="4955285" cy="2725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ángulo 21"/>
          <p:cNvSpPr/>
          <p:nvPr/>
        </p:nvSpPr>
        <p:spPr>
          <a:xfrm>
            <a:off x="3224082" y="3982676"/>
            <a:ext cx="240322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900" b="1" dirty="0">
                <a:solidFill>
                  <a:srgbClr val="C00000"/>
                </a:solidFill>
              </a:rPr>
              <a:t>Secretaria de Educación, Yovana Peña.</a:t>
            </a:r>
          </a:p>
        </p:txBody>
      </p:sp>
    </p:spTree>
    <p:extLst>
      <p:ext uri="{BB962C8B-B14F-4D97-AF65-F5344CB8AC3E}">
        <p14:creationId xmlns:p14="http://schemas.microsoft.com/office/powerpoint/2010/main" val="98622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7e230a8dfd_0_441" descr="LOGO2.png"/>
          <p:cNvPicPr preferRelativeResize="0"/>
          <p:nvPr/>
        </p:nvPicPr>
        <p:blipFill rotWithShape="1">
          <a:blip r:embed="rId3">
            <a:alphaModFix/>
          </a:blip>
          <a:srcRect t="25821" b="22536"/>
          <a:stretch/>
        </p:blipFill>
        <p:spPr>
          <a:xfrm>
            <a:off x="6806045" y="4253933"/>
            <a:ext cx="2206261" cy="89743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7e230a8dfd_0_441"/>
          <p:cNvSpPr/>
          <p:nvPr/>
        </p:nvSpPr>
        <p:spPr>
          <a:xfrm>
            <a:off x="0" y="542291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7e230a8dfd_0_441"/>
          <p:cNvSpPr/>
          <p:nvPr/>
        </p:nvSpPr>
        <p:spPr>
          <a:xfrm>
            <a:off x="0" y="4190708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g7e230a8dfd_0_441"/>
          <p:cNvSpPr/>
          <p:nvPr/>
        </p:nvSpPr>
        <p:spPr>
          <a:xfrm>
            <a:off x="1205344" y="256221"/>
            <a:ext cx="6909955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1" y="4392828"/>
            <a:ext cx="3336650" cy="683303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74951" y="689333"/>
            <a:ext cx="5974640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1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Dineros del campo terminaron en manos de grandes empresas</a:t>
            </a:r>
          </a:p>
        </p:txBody>
      </p:sp>
      <p:pic>
        <p:nvPicPr>
          <p:cNvPr id="17" name="Imagen 16"/>
          <p:cNvPicPr/>
          <p:nvPr/>
        </p:nvPicPr>
        <p:blipFill rotWithShape="1">
          <a:blip r:embed="rId5"/>
          <a:srcRect l="19009" t="8449" r="20062" b="6157"/>
          <a:stretch/>
        </p:blipFill>
        <p:spPr bwMode="auto">
          <a:xfrm>
            <a:off x="847111" y="1146807"/>
            <a:ext cx="3111939" cy="2754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Google Shape;105;g7e230a8dfd_0_441">
            <a:extLst>
              <a:ext uri="{FF2B5EF4-FFF2-40B4-BE49-F238E27FC236}">
                <a16:creationId xmlns:a16="http://schemas.microsoft.com/office/drawing/2014/main" id="{76757DB9-FE45-44A8-AC64-6FD1F222279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06650" y="179170"/>
            <a:ext cx="7168840" cy="245678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/>
            <a:r>
              <a:rPr lang="es-ES_tradnl" sz="2500" b="1" dirty="0">
                <a:latin typeface="Century Gothic" panose="020B0502020202020204" pitchFamily="34" charset="0"/>
              </a:rPr>
              <a:t>Actividades de producción y alimentación </a:t>
            </a:r>
            <a:endParaRPr sz="2500" dirty="0">
              <a:latin typeface="Century Gothic" panose="020B0502020202020204" pitchFamily="34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3C6B7215-FAF9-47B0-BA4E-AACE01363F7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908" y="1395940"/>
            <a:ext cx="5046837" cy="2255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9728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7e230a8dfd_0_441" descr="LOGO2.png"/>
          <p:cNvPicPr preferRelativeResize="0"/>
          <p:nvPr/>
        </p:nvPicPr>
        <p:blipFill rotWithShape="1">
          <a:blip r:embed="rId5">
            <a:alphaModFix/>
          </a:blip>
          <a:srcRect t="25821" b="22536"/>
          <a:stretch/>
        </p:blipFill>
        <p:spPr>
          <a:xfrm>
            <a:off x="6806045" y="4253933"/>
            <a:ext cx="2206261" cy="89743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7e230a8dfd_0_441"/>
          <p:cNvSpPr/>
          <p:nvPr/>
        </p:nvSpPr>
        <p:spPr>
          <a:xfrm>
            <a:off x="0" y="542291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7e230a8dfd_0_441"/>
          <p:cNvSpPr/>
          <p:nvPr/>
        </p:nvSpPr>
        <p:spPr>
          <a:xfrm>
            <a:off x="0" y="4190708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g7e230a8dfd_0_441"/>
          <p:cNvSpPr/>
          <p:nvPr/>
        </p:nvSpPr>
        <p:spPr>
          <a:xfrm>
            <a:off x="1205344" y="256221"/>
            <a:ext cx="6909955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1" y="4392828"/>
            <a:ext cx="3336650" cy="683303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351548" y="776953"/>
            <a:ext cx="4049629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1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Crisis ganadera en el Departamento del Caquetá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206651" y="3894841"/>
            <a:ext cx="20621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b="1" dirty="0"/>
              <a:t>Fuente: Noticias Caracol</a:t>
            </a:r>
          </a:p>
        </p:txBody>
      </p:sp>
      <p:pic>
        <p:nvPicPr>
          <p:cNvPr id="2" name="WhatsApp Video 2020-04-21 at 6.50.07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65927" y="1301289"/>
            <a:ext cx="4467381" cy="2444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Google Shape;105;g7e230a8dfd_0_441">
            <a:extLst>
              <a:ext uri="{FF2B5EF4-FFF2-40B4-BE49-F238E27FC236}">
                <a16:creationId xmlns:a16="http://schemas.microsoft.com/office/drawing/2014/main" id="{CCEE1886-4364-4053-9E22-4828CFD0C362}"/>
              </a:ext>
            </a:extLst>
          </p:cNvPr>
          <p:cNvSpPr txBox="1">
            <a:spLocks/>
          </p:cNvSpPr>
          <p:nvPr/>
        </p:nvSpPr>
        <p:spPr>
          <a:xfrm>
            <a:off x="206650" y="179170"/>
            <a:ext cx="7168840" cy="245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sz="2500" b="1">
                <a:latin typeface="Century Gothic" panose="020B0502020202020204" pitchFamily="34" charset="0"/>
              </a:rPr>
              <a:t>Actividades de producción y alimentación </a:t>
            </a:r>
            <a:endParaRPr lang="es-ES" sz="25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12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7e230a8dfd_0_441" descr="LOGO2.png"/>
          <p:cNvPicPr preferRelativeResize="0"/>
          <p:nvPr/>
        </p:nvPicPr>
        <p:blipFill rotWithShape="1">
          <a:blip r:embed="rId5">
            <a:alphaModFix/>
          </a:blip>
          <a:srcRect t="25821" b="22536"/>
          <a:stretch/>
        </p:blipFill>
        <p:spPr>
          <a:xfrm>
            <a:off x="6806045" y="4253933"/>
            <a:ext cx="2206261" cy="89743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7e230a8dfd_0_441"/>
          <p:cNvSpPr/>
          <p:nvPr/>
        </p:nvSpPr>
        <p:spPr>
          <a:xfrm>
            <a:off x="0" y="542291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7e230a8dfd_0_441"/>
          <p:cNvSpPr/>
          <p:nvPr/>
        </p:nvSpPr>
        <p:spPr>
          <a:xfrm>
            <a:off x="0" y="4190708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g7e230a8dfd_0_441"/>
          <p:cNvSpPr/>
          <p:nvPr/>
        </p:nvSpPr>
        <p:spPr>
          <a:xfrm>
            <a:off x="1205344" y="256221"/>
            <a:ext cx="6909955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1" y="4392828"/>
            <a:ext cx="3336650" cy="683303"/>
          </a:xfrm>
          <a:prstGeom prst="rect">
            <a:avLst/>
          </a:prstGeom>
        </p:spPr>
      </p:pic>
      <p:sp>
        <p:nvSpPr>
          <p:cNvPr id="11" name="Google Shape;105;g7e230a8dfd_0_441"/>
          <p:cNvSpPr txBox="1">
            <a:spLocks noGrp="1"/>
          </p:cNvSpPr>
          <p:nvPr>
            <p:ph type="ctrTitle"/>
          </p:nvPr>
        </p:nvSpPr>
        <p:spPr>
          <a:xfrm>
            <a:off x="206650" y="179170"/>
            <a:ext cx="7168840" cy="245678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/>
            <a:r>
              <a:rPr lang="es-ES_tradnl" sz="2500" b="1" dirty="0">
                <a:latin typeface="Century Gothic" panose="020B0502020202020204" pitchFamily="34" charset="0"/>
              </a:rPr>
              <a:t>Actividades de producción y alimentación </a:t>
            </a:r>
            <a:endParaRPr sz="2500" dirty="0">
              <a:latin typeface="Century Gothic" panose="020B0502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891152" y="702572"/>
            <a:ext cx="717807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1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Denuncia por queso incautado en el municipio en el municipio de Belén de los Andaquies, proveniente del municipio de Piendamo, Cauca. 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6575431" y="1252734"/>
            <a:ext cx="14937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b="1" dirty="0">
                <a:latin typeface="Century Gothic" panose="020B0502020202020204" pitchFamily="34" charset="0"/>
              </a:rPr>
              <a:t>9 de abril, jueves Santo</a:t>
            </a:r>
          </a:p>
        </p:txBody>
      </p:sp>
      <p:pic>
        <p:nvPicPr>
          <p:cNvPr id="4" name="denuncia ques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1152" y="1252734"/>
            <a:ext cx="7126089" cy="2883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727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g7e230a8dfd_0_0" descr="LOGO2.png"/>
          <p:cNvPicPr preferRelativeResize="0"/>
          <p:nvPr/>
        </p:nvPicPr>
        <p:blipFill rotWithShape="1">
          <a:blip r:embed="rId3">
            <a:alphaModFix/>
          </a:blip>
          <a:srcRect t="25821" b="22536"/>
          <a:stretch/>
        </p:blipFill>
        <p:spPr>
          <a:xfrm>
            <a:off x="6917519" y="4299942"/>
            <a:ext cx="2177914" cy="84355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g7e230a8dfd_0_0"/>
          <p:cNvSpPr/>
          <p:nvPr/>
        </p:nvSpPr>
        <p:spPr>
          <a:xfrm>
            <a:off x="-12927" y="531428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7e230a8dfd_0_0"/>
          <p:cNvSpPr/>
          <p:nvPr/>
        </p:nvSpPr>
        <p:spPr>
          <a:xfrm>
            <a:off x="0" y="4112742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7e230a8dfd_0_0"/>
          <p:cNvSpPr/>
          <p:nvPr/>
        </p:nvSpPr>
        <p:spPr>
          <a:xfrm>
            <a:off x="1182674" y="754150"/>
            <a:ext cx="7086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3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3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102;g7e230a8dfd_0_441"/>
          <p:cNvSpPr/>
          <p:nvPr/>
        </p:nvSpPr>
        <p:spPr>
          <a:xfrm>
            <a:off x="0" y="515765"/>
            <a:ext cx="9095433" cy="604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1" i="0" u="none" strike="noStrike" cap="none" dirty="0">
              <a:solidFill>
                <a:srgbClr val="C0000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1" y="4392828"/>
            <a:ext cx="3336650" cy="683303"/>
          </a:xfrm>
          <a:prstGeom prst="rect">
            <a:avLst/>
          </a:prstGeom>
        </p:spPr>
      </p:pic>
      <p:sp>
        <p:nvSpPr>
          <p:cNvPr id="39" name="Google Shape;105;g7e230a8dfd_0_441"/>
          <p:cNvSpPr txBox="1">
            <a:spLocks noGrp="1"/>
          </p:cNvSpPr>
          <p:nvPr>
            <p:ph type="ctrTitle"/>
          </p:nvPr>
        </p:nvSpPr>
        <p:spPr>
          <a:xfrm>
            <a:off x="260850" y="104688"/>
            <a:ext cx="2696515" cy="341468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/>
            <a:r>
              <a:rPr lang="es-ES_tradnl" sz="3000" b="1" dirty="0">
                <a:latin typeface="Century Gothic" panose="020B0502020202020204" pitchFamily="34" charset="0"/>
              </a:rPr>
              <a:t>Justicia</a:t>
            </a:r>
            <a:endParaRPr sz="3000" dirty="0">
              <a:latin typeface="Century Gothic" panose="020B0502020202020204" pitchFamily="34" charset="0"/>
            </a:endParaRPr>
          </a:p>
        </p:txBody>
      </p:sp>
      <p:pic>
        <p:nvPicPr>
          <p:cNvPr id="21" name="Imagen 2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6" y="754150"/>
            <a:ext cx="3435297" cy="3241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E911F3F-BF1F-4824-8762-AE6E6DCD1EA8}"/>
              </a:ext>
            </a:extLst>
          </p:cNvPr>
          <p:cNvSpPr txBox="1"/>
          <p:nvPr/>
        </p:nvSpPr>
        <p:spPr>
          <a:xfrm>
            <a:off x="5321439" y="1763896"/>
            <a:ext cx="2401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latin typeface="Century Gothic" panose="020B0502020202020204" pitchFamily="34" charset="0"/>
              </a:rPr>
              <a:t>Ministra ¿Qué pasó?</a:t>
            </a:r>
            <a:endParaRPr lang="es-CO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316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g7e230a8dfd_0_0" descr="LOGO2.png"/>
          <p:cNvPicPr preferRelativeResize="0"/>
          <p:nvPr/>
        </p:nvPicPr>
        <p:blipFill rotWithShape="1">
          <a:blip r:embed="rId3">
            <a:alphaModFix/>
          </a:blip>
          <a:srcRect t="25821" b="22536"/>
          <a:stretch/>
        </p:blipFill>
        <p:spPr>
          <a:xfrm>
            <a:off x="6917519" y="4299942"/>
            <a:ext cx="2177914" cy="84355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g7e230a8dfd_0_0"/>
          <p:cNvSpPr/>
          <p:nvPr/>
        </p:nvSpPr>
        <p:spPr>
          <a:xfrm>
            <a:off x="-12927" y="531428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7e230a8dfd_0_0"/>
          <p:cNvSpPr/>
          <p:nvPr/>
        </p:nvSpPr>
        <p:spPr>
          <a:xfrm>
            <a:off x="0" y="4112742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7e230a8dfd_0_0"/>
          <p:cNvSpPr/>
          <p:nvPr/>
        </p:nvSpPr>
        <p:spPr>
          <a:xfrm>
            <a:off x="1182674" y="754150"/>
            <a:ext cx="7086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3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3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102;g7e230a8dfd_0_441"/>
          <p:cNvSpPr/>
          <p:nvPr/>
        </p:nvSpPr>
        <p:spPr>
          <a:xfrm>
            <a:off x="0" y="515765"/>
            <a:ext cx="9095433" cy="604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1" i="0" u="none" strike="noStrike" cap="none" dirty="0">
              <a:solidFill>
                <a:srgbClr val="C0000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1" y="4392828"/>
            <a:ext cx="3336650" cy="683303"/>
          </a:xfrm>
          <a:prstGeom prst="rect">
            <a:avLst/>
          </a:prstGeom>
        </p:spPr>
      </p:pic>
      <p:sp>
        <p:nvSpPr>
          <p:cNvPr id="39" name="Google Shape;105;g7e230a8dfd_0_441"/>
          <p:cNvSpPr txBox="1">
            <a:spLocks noGrp="1"/>
          </p:cNvSpPr>
          <p:nvPr>
            <p:ph type="ctrTitle"/>
          </p:nvPr>
        </p:nvSpPr>
        <p:spPr>
          <a:xfrm>
            <a:off x="206651" y="235560"/>
            <a:ext cx="2331468" cy="45719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/>
            <a:r>
              <a:rPr lang="es-ES_tradnl" sz="3000" b="1" dirty="0">
                <a:latin typeface="Century Gothic" panose="020B0502020202020204" pitchFamily="34" charset="0"/>
              </a:rPr>
              <a:t>Justicia</a:t>
            </a:r>
            <a:endParaRPr sz="3000" dirty="0">
              <a:latin typeface="Century Gothic" panose="020B0502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56515" y="818073"/>
            <a:ext cx="5729405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sindicado y su defensor, sin trajes de bioseguridad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41" y="1329224"/>
            <a:ext cx="5376465" cy="248505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3CDC9DE-6E15-40E1-8058-2DBB7739E768}"/>
              </a:ext>
            </a:extLst>
          </p:cNvPr>
          <p:cNvSpPr txBox="1"/>
          <p:nvPr/>
        </p:nvSpPr>
        <p:spPr>
          <a:xfrm>
            <a:off x="5807429" y="2002750"/>
            <a:ext cx="26427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latin typeface="Century Gothic" panose="020B0502020202020204" pitchFamily="34" charset="0"/>
              </a:rPr>
              <a:t>Ministra </a:t>
            </a:r>
          </a:p>
          <a:p>
            <a:pPr algn="ctr"/>
            <a:r>
              <a:rPr lang="es-ES" sz="2800" dirty="0">
                <a:latin typeface="Century Gothic" panose="020B0502020202020204" pitchFamily="34" charset="0"/>
              </a:rPr>
              <a:t>¿Esto es así?</a:t>
            </a:r>
            <a:endParaRPr lang="es-CO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834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g7e230a8dfd_0_0" descr="LOGO2.png"/>
          <p:cNvPicPr preferRelativeResize="0"/>
          <p:nvPr/>
        </p:nvPicPr>
        <p:blipFill rotWithShape="1">
          <a:blip r:embed="rId5">
            <a:alphaModFix/>
          </a:blip>
          <a:srcRect t="25821" b="22536"/>
          <a:stretch/>
        </p:blipFill>
        <p:spPr>
          <a:xfrm>
            <a:off x="6917519" y="4299942"/>
            <a:ext cx="2177914" cy="84355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g7e230a8dfd_0_0"/>
          <p:cNvSpPr/>
          <p:nvPr/>
        </p:nvSpPr>
        <p:spPr>
          <a:xfrm>
            <a:off x="-12927" y="531428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7e230a8dfd_0_0"/>
          <p:cNvSpPr/>
          <p:nvPr/>
        </p:nvSpPr>
        <p:spPr>
          <a:xfrm>
            <a:off x="0" y="4112742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7e230a8dfd_0_0"/>
          <p:cNvSpPr/>
          <p:nvPr/>
        </p:nvSpPr>
        <p:spPr>
          <a:xfrm>
            <a:off x="1182674" y="754150"/>
            <a:ext cx="7086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3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3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102;g7e230a8dfd_0_441"/>
          <p:cNvSpPr/>
          <p:nvPr/>
        </p:nvSpPr>
        <p:spPr>
          <a:xfrm>
            <a:off x="0" y="515765"/>
            <a:ext cx="9095433" cy="604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1" i="0" u="none" strike="noStrike" cap="none" dirty="0">
              <a:solidFill>
                <a:srgbClr val="C0000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1" y="4392828"/>
            <a:ext cx="3336650" cy="683303"/>
          </a:xfrm>
          <a:prstGeom prst="rect">
            <a:avLst/>
          </a:prstGeom>
        </p:spPr>
      </p:pic>
      <p:sp>
        <p:nvSpPr>
          <p:cNvPr id="39" name="Google Shape;105;g7e230a8dfd_0_441"/>
          <p:cNvSpPr txBox="1">
            <a:spLocks noGrp="1"/>
          </p:cNvSpPr>
          <p:nvPr>
            <p:ph type="ctrTitle"/>
          </p:nvPr>
        </p:nvSpPr>
        <p:spPr>
          <a:xfrm>
            <a:off x="206651" y="235560"/>
            <a:ext cx="2331468" cy="45719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/>
            <a:r>
              <a:rPr lang="es-ES_tradnl" sz="3000" b="1" dirty="0"/>
              <a:t>Étnico</a:t>
            </a:r>
            <a:endParaRPr sz="3000" dirty="0"/>
          </a:p>
        </p:txBody>
      </p:sp>
      <p:sp>
        <p:nvSpPr>
          <p:cNvPr id="4" name="Rectángulo 3"/>
          <p:cNvSpPr/>
          <p:nvPr/>
        </p:nvSpPr>
        <p:spPr>
          <a:xfrm>
            <a:off x="913309" y="687178"/>
            <a:ext cx="7268813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CASOS DE MUERTE EN LA COMUNIDAD PEÑAS BLANCAS, MUNICIPIO DE RIOSUCIO- CHOCÓ</a:t>
            </a:r>
          </a:p>
        </p:txBody>
      </p:sp>
      <p:pic>
        <p:nvPicPr>
          <p:cNvPr id="16" name="YouCut_20200418_18042036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1600" y="1171663"/>
            <a:ext cx="6472229" cy="2706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86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7e230a8dfd_0_441" descr="LOGO2.png"/>
          <p:cNvPicPr preferRelativeResize="0"/>
          <p:nvPr/>
        </p:nvPicPr>
        <p:blipFill rotWithShape="1">
          <a:blip r:embed="rId3">
            <a:alphaModFix/>
          </a:blip>
          <a:srcRect t="25821" b="22536"/>
          <a:stretch/>
        </p:blipFill>
        <p:spPr>
          <a:xfrm>
            <a:off x="6917519" y="4299942"/>
            <a:ext cx="2177914" cy="84355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7e230a8dfd_0_441"/>
          <p:cNvSpPr/>
          <p:nvPr/>
        </p:nvSpPr>
        <p:spPr>
          <a:xfrm>
            <a:off x="0" y="472028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7e230a8dfd_0_441"/>
          <p:cNvSpPr/>
          <p:nvPr/>
        </p:nvSpPr>
        <p:spPr>
          <a:xfrm>
            <a:off x="0" y="4190708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1" y="4392828"/>
            <a:ext cx="3336650" cy="683303"/>
          </a:xfrm>
          <a:prstGeom prst="rect">
            <a:avLst/>
          </a:prstGeom>
        </p:spPr>
      </p:pic>
      <p:sp>
        <p:nvSpPr>
          <p:cNvPr id="13" name="Google Shape;105;g7e230a8dfd_0_441"/>
          <p:cNvSpPr txBox="1">
            <a:spLocks/>
          </p:cNvSpPr>
          <p:nvPr/>
        </p:nvSpPr>
        <p:spPr>
          <a:xfrm>
            <a:off x="206651" y="235560"/>
            <a:ext cx="5986331" cy="79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_tradnl" sz="2500" b="1" dirty="0"/>
              <a:t>Ministerio del Interior</a:t>
            </a:r>
            <a:endParaRPr lang="es-ES_tradnl" sz="2500" dirty="0"/>
          </a:p>
        </p:txBody>
      </p:sp>
      <p:sp>
        <p:nvSpPr>
          <p:cNvPr id="14" name="Rectángulo 13"/>
          <p:cNvSpPr/>
          <p:nvPr/>
        </p:nvSpPr>
        <p:spPr>
          <a:xfrm>
            <a:off x="834423" y="890219"/>
            <a:ext cx="1538439" cy="2770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Empleo informal 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7258867" y="3966908"/>
            <a:ext cx="36731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sobre empleo en Colombia,.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66017" y="1682513"/>
            <a:ext cx="1579419" cy="28983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/>
              <a:t>Nacional: </a:t>
            </a:r>
            <a:r>
              <a:rPr lang="es-CO" b="1" dirty="0"/>
              <a:t>72,3%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466017" y="1944397"/>
            <a:ext cx="2238949" cy="2595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/>
              <a:t>Municipios PDET: </a:t>
            </a:r>
            <a:r>
              <a:rPr lang="es-CO" b="1" dirty="0"/>
              <a:t>89,3%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6010963" y="2644083"/>
            <a:ext cx="2664787" cy="4286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/>
              <a:t>Cuenca del Caguán y Piedemonte Caqueteño: </a:t>
            </a:r>
            <a:r>
              <a:rPr lang="es-CO" b="1" dirty="0"/>
              <a:t>52,4%</a:t>
            </a:r>
          </a:p>
        </p:txBody>
      </p:sp>
      <p:pic>
        <p:nvPicPr>
          <p:cNvPr id="20" name="Imagen 19"/>
          <p:cNvPicPr/>
          <p:nvPr/>
        </p:nvPicPr>
        <p:blipFill rotWithShape="1">
          <a:blip r:embed="rId5"/>
          <a:srcRect l="7491" t="19391" r="64921" b="14271"/>
          <a:stretch/>
        </p:blipFill>
        <p:spPr bwMode="auto">
          <a:xfrm>
            <a:off x="3167107" y="754058"/>
            <a:ext cx="2418018" cy="3260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Flecha derecha 20"/>
          <p:cNvSpPr/>
          <p:nvPr/>
        </p:nvSpPr>
        <p:spPr>
          <a:xfrm>
            <a:off x="4258875" y="2922516"/>
            <a:ext cx="1392393" cy="15019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0000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6192982" y="1919844"/>
            <a:ext cx="2238949" cy="3234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/>
              <a:t>Municipios PDET: </a:t>
            </a:r>
            <a:r>
              <a:rPr lang="es-CO" b="1" dirty="0"/>
              <a:t>41,8%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6192982" y="1703123"/>
            <a:ext cx="1579419" cy="28983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/>
              <a:t>Nacional: </a:t>
            </a:r>
            <a:r>
              <a:rPr lang="es-CO" b="1" dirty="0"/>
              <a:t>35,2%</a:t>
            </a:r>
          </a:p>
        </p:txBody>
      </p:sp>
      <p:sp>
        <p:nvSpPr>
          <p:cNvPr id="26" name="Flecha derecha 25"/>
          <p:cNvSpPr/>
          <p:nvPr/>
        </p:nvSpPr>
        <p:spPr>
          <a:xfrm rot="10800000">
            <a:off x="2920336" y="2771968"/>
            <a:ext cx="1146316" cy="15054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0000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206651" y="2644083"/>
            <a:ext cx="2656239" cy="4286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/>
              <a:t>Cuenca del Caguán y Piedemonte Caqueteño: </a:t>
            </a:r>
            <a:r>
              <a:rPr lang="es-CO" b="1" dirty="0"/>
              <a:t>93,6%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192982" y="1689715"/>
            <a:ext cx="2275252" cy="58690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Rectángulo 27"/>
          <p:cNvSpPr/>
          <p:nvPr/>
        </p:nvSpPr>
        <p:spPr>
          <a:xfrm>
            <a:off x="466017" y="1655778"/>
            <a:ext cx="2275252" cy="58690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Rectángulo 28"/>
          <p:cNvSpPr/>
          <p:nvPr/>
        </p:nvSpPr>
        <p:spPr>
          <a:xfrm>
            <a:off x="5831897" y="948203"/>
            <a:ext cx="3189824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o más personas dependen de 1 sola persona</a:t>
            </a:r>
          </a:p>
        </p:txBody>
      </p:sp>
      <p:cxnSp>
        <p:nvCxnSpPr>
          <p:cNvPr id="5" name="Conector recto de flecha 4"/>
          <p:cNvCxnSpPr/>
          <p:nvPr/>
        </p:nvCxnSpPr>
        <p:spPr>
          <a:xfrm>
            <a:off x="7394537" y="1225202"/>
            <a:ext cx="0" cy="4573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>
            <a:stCxn id="14" idx="2"/>
            <a:endCxn id="28" idx="0"/>
          </p:cNvCxnSpPr>
          <p:nvPr/>
        </p:nvCxnSpPr>
        <p:spPr>
          <a:xfrm>
            <a:off x="1603643" y="1167284"/>
            <a:ext cx="0" cy="488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790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7e230a8dfd_0_441" descr="LOGO2.png"/>
          <p:cNvPicPr preferRelativeResize="0"/>
          <p:nvPr/>
        </p:nvPicPr>
        <p:blipFill rotWithShape="1">
          <a:blip r:embed="rId5">
            <a:alphaModFix/>
          </a:blip>
          <a:srcRect t="25821" b="22536"/>
          <a:stretch/>
        </p:blipFill>
        <p:spPr>
          <a:xfrm>
            <a:off x="6917519" y="4299942"/>
            <a:ext cx="2177914" cy="84355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7e230a8dfd_0_441"/>
          <p:cNvSpPr/>
          <p:nvPr/>
        </p:nvSpPr>
        <p:spPr>
          <a:xfrm>
            <a:off x="0" y="472028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7e230a8dfd_0_441"/>
          <p:cNvSpPr/>
          <p:nvPr/>
        </p:nvSpPr>
        <p:spPr>
          <a:xfrm>
            <a:off x="0" y="4190708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1" y="4392828"/>
            <a:ext cx="3336650" cy="683303"/>
          </a:xfrm>
          <a:prstGeom prst="rect">
            <a:avLst/>
          </a:prstGeom>
        </p:spPr>
      </p:pic>
      <p:sp>
        <p:nvSpPr>
          <p:cNvPr id="13" name="Google Shape;105;g7e230a8dfd_0_441"/>
          <p:cNvSpPr txBox="1">
            <a:spLocks/>
          </p:cNvSpPr>
          <p:nvPr/>
        </p:nvSpPr>
        <p:spPr>
          <a:xfrm>
            <a:off x="206651" y="226221"/>
            <a:ext cx="5986331" cy="79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_tradnl" sz="2500" b="1" dirty="0"/>
              <a:t>Ministerio del Interior</a:t>
            </a:r>
            <a:endParaRPr lang="es-ES_tradnl" sz="2500" dirty="0"/>
          </a:p>
        </p:txBody>
      </p:sp>
      <p:sp>
        <p:nvSpPr>
          <p:cNvPr id="14" name="Rectángulo 13"/>
          <p:cNvSpPr/>
          <p:nvPr/>
        </p:nvSpPr>
        <p:spPr>
          <a:xfrm>
            <a:off x="2575954" y="683628"/>
            <a:ext cx="3992090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Campaña, “Colombia está contigo: Un millón de mercados” 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66017" y="1682513"/>
            <a:ext cx="1579419" cy="28983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b="1" dirty="0"/>
          </a:p>
        </p:txBody>
      </p:sp>
      <p:sp>
        <p:nvSpPr>
          <p:cNvPr id="16" name="Rectángulo 15"/>
          <p:cNvSpPr/>
          <p:nvPr/>
        </p:nvSpPr>
        <p:spPr>
          <a:xfrm>
            <a:off x="6726770" y="1615793"/>
            <a:ext cx="1847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CO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mINIST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7169" y="1077958"/>
            <a:ext cx="5069662" cy="28516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Rectángulo 27"/>
          <p:cNvSpPr/>
          <p:nvPr/>
        </p:nvSpPr>
        <p:spPr>
          <a:xfrm>
            <a:off x="3122906" y="3951898"/>
            <a:ext cx="289818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Ministra del Interior, Alicia Arango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F48C441-1312-426B-B26E-CF39312E432D}"/>
              </a:ext>
            </a:extLst>
          </p:cNvPr>
          <p:cNvSpPr txBox="1"/>
          <p:nvPr/>
        </p:nvSpPr>
        <p:spPr>
          <a:xfrm>
            <a:off x="7496070" y="1746598"/>
            <a:ext cx="14067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6.258</a:t>
            </a:r>
            <a:r>
              <a:rPr lang="es-ES" sz="1600" dirty="0">
                <a:latin typeface="Century Gothic" panose="020B0502020202020204" pitchFamily="34" charset="0"/>
              </a:rPr>
              <a:t> MERCADOS </a:t>
            </a:r>
          </a:p>
          <a:p>
            <a:endParaRPr lang="es-ES" sz="1600" dirty="0">
              <a:latin typeface="Century Gothic" panose="020B0502020202020204" pitchFamily="34" charset="0"/>
            </a:endParaRPr>
          </a:p>
          <a:p>
            <a:r>
              <a:rPr lang="es-ES" sz="1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O.6% </a:t>
            </a:r>
            <a:r>
              <a:rPr lang="es-ES" sz="1600" dirty="0">
                <a:latin typeface="Century Gothic" panose="020B0502020202020204" pitchFamily="34" charset="0"/>
              </a:rPr>
              <a:t>del millón de mercados  </a:t>
            </a:r>
            <a:endParaRPr lang="es-CO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02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7e230a8dfd_0_441" descr="LOGO2.png"/>
          <p:cNvPicPr preferRelativeResize="0"/>
          <p:nvPr/>
        </p:nvPicPr>
        <p:blipFill rotWithShape="1">
          <a:blip r:embed="rId3">
            <a:alphaModFix/>
          </a:blip>
          <a:srcRect t="25821" b="22536"/>
          <a:stretch/>
        </p:blipFill>
        <p:spPr>
          <a:xfrm>
            <a:off x="6806045" y="4253933"/>
            <a:ext cx="2206261" cy="89743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7e230a8dfd_0_441"/>
          <p:cNvSpPr/>
          <p:nvPr/>
        </p:nvSpPr>
        <p:spPr>
          <a:xfrm>
            <a:off x="0" y="542291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7e230a8dfd_0_441"/>
          <p:cNvSpPr/>
          <p:nvPr/>
        </p:nvSpPr>
        <p:spPr>
          <a:xfrm>
            <a:off x="0" y="4190708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g7e230a8dfd_0_441"/>
          <p:cNvSpPr/>
          <p:nvPr/>
        </p:nvSpPr>
        <p:spPr>
          <a:xfrm>
            <a:off x="1205344" y="256221"/>
            <a:ext cx="6909955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1" y="4392828"/>
            <a:ext cx="3336650" cy="683303"/>
          </a:xfrm>
          <a:prstGeom prst="rect">
            <a:avLst/>
          </a:prstGeom>
        </p:spPr>
      </p:pic>
      <p:sp>
        <p:nvSpPr>
          <p:cNvPr id="11" name="Google Shape;105;g7e230a8dfd_0_441"/>
          <p:cNvSpPr txBox="1">
            <a:spLocks noGrp="1"/>
          </p:cNvSpPr>
          <p:nvPr>
            <p:ph type="ctrTitle"/>
          </p:nvPr>
        </p:nvSpPr>
        <p:spPr>
          <a:xfrm>
            <a:off x="72736" y="204313"/>
            <a:ext cx="6941130" cy="259226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/>
            <a:r>
              <a:rPr lang="es-ES_tradnl" sz="2500" b="1" dirty="0"/>
              <a:t>Transparencia y acceso a la información</a:t>
            </a:r>
            <a:endParaRPr sz="2500" dirty="0"/>
          </a:p>
        </p:txBody>
      </p:sp>
      <p:pic>
        <p:nvPicPr>
          <p:cNvPr id="10" name="Imagen 9"/>
          <p:cNvPicPr/>
          <p:nvPr/>
        </p:nvPicPr>
        <p:blipFill rotWithShape="1">
          <a:blip r:embed="rId5"/>
          <a:srcRect t="9056" r="7332" b="54719"/>
          <a:stretch/>
        </p:blipFill>
        <p:spPr bwMode="auto">
          <a:xfrm>
            <a:off x="542611" y="1970074"/>
            <a:ext cx="8058778" cy="1714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155560" y="1060632"/>
            <a:ext cx="6832880" cy="76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pasa si la Corte Constitucional declara inconstitucional el uso de los recursos el Fondo de Ahorro y Estabilización (FAE) y el Fondo Nacional de Pensiones de las Entidades Territoriales (</a:t>
            </a:r>
            <a:r>
              <a:rPr lang="es-ES" b="1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Fonpet</a:t>
            </a:r>
            <a:r>
              <a:rPr lang="es-ES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como fuentes del FOME 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EE6EE72-36CC-45E2-B57A-88350D8B10F6}"/>
              </a:ext>
            </a:extLst>
          </p:cNvPr>
          <p:cNvSpPr/>
          <p:nvPr/>
        </p:nvSpPr>
        <p:spPr>
          <a:xfrm>
            <a:off x="7529526" y="3885046"/>
            <a:ext cx="1482780" cy="259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El Tiempo</a:t>
            </a:r>
            <a:endParaRPr lang="es-CO" sz="11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23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7e230a8dfd_0_441" descr="LOGO2.png"/>
          <p:cNvPicPr preferRelativeResize="0"/>
          <p:nvPr/>
        </p:nvPicPr>
        <p:blipFill rotWithShape="1">
          <a:blip r:embed="rId5">
            <a:alphaModFix/>
          </a:blip>
          <a:srcRect t="25821" b="22536"/>
          <a:stretch/>
        </p:blipFill>
        <p:spPr>
          <a:xfrm>
            <a:off x="6917519" y="4299942"/>
            <a:ext cx="2177914" cy="84355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7e230a8dfd_0_441"/>
          <p:cNvSpPr/>
          <p:nvPr/>
        </p:nvSpPr>
        <p:spPr>
          <a:xfrm>
            <a:off x="0" y="472028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7e230a8dfd_0_441"/>
          <p:cNvSpPr/>
          <p:nvPr/>
        </p:nvSpPr>
        <p:spPr>
          <a:xfrm>
            <a:off x="0" y="4190708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1" y="4392828"/>
            <a:ext cx="3336650" cy="683303"/>
          </a:xfrm>
          <a:prstGeom prst="rect">
            <a:avLst/>
          </a:prstGeom>
        </p:spPr>
      </p:pic>
      <p:sp>
        <p:nvSpPr>
          <p:cNvPr id="13" name="Google Shape;105;g7e230a8dfd_0_441"/>
          <p:cNvSpPr txBox="1">
            <a:spLocks/>
          </p:cNvSpPr>
          <p:nvPr/>
        </p:nvSpPr>
        <p:spPr>
          <a:xfrm>
            <a:off x="206651" y="235560"/>
            <a:ext cx="5986331" cy="79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_tradnl" sz="2500" b="1" dirty="0"/>
              <a:t>Ministerio del Interior</a:t>
            </a:r>
            <a:endParaRPr lang="es-ES_tradnl" sz="2500" dirty="0"/>
          </a:p>
        </p:txBody>
      </p:sp>
      <p:sp>
        <p:nvSpPr>
          <p:cNvPr id="14" name="Rectángulo 13"/>
          <p:cNvSpPr/>
          <p:nvPr/>
        </p:nvSpPr>
        <p:spPr>
          <a:xfrm>
            <a:off x="294632" y="662577"/>
            <a:ext cx="3992090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Campaña, “Colombia está contigo: Un millón de mercados” 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66017" y="1682513"/>
            <a:ext cx="1579419" cy="28983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b="1" dirty="0"/>
          </a:p>
        </p:txBody>
      </p:sp>
      <p:sp>
        <p:nvSpPr>
          <p:cNvPr id="16" name="Rectángulo 15"/>
          <p:cNvSpPr/>
          <p:nvPr/>
        </p:nvSpPr>
        <p:spPr>
          <a:xfrm>
            <a:off x="6726770" y="1615793"/>
            <a:ext cx="1847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CO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ayuda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212" y="1084525"/>
            <a:ext cx="5202770" cy="28615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ángulo 17"/>
          <p:cNvSpPr/>
          <p:nvPr/>
        </p:nvSpPr>
        <p:spPr>
          <a:xfrm>
            <a:off x="6245813" y="2363799"/>
            <a:ext cx="28981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>
              <a:buFont typeface="Wingdings" panose="05000000000000000000" pitchFamily="2" charset="2"/>
              <a:buChar char="Ø"/>
            </a:pPr>
            <a:r>
              <a:rPr lang="es-CO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Barrios del Caquetá, piden al Gobierno las ayudas prometidas.</a:t>
            </a:r>
          </a:p>
        </p:txBody>
      </p:sp>
    </p:spTree>
    <p:extLst>
      <p:ext uri="{BB962C8B-B14F-4D97-AF65-F5344CB8AC3E}">
        <p14:creationId xmlns:p14="http://schemas.microsoft.com/office/powerpoint/2010/main" val="88899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7e230a8dfd_0_441" descr="LOGO2.png"/>
          <p:cNvPicPr preferRelativeResize="0"/>
          <p:nvPr/>
        </p:nvPicPr>
        <p:blipFill rotWithShape="1">
          <a:blip r:embed="rId3">
            <a:alphaModFix/>
          </a:blip>
          <a:srcRect t="25821" b="22536"/>
          <a:stretch/>
        </p:blipFill>
        <p:spPr>
          <a:xfrm>
            <a:off x="6917519" y="4299942"/>
            <a:ext cx="2177914" cy="84355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7e230a8dfd_0_441"/>
          <p:cNvSpPr/>
          <p:nvPr/>
        </p:nvSpPr>
        <p:spPr>
          <a:xfrm>
            <a:off x="0" y="472028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7e230a8dfd_0_441"/>
          <p:cNvSpPr/>
          <p:nvPr/>
        </p:nvSpPr>
        <p:spPr>
          <a:xfrm>
            <a:off x="0" y="4190708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1" y="4392828"/>
            <a:ext cx="3336650" cy="683303"/>
          </a:xfrm>
          <a:prstGeom prst="rect">
            <a:avLst/>
          </a:prstGeom>
        </p:spPr>
      </p:pic>
      <p:sp>
        <p:nvSpPr>
          <p:cNvPr id="13" name="Google Shape;105;g7e230a8dfd_0_441"/>
          <p:cNvSpPr txBox="1">
            <a:spLocks/>
          </p:cNvSpPr>
          <p:nvPr/>
        </p:nvSpPr>
        <p:spPr>
          <a:xfrm>
            <a:off x="217042" y="235560"/>
            <a:ext cx="5986331" cy="79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_tradnl" sz="2500" b="1" dirty="0"/>
              <a:t>Ministerio del Interior</a:t>
            </a:r>
            <a:endParaRPr lang="es-ES_tradnl" sz="2500" dirty="0"/>
          </a:p>
        </p:txBody>
      </p:sp>
      <p:sp>
        <p:nvSpPr>
          <p:cNvPr id="14" name="Rectángulo 13"/>
          <p:cNvSpPr/>
          <p:nvPr/>
        </p:nvSpPr>
        <p:spPr>
          <a:xfrm>
            <a:off x="294632" y="662577"/>
            <a:ext cx="3992090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Campaña, “Colombia está contigo: Un millón de mercados” 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66017" y="1682513"/>
            <a:ext cx="1579419" cy="28983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b="1" dirty="0"/>
          </a:p>
        </p:txBody>
      </p:sp>
      <p:sp>
        <p:nvSpPr>
          <p:cNvPr id="16" name="Rectángulo 15"/>
          <p:cNvSpPr/>
          <p:nvPr/>
        </p:nvSpPr>
        <p:spPr>
          <a:xfrm>
            <a:off x="6726770" y="1615793"/>
            <a:ext cx="1847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CO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3" b="10909"/>
          <a:stretch/>
        </p:blipFill>
        <p:spPr>
          <a:xfrm>
            <a:off x="4824702" y="858155"/>
            <a:ext cx="1902068" cy="1515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r="18882" b="22101"/>
          <a:stretch/>
        </p:blipFill>
        <p:spPr>
          <a:xfrm>
            <a:off x="6824611" y="862965"/>
            <a:ext cx="1758335" cy="1510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8" t="202" r="269" b="38641"/>
          <a:stretch/>
        </p:blipFill>
        <p:spPr>
          <a:xfrm>
            <a:off x="4824702" y="2433242"/>
            <a:ext cx="1902068" cy="1617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n 16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48" y="1066224"/>
            <a:ext cx="2516174" cy="2997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t="-5419" r="29988" b="13607"/>
          <a:stretch/>
        </p:blipFill>
        <p:spPr>
          <a:xfrm>
            <a:off x="6819135" y="2356431"/>
            <a:ext cx="1727972" cy="1707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ángulo 17"/>
          <p:cNvSpPr/>
          <p:nvPr/>
        </p:nvSpPr>
        <p:spPr>
          <a:xfrm>
            <a:off x="0" y="2217798"/>
            <a:ext cx="166567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ctr">
              <a:buFont typeface="Wingdings" panose="05000000000000000000" pitchFamily="2" charset="2"/>
              <a:buChar char="Ø"/>
            </a:pPr>
            <a:r>
              <a:rPr lang="es-CO" sz="11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Banderas rojas en el Caquetá.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7173640" y="644276"/>
            <a:ext cx="16656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1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Tucaqueta.com</a:t>
            </a:r>
          </a:p>
        </p:txBody>
      </p:sp>
    </p:spTree>
    <p:extLst>
      <p:ext uri="{BB962C8B-B14F-4D97-AF65-F5344CB8AC3E}">
        <p14:creationId xmlns:p14="http://schemas.microsoft.com/office/powerpoint/2010/main" val="60277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7e230a8dfd_0_441" descr="LOGO2.png"/>
          <p:cNvPicPr preferRelativeResize="0"/>
          <p:nvPr/>
        </p:nvPicPr>
        <p:blipFill rotWithShape="1">
          <a:blip r:embed="rId3">
            <a:alphaModFix/>
          </a:blip>
          <a:srcRect t="25821" b="22536"/>
          <a:stretch/>
        </p:blipFill>
        <p:spPr>
          <a:xfrm>
            <a:off x="6806045" y="4253933"/>
            <a:ext cx="2206261" cy="89743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7e230a8dfd_0_441"/>
          <p:cNvSpPr/>
          <p:nvPr/>
        </p:nvSpPr>
        <p:spPr>
          <a:xfrm>
            <a:off x="0" y="542291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7e230a8dfd_0_441"/>
          <p:cNvSpPr/>
          <p:nvPr/>
        </p:nvSpPr>
        <p:spPr>
          <a:xfrm>
            <a:off x="0" y="4190708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g7e230a8dfd_0_441"/>
          <p:cNvSpPr/>
          <p:nvPr/>
        </p:nvSpPr>
        <p:spPr>
          <a:xfrm>
            <a:off x="1205344" y="256221"/>
            <a:ext cx="6909955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1" y="4392828"/>
            <a:ext cx="3336650" cy="683303"/>
          </a:xfrm>
          <a:prstGeom prst="rect">
            <a:avLst/>
          </a:prstGeom>
        </p:spPr>
      </p:pic>
      <p:sp>
        <p:nvSpPr>
          <p:cNvPr id="11" name="Google Shape;105;g7e230a8dfd_0_441"/>
          <p:cNvSpPr txBox="1">
            <a:spLocks noGrp="1"/>
          </p:cNvSpPr>
          <p:nvPr>
            <p:ph type="ctrTitle"/>
          </p:nvPr>
        </p:nvSpPr>
        <p:spPr>
          <a:xfrm>
            <a:off x="176643" y="173992"/>
            <a:ext cx="5289660" cy="279231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/>
            <a:r>
              <a:rPr lang="es-ES_tradnl" sz="3000" b="1" dirty="0">
                <a:latin typeface="Century Gothic" panose="020B0502020202020204" pitchFamily="34" charset="0"/>
              </a:rPr>
              <a:t>Seguridad y erradicación</a:t>
            </a:r>
            <a:endParaRPr sz="3000" dirty="0">
              <a:latin typeface="Century Gothic" panose="020B0502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06651" y="799604"/>
            <a:ext cx="3631819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1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Líder social asesinado en Piamonte, Cauca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7303348" y="3903383"/>
            <a:ext cx="183415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100" dirty="0">
                <a:solidFill>
                  <a:schemeClr val="tx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Fuente: Radio Nacional </a:t>
            </a:r>
            <a:endParaRPr lang="es-CO" sz="1100" dirty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590048" y="2027322"/>
            <a:ext cx="49310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chemeClr val="tx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Hamilton Gasca Ortega de 33 años</a:t>
            </a:r>
            <a:r>
              <a:rPr lang="es-CO" dirty="0">
                <a:solidFill>
                  <a:schemeClr val="tx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miembro de la Asociación Campesina en la vereda La Consolata, corregimiento de Yapurá en Piamonte, Cauca</a:t>
            </a:r>
            <a:endParaRPr lang="es-CO" dirty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702839" y="2902023"/>
            <a:ext cx="53094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s-CO" sz="1200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María José Arroyo, también líder de la zona, sobrevivió al ataque. </a:t>
            </a:r>
            <a:endParaRPr lang="es-CO" sz="12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4" y="1230980"/>
            <a:ext cx="1919315" cy="2503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ángulo 16"/>
          <p:cNvSpPr/>
          <p:nvPr/>
        </p:nvSpPr>
        <p:spPr>
          <a:xfrm>
            <a:off x="1131794" y="3793061"/>
            <a:ext cx="22060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1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Foto: Procuraduría Colombia.</a:t>
            </a:r>
          </a:p>
        </p:txBody>
      </p:sp>
      <p:sp>
        <p:nvSpPr>
          <p:cNvPr id="18" name="Flecha derecha 17"/>
          <p:cNvSpPr/>
          <p:nvPr/>
        </p:nvSpPr>
        <p:spPr>
          <a:xfrm>
            <a:off x="3247156" y="2149891"/>
            <a:ext cx="484618" cy="22628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2001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7e230a8dfd_0_441" descr="LOGO2.png"/>
          <p:cNvPicPr preferRelativeResize="0"/>
          <p:nvPr/>
        </p:nvPicPr>
        <p:blipFill rotWithShape="1">
          <a:blip r:embed="rId3">
            <a:alphaModFix/>
          </a:blip>
          <a:srcRect t="25821" b="22536"/>
          <a:stretch/>
        </p:blipFill>
        <p:spPr>
          <a:xfrm>
            <a:off x="6806045" y="4253933"/>
            <a:ext cx="2206261" cy="89743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7e230a8dfd_0_441"/>
          <p:cNvSpPr/>
          <p:nvPr/>
        </p:nvSpPr>
        <p:spPr>
          <a:xfrm>
            <a:off x="0" y="542291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7e230a8dfd_0_441"/>
          <p:cNvSpPr/>
          <p:nvPr/>
        </p:nvSpPr>
        <p:spPr>
          <a:xfrm>
            <a:off x="0" y="4190708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g7e230a8dfd_0_441"/>
          <p:cNvSpPr/>
          <p:nvPr/>
        </p:nvSpPr>
        <p:spPr>
          <a:xfrm>
            <a:off x="1205344" y="256221"/>
            <a:ext cx="6909955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1" y="4392828"/>
            <a:ext cx="3336650" cy="683303"/>
          </a:xfrm>
          <a:prstGeom prst="rect">
            <a:avLst/>
          </a:prstGeom>
        </p:spPr>
      </p:pic>
      <p:sp>
        <p:nvSpPr>
          <p:cNvPr id="11" name="Google Shape;105;g7e230a8dfd_0_441"/>
          <p:cNvSpPr txBox="1">
            <a:spLocks noGrp="1"/>
          </p:cNvSpPr>
          <p:nvPr>
            <p:ph type="ctrTitle"/>
          </p:nvPr>
        </p:nvSpPr>
        <p:spPr>
          <a:xfrm>
            <a:off x="176643" y="163938"/>
            <a:ext cx="5420289" cy="254191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/>
            <a:r>
              <a:rPr lang="es-ES_tradnl" sz="3000" b="1" dirty="0">
                <a:latin typeface="Century Gothic" panose="020B0502020202020204" pitchFamily="34" charset="0"/>
              </a:rPr>
              <a:t>Seguridad y erradicación</a:t>
            </a:r>
            <a:endParaRPr sz="3000" dirty="0">
              <a:latin typeface="Century Gothic" panose="020B0502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8DCB33A-A93C-4756-951B-6EACF4242384}"/>
              </a:ext>
            </a:extLst>
          </p:cNvPr>
          <p:cNvSpPr/>
          <p:nvPr/>
        </p:nvSpPr>
        <p:spPr>
          <a:xfrm>
            <a:off x="1205344" y="1842167"/>
            <a:ext cx="6487636" cy="1060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¿La erradicación forzada no va en contravía de la orden de confinamiento obligatorio?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CO" sz="1800" b="1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0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7e230a8dfd_0_441" descr="LOGO2.png"/>
          <p:cNvPicPr preferRelativeResize="0"/>
          <p:nvPr/>
        </p:nvPicPr>
        <p:blipFill rotWithShape="1">
          <a:blip r:embed="rId5">
            <a:alphaModFix/>
          </a:blip>
          <a:srcRect t="25821" b="22536"/>
          <a:stretch/>
        </p:blipFill>
        <p:spPr>
          <a:xfrm>
            <a:off x="6806045" y="4253933"/>
            <a:ext cx="2206261" cy="89743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7e230a8dfd_0_441"/>
          <p:cNvSpPr/>
          <p:nvPr/>
        </p:nvSpPr>
        <p:spPr>
          <a:xfrm>
            <a:off x="0" y="542291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7e230a8dfd_0_441"/>
          <p:cNvSpPr/>
          <p:nvPr/>
        </p:nvSpPr>
        <p:spPr>
          <a:xfrm>
            <a:off x="0" y="4190708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g7e230a8dfd_0_441"/>
          <p:cNvSpPr/>
          <p:nvPr/>
        </p:nvSpPr>
        <p:spPr>
          <a:xfrm>
            <a:off x="1205344" y="256221"/>
            <a:ext cx="6909955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1" y="4392828"/>
            <a:ext cx="3336650" cy="683303"/>
          </a:xfrm>
          <a:prstGeom prst="rect">
            <a:avLst/>
          </a:prstGeom>
        </p:spPr>
      </p:pic>
      <p:sp>
        <p:nvSpPr>
          <p:cNvPr id="11" name="Google Shape;105;g7e230a8dfd_0_441"/>
          <p:cNvSpPr txBox="1">
            <a:spLocks noGrp="1"/>
          </p:cNvSpPr>
          <p:nvPr>
            <p:ph type="ctrTitle"/>
          </p:nvPr>
        </p:nvSpPr>
        <p:spPr>
          <a:xfrm>
            <a:off x="176643" y="163938"/>
            <a:ext cx="5420289" cy="254191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/>
            <a:r>
              <a:rPr lang="es-ES_tradnl" sz="3000" b="1" dirty="0">
                <a:latin typeface="Century Gothic" panose="020B0502020202020204" pitchFamily="34" charset="0"/>
              </a:rPr>
              <a:t>Seguridad y erradicación</a:t>
            </a:r>
            <a:endParaRPr sz="3000" dirty="0">
              <a:latin typeface="Century Gothic" panose="020B0502020202020204" pitchFamily="34" charset="0"/>
            </a:endParaRPr>
          </a:p>
        </p:txBody>
      </p:sp>
      <p:pic>
        <p:nvPicPr>
          <p:cNvPr id="6" name="Vídeos de campesin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3771" y="724688"/>
            <a:ext cx="8068826" cy="30640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416472" y="3812553"/>
            <a:ext cx="4758201" cy="381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Lugar: Vereda Palestina, inspección de la Unión Peneya, Municipio de la Montañita, Caquetá Marzo 2020 . </a:t>
            </a:r>
            <a:endParaRPr lang="es-CO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16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7e230a8dfd_0_441" descr="LOGO2.png"/>
          <p:cNvPicPr preferRelativeResize="0"/>
          <p:nvPr/>
        </p:nvPicPr>
        <p:blipFill rotWithShape="1">
          <a:blip r:embed="rId5">
            <a:alphaModFix/>
          </a:blip>
          <a:srcRect t="25821" b="22536"/>
          <a:stretch/>
        </p:blipFill>
        <p:spPr>
          <a:xfrm>
            <a:off x="6806045" y="4253933"/>
            <a:ext cx="2206261" cy="89743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7e230a8dfd_0_441"/>
          <p:cNvSpPr/>
          <p:nvPr/>
        </p:nvSpPr>
        <p:spPr>
          <a:xfrm>
            <a:off x="0" y="542291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7e230a8dfd_0_441"/>
          <p:cNvSpPr/>
          <p:nvPr/>
        </p:nvSpPr>
        <p:spPr>
          <a:xfrm>
            <a:off x="0" y="4190708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g7e230a8dfd_0_441"/>
          <p:cNvSpPr/>
          <p:nvPr/>
        </p:nvSpPr>
        <p:spPr>
          <a:xfrm>
            <a:off x="1205344" y="256221"/>
            <a:ext cx="6909955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1" y="4392828"/>
            <a:ext cx="3336650" cy="683303"/>
          </a:xfrm>
          <a:prstGeom prst="rect">
            <a:avLst/>
          </a:prstGeom>
        </p:spPr>
      </p:pic>
      <p:sp>
        <p:nvSpPr>
          <p:cNvPr id="11" name="Google Shape;105;g7e230a8dfd_0_441"/>
          <p:cNvSpPr txBox="1">
            <a:spLocks noGrp="1"/>
          </p:cNvSpPr>
          <p:nvPr>
            <p:ph type="ctrTitle"/>
          </p:nvPr>
        </p:nvSpPr>
        <p:spPr>
          <a:xfrm>
            <a:off x="176643" y="169617"/>
            <a:ext cx="3470909" cy="279231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/>
            <a:r>
              <a:rPr lang="es-ES_tradnl" sz="3000" b="1" dirty="0">
                <a:latin typeface="Century Gothic" panose="020B0502020202020204" pitchFamily="34" charset="0"/>
              </a:rPr>
              <a:t>Reincorporación</a:t>
            </a:r>
            <a:endParaRPr sz="3000" dirty="0">
              <a:latin typeface="Century Gothic" panose="020B0502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86113" y="3269983"/>
            <a:ext cx="32686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O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Federico Montes</a:t>
            </a:r>
          </a:p>
          <a:p>
            <a:r>
              <a:rPr lang="es-CO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JAC vereda, Aguas Bonita ETCR. </a:t>
            </a:r>
            <a:endParaRPr lang="es-CO" b="1" dirty="0">
              <a:solidFill>
                <a:srgbClr val="C00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130135" y="925645"/>
            <a:ext cx="450139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O" b="1" dirty="0">
                <a:latin typeface="Century Gothic" panose="020B0502020202020204" pitchFamily="34" charset="0"/>
              </a:rPr>
              <a:t>No cuentan con un puesto de salud activo</a:t>
            </a:r>
            <a:r>
              <a:rPr lang="es-CO" dirty="0">
                <a:latin typeface="Century Gothic" panose="020B0502020202020204" pitchFamily="34" charset="0"/>
              </a:rPr>
              <a:t> en el espacio de reincorporación.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CO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O" dirty="0">
                <a:latin typeface="Century Gothic" panose="020B0502020202020204" pitchFamily="34" charset="0"/>
              </a:rPr>
              <a:t>La </a:t>
            </a:r>
            <a:r>
              <a:rPr lang="es-CO" b="1" dirty="0">
                <a:latin typeface="Century Gothic" panose="020B0502020202020204" pitchFamily="34" charset="0"/>
              </a:rPr>
              <a:t>falta de servicios de salud </a:t>
            </a:r>
            <a:r>
              <a:rPr lang="es-CO" dirty="0">
                <a:latin typeface="Century Gothic" panose="020B0502020202020204" pitchFamily="34" charset="0"/>
              </a:rPr>
              <a:t>obliga el desplazamiento hasta las cabeceras municipales para tener atención médica.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CO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O" b="1" dirty="0">
                <a:latin typeface="Century Gothic" panose="020B0502020202020204" pitchFamily="34" charset="0"/>
              </a:rPr>
              <a:t>No han llegado los kits de aseo </a:t>
            </a:r>
            <a:r>
              <a:rPr lang="es-CO" dirty="0">
                <a:latin typeface="Century Gothic" panose="020B0502020202020204" pitchFamily="34" charset="0"/>
              </a:rPr>
              <a:t>anunciados por el Gobierno.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CO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O" dirty="0">
                <a:latin typeface="Century Gothic" panose="020B0502020202020204" pitchFamily="34" charset="0"/>
              </a:rPr>
              <a:t>Por medio de una iniciativa de mujeres, </a:t>
            </a:r>
            <a:r>
              <a:rPr lang="es-CO" b="1" dirty="0">
                <a:latin typeface="Century Gothic" panose="020B0502020202020204" pitchFamily="34" charset="0"/>
              </a:rPr>
              <a:t>están produciendo sus propios tapabocas.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CO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CO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UDIO FEDERI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5344" y="1147893"/>
            <a:ext cx="1637348" cy="163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6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7e230a8dfd_0_441" descr="LOGO2.png"/>
          <p:cNvPicPr preferRelativeResize="0"/>
          <p:nvPr/>
        </p:nvPicPr>
        <p:blipFill rotWithShape="1">
          <a:blip r:embed="rId3">
            <a:alphaModFix/>
          </a:blip>
          <a:srcRect t="25821" b="22536"/>
          <a:stretch/>
        </p:blipFill>
        <p:spPr>
          <a:xfrm>
            <a:off x="6806045" y="4253933"/>
            <a:ext cx="2206261" cy="89743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7e230a8dfd_0_441"/>
          <p:cNvSpPr/>
          <p:nvPr/>
        </p:nvSpPr>
        <p:spPr>
          <a:xfrm>
            <a:off x="0" y="542291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7e230a8dfd_0_441"/>
          <p:cNvSpPr/>
          <p:nvPr/>
        </p:nvSpPr>
        <p:spPr>
          <a:xfrm>
            <a:off x="0" y="4190708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g7e230a8dfd_0_441"/>
          <p:cNvSpPr/>
          <p:nvPr/>
        </p:nvSpPr>
        <p:spPr>
          <a:xfrm>
            <a:off x="1205344" y="256221"/>
            <a:ext cx="6909955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1" y="4392828"/>
            <a:ext cx="3336650" cy="683303"/>
          </a:xfrm>
          <a:prstGeom prst="rect">
            <a:avLst/>
          </a:prstGeom>
        </p:spPr>
      </p:pic>
      <p:sp>
        <p:nvSpPr>
          <p:cNvPr id="11" name="Google Shape;105;g7e230a8dfd_0_441"/>
          <p:cNvSpPr txBox="1">
            <a:spLocks noGrp="1"/>
          </p:cNvSpPr>
          <p:nvPr>
            <p:ph type="ctrTitle"/>
          </p:nvPr>
        </p:nvSpPr>
        <p:spPr>
          <a:xfrm>
            <a:off x="206651" y="166463"/>
            <a:ext cx="3014531" cy="259104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/>
            <a:r>
              <a:rPr lang="es-ES_tradnl" sz="3000" b="1" dirty="0">
                <a:latin typeface="Century Gothic" panose="020B0502020202020204" pitchFamily="34" charset="0"/>
              </a:rPr>
              <a:t>Víctimas </a:t>
            </a:r>
            <a:endParaRPr sz="3000" dirty="0">
              <a:latin typeface="Century Gothic" panose="020B0502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637882" y="2102899"/>
            <a:ext cx="63706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latin typeface="Century Gothic" panose="020B0502020202020204" pitchFamily="34" charset="0"/>
              </a:rPr>
              <a:t>Las víctimas en su mayoría son </a:t>
            </a:r>
            <a:r>
              <a:rPr lang="es-CO" b="1" dirty="0">
                <a:latin typeface="Century Gothic" panose="020B0502020202020204" pitchFamily="34" charset="0"/>
              </a:rPr>
              <a:t>mayores de 70 años, personas discapacitadas y enfermos terminales.</a:t>
            </a:r>
          </a:p>
          <a:p>
            <a:endParaRPr lang="es-CO" b="1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latin typeface="Century Gothic" panose="020B0502020202020204" pitchFamily="34" charset="0"/>
              </a:rPr>
              <a:t>Aproximadamente </a:t>
            </a:r>
            <a:r>
              <a:rPr lang="es-CO" b="1" dirty="0">
                <a:latin typeface="Century Gothic" panose="020B0502020202020204" pitchFamily="34" charset="0"/>
              </a:rPr>
              <a:t>300 victimas se han visto afectadas </a:t>
            </a:r>
            <a:r>
              <a:rPr lang="es-CO" dirty="0">
                <a:latin typeface="Century Gothic" panose="020B0502020202020204" pitchFamily="34" charset="0"/>
              </a:rPr>
              <a:t>por el represamiento de las cartas cheques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2107478" y="1189332"/>
            <a:ext cx="51056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Represamiento de carta cheques en el Banco Agrario</a:t>
            </a:r>
          </a:p>
        </p:txBody>
      </p:sp>
    </p:spTree>
    <p:extLst>
      <p:ext uri="{BB962C8B-B14F-4D97-AF65-F5344CB8AC3E}">
        <p14:creationId xmlns:p14="http://schemas.microsoft.com/office/powerpoint/2010/main" val="282789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7e230a8dfd_0_441" descr="LOGO2.png"/>
          <p:cNvPicPr preferRelativeResize="0"/>
          <p:nvPr/>
        </p:nvPicPr>
        <p:blipFill rotWithShape="1">
          <a:blip r:embed="rId5">
            <a:alphaModFix/>
          </a:blip>
          <a:srcRect t="25821" b="22536"/>
          <a:stretch/>
        </p:blipFill>
        <p:spPr>
          <a:xfrm>
            <a:off x="6806045" y="4253933"/>
            <a:ext cx="2206261" cy="89743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7e230a8dfd_0_441"/>
          <p:cNvSpPr/>
          <p:nvPr/>
        </p:nvSpPr>
        <p:spPr>
          <a:xfrm>
            <a:off x="0" y="542291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7e230a8dfd_0_441"/>
          <p:cNvSpPr/>
          <p:nvPr/>
        </p:nvSpPr>
        <p:spPr>
          <a:xfrm>
            <a:off x="0" y="4190708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g7e230a8dfd_0_441"/>
          <p:cNvSpPr/>
          <p:nvPr/>
        </p:nvSpPr>
        <p:spPr>
          <a:xfrm>
            <a:off x="1205344" y="256221"/>
            <a:ext cx="6909955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1" y="4392828"/>
            <a:ext cx="3336650" cy="683303"/>
          </a:xfrm>
          <a:prstGeom prst="rect">
            <a:avLst/>
          </a:prstGeom>
        </p:spPr>
      </p:pic>
      <p:sp>
        <p:nvSpPr>
          <p:cNvPr id="11" name="Google Shape;105;g7e230a8dfd_0_441"/>
          <p:cNvSpPr txBox="1">
            <a:spLocks noGrp="1"/>
          </p:cNvSpPr>
          <p:nvPr>
            <p:ph type="ctrTitle"/>
          </p:nvPr>
        </p:nvSpPr>
        <p:spPr>
          <a:xfrm>
            <a:off x="206651" y="166463"/>
            <a:ext cx="3014531" cy="259104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/>
            <a:r>
              <a:rPr lang="es-ES_tradnl" sz="3000" b="1" dirty="0">
                <a:latin typeface="Century Gothic" panose="020B0502020202020204" pitchFamily="34" charset="0"/>
              </a:rPr>
              <a:t>Víctimas </a:t>
            </a:r>
            <a:endParaRPr sz="3000" dirty="0">
              <a:latin typeface="Century Gothic" panose="020B0502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957314" y="3661828"/>
            <a:ext cx="540601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1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Luz Dary Garzón</a:t>
            </a:r>
          </a:p>
          <a:p>
            <a:pPr algn="ctr"/>
            <a:r>
              <a:rPr lang="es-CO" sz="1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Coordinadora, Mesa Municipal de Víctimas de Florencia, Caquetá</a:t>
            </a:r>
          </a:p>
        </p:txBody>
      </p:sp>
      <p:pic>
        <p:nvPicPr>
          <p:cNvPr id="5" name="carta chequ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18067" y="715278"/>
            <a:ext cx="1687946" cy="28739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922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2708493" y="2537234"/>
            <a:ext cx="3421002" cy="864823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s-CO" sz="1200" b="1">
                <a:solidFill>
                  <a:schemeClr val="bg1"/>
                </a:solidFill>
              </a:rPr>
              <a:t>*Personas inscritas a internet fijo</a:t>
            </a:r>
            <a:r>
              <a:rPr lang="es-CO" sz="1200" b="1">
                <a:solidFill>
                  <a:schemeClr val="tx1"/>
                </a:solidFill>
              </a:rPr>
              <a:t>: 13,89%</a:t>
            </a:r>
          </a:p>
          <a:p>
            <a:pPr>
              <a:lnSpc>
                <a:spcPct val="150000"/>
              </a:lnSpc>
            </a:pPr>
            <a:r>
              <a:rPr lang="es-CO" sz="1200" b="1">
                <a:solidFill>
                  <a:schemeClr val="bg1"/>
                </a:solidFill>
              </a:rPr>
              <a:t>*Municipios PDET: </a:t>
            </a:r>
            <a:r>
              <a:rPr lang="es-CO" sz="1200" b="1">
                <a:solidFill>
                  <a:schemeClr val="tx1"/>
                </a:solidFill>
              </a:rPr>
              <a:t>5,43%</a:t>
            </a:r>
            <a:endParaRPr lang="es-CO" sz="1200" b="1" dirty="0">
              <a:solidFill>
                <a:schemeClr val="tx1"/>
              </a:solidFill>
            </a:endParaRPr>
          </a:p>
        </p:txBody>
      </p:sp>
      <p:pic>
        <p:nvPicPr>
          <p:cNvPr id="98" name="Google Shape;98;g7e230a8dfd_0_441" descr="LOGO2.png"/>
          <p:cNvPicPr preferRelativeResize="0"/>
          <p:nvPr/>
        </p:nvPicPr>
        <p:blipFill rotWithShape="1">
          <a:blip r:embed="rId3">
            <a:alphaModFix/>
          </a:blip>
          <a:srcRect t="25821" b="22536"/>
          <a:stretch/>
        </p:blipFill>
        <p:spPr>
          <a:xfrm>
            <a:off x="6806045" y="4253933"/>
            <a:ext cx="2206261" cy="89743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7e230a8dfd_0_441"/>
          <p:cNvSpPr/>
          <p:nvPr/>
        </p:nvSpPr>
        <p:spPr>
          <a:xfrm>
            <a:off x="0" y="542291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7e230a8dfd_0_441"/>
          <p:cNvSpPr/>
          <p:nvPr/>
        </p:nvSpPr>
        <p:spPr>
          <a:xfrm>
            <a:off x="0" y="4190708"/>
            <a:ext cx="9144000" cy="45600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g7e230a8dfd_0_441"/>
          <p:cNvSpPr/>
          <p:nvPr/>
        </p:nvSpPr>
        <p:spPr>
          <a:xfrm>
            <a:off x="1205344" y="256221"/>
            <a:ext cx="6909955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1" y="4392828"/>
            <a:ext cx="3336650" cy="683303"/>
          </a:xfrm>
          <a:prstGeom prst="rect">
            <a:avLst/>
          </a:prstGeom>
        </p:spPr>
      </p:pic>
      <p:sp>
        <p:nvSpPr>
          <p:cNvPr id="11" name="Google Shape;105;g7e230a8dfd_0_441"/>
          <p:cNvSpPr txBox="1">
            <a:spLocks noGrp="1"/>
          </p:cNvSpPr>
          <p:nvPr>
            <p:ph type="ctrTitle"/>
          </p:nvPr>
        </p:nvSpPr>
        <p:spPr>
          <a:xfrm>
            <a:off x="176643" y="258983"/>
            <a:ext cx="4613566" cy="45719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/>
            <a:r>
              <a:rPr lang="es-CO" sz="3000" b="1" dirty="0">
                <a:latin typeface="Century Gothic" panose="020B0502020202020204" pitchFamily="34" charset="0"/>
              </a:rPr>
              <a:t>Educación</a:t>
            </a:r>
            <a:endParaRPr sz="3000" b="1" dirty="0">
              <a:latin typeface="Century Gothic" panose="020B0502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047714" y="1457433"/>
            <a:ext cx="674256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18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¿Cuántas antenas de telefonía móvil hay en los 16 municipios del departamento del Caquetá?</a:t>
            </a:r>
          </a:p>
        </p:txBody>
      </p:sp>
      <p:sp>
        <p:nvSpPr>
          <p:cNvPr id="7" name="Rectángulo 6"/>
          <p:cNvSpPr/>
          <p:nvPr/>
        </p:nvSpPr>
        <p:spPr>
          <a:xfrm>
            <a:off x="0" y="3975264"/>
            <a:ext cx="420987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800" dirty="0"/>
              <a:t>*</a:t>
            </a:r>
            <a:r>
              <a:rPr lang="es-MX" sz="800" dirty="0" err="1"/>
              <a:t>MinTic</a:t>
            </a:r>
            <a:r>
              <a:rPr lang="es-MX" sz="800" dirty="0"/>
              <a:t> - Datos Abiertos. Internet fijo penetración municipios. Noviembre 2019.</a:t>
            </a:r>
            <a:endParaRPr lang="es-CO" sz="800" dirty="0"/>
          </a:p>
        </p:txBody>
      </p:sp>
      <p:sp>
        <p:nvSpPr>
          <p:cNvPr id="22" name="Rectángulo 21"/>
          <p:cNvSpPr/>
          <p:nvPr/>
        </p:nvSpPr>
        <p:spPr>
          <a:xfrm>
            <a:off x="203661" y="717441"/>
            <a:ext cx="1294033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1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Conectividad</a:t>
            </a:r>
          </a:p>
        </p:txBody>
      </p:sp>
    </p:spTree>
    <p:extLst>
      <p:ext uri="{BB962C8B-B14F-4D97-AF65-F5344CB8AC3E}">
        <p14:creationId xmlns:p14="http://schemas.microsoft.com/office/powerpoint/2010/main" val="35909528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3275</TotalTime>
  <Words>602</Words>
  <Application>Microsoft Office PowerPoint</Application>
  <PresentationFormat>Presentación en pantalla (16:9)</PresentationFormat>
  <Paragraphs>87</Paragraphs>
  <Slides>21</Slides>
  <Notes>21</Notes>
  <HiddenSlides>0</HiddenSlides>
  <MMClips>9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Times New Roman</vt:lpstr>
      <vt:lpstr>Century Gothic</vt:lpstr>
      <vt:lpstr>Calibri</vt:lpstr>
      <vt:lpstr>Wingdings</vt:lpstr>
      <vt:lpstr>Tema de Office</vt:lpstr>
      <vt:lpstr>DEBATE DE CONTROL POLÍTICO #LaPazEnEmergencia</vt:lpstr>
      <vt:lpstr>Transparencia y acceso a la información</vt:lpstr>
      <vt:lpstr>Seguridad y erradicación</vt:lpstr>
      <vt:lpstr>Seguridad y erradicación</vt:lpstr>
      <vt:lpstr>Seguridad y erradicación</vt:lpstr>
      <vt:lpstr>Reincorporación</vt:lpstr>
      <vt:lpstr>Víctimas </vt:lpstr>
      <vt:lpstr>Víctimas </vt:lpstr>
      <vt:lpstr>Educación</vt:lpstr>
      <vt:lpstr>Educación</vt:lpstr>
      <vt:lpstr>Educación</vt:lpstr>
      <vt:lpstr>Actividades de producción y alimentación </vt:lpstr>
      <vt:lpstr>Presentación de PowerPoint</vt:lpstr>
      <vt:lpstr>Actividades de producción y alimentación </vt:lpstr>
      <vt:lpstr>Justicia</vt:lpstr>
      <vt:lpstr>Justicia</vt:lpstr>
      <vt:lpstr>Étnico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GESTIÓN SAN VICENTE DEL CAGUÁN</dc:title>
  <dc:creator>PRACTICANTES PO. OFICINA 544B.HR Harry Giovanny Gonzales Garcia</dc:creator>
  <cp:lastModifiedBy>HP</cp:lastModifiedBy>
  <cp:revision>186</cp:revision>
  <dcterms:modified xsi:type="dcterms:W3CDTF">2020-04-22T05:58:16Z</dcterms:modified>
</cp:coreProperties>
</file>