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62" r:id="rId2"/>
  </p:sldMasterIdLst>
  <p:notesMasterIdLst>
    <p:notesMasterId r:id="rId17"/>
  </p:notesMasterIdLst>
  <p:sldIdLst>
    <p:sldId id="342" r:id="rId3"/>
    <p:sldId id="349" r:id="rId4"/>
    <p:sldId id="350" r:id="rId5"/>
    <p:sldId id="359" r:id="rId6"/>
    <p:sldId id="360" r:id="rId7"/>
    <p:sldId id="352" r:id="rId8"/>
    <p:sldId id="355" r:id="rId9"/>
    <p:sldId id="437" r:id="rId10"/>
    <p:sldId id="438" r:id="rId11"/>
    <p:sldId id="439" r:id="rId12"/>
    <p:sldId id="440" r:id="rId13"/>
    <p:sldId id="441" r:id="rId14"/>
    <p:sldId id="442" r:id="rId15"/>
    <p:sldId id="364" r:id="rId16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dy Mireya Sánchez" initials="LMS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DFD"/>
    <a:srgbClr val="F9F9F9"/>
    <a:srgbClr val="F0EEE1"/>
    <a:srgbClr val="E5E4DC"/>
    <a:srgbClr val="FBF5E2"/>
    <a:srgbClr val="EBE0C9"/>
    <a:srgbClr val="EFE8D4"/>
    <a:srgbClr val="F6E4C3"/>
    <a:srgbClr val="FAEBCA"/>
    <a:srgbClr val="E6D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15" autoAdjust="0"/>
    <p:restoredTop sz="99112" autoAdjust="0"/>
  </p:normalViewPr>
  <p:slideViewPr>
    <p:cSldViewPr>
      <p:cViewPr varScale="1">
        <p:scale>
          <a:sx n="91" d="100"/>
          <a:sy n="91" d="100"/>
        </p:scale>
        <p:origin x="1608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73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5D729D-3068-40B0-85F5-F1C3322FF7C5}" type="datetimeFigureOut">
              <a:rPr lang="es-CO" smtClean="0"/>
              <a:t>19/09/2017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87205CC-B78C-4E59-B1F8-3B93F989133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572930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97286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450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584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3393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506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462440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908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77274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Otros procesos en estudio por</a:t>
            </a:r>
            <a:r>
              <a:rPr lang="es-ES" altLang="es-CO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parte de la subdirección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altLang="es-CO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buFont typeface="Arial" panose="020B0604020202020204" pitchFamily="34" charset="0"/>
              <a:buChar char="•"/>
              <a:defRPr/>
            </a:pPr>
            <a:endParaRPr lang="es-ES" altLang="es-CO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943" indent="-232943" algn="just" defTabSz="931774">
              <a:buFont typeface="+mj-lt"/>
              <a:buAutoNum type="arabicPeriod"/>
              <a:defRPr/>
            </a:pPr>
            <a:r>
              <a:rPr lang="es-ES" altLang="es-CO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 de Santander – Santander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(Petición del Gobernador</a:t>
            </a:r>
            <a:r>
              <a:rPr lang="es-ES" altLang="es-CO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Norte.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Sector Silos – Guaca y Santa Bárbara)</a:t>
            </a:r>
          </a:p>
          <a:p>
            <a:pPr marL="232943" indent="-232943" algn="just" defTabSz="931774">
              <a:buFont typeface="+mj-lt"/>
              <a:buAutoNum type="arabicPeriod"/>
              <a:defRPr/>
            </a:pPr>
            <a:endParaRPr lang="es-ES" altLang="es-CO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943" indent="-232943" algn="just" defTabSz="931774">
              <a:buFont typeface="+mj-lt"/>
              <a:buAutoNum type="arabicPeriod"/>
              <a:defRPr/>
            </a:pPr>
            <a:r>
              <a:rPr lang="es-ES" altLang="es-CO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 de Santander – Boyacá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(Toledo - Cubará)</a:t>
            </a:r>
          </a:p>
          <a:p>
            <a:pPr marL="232943" indent="-232943" algn="just">
              <a:buFont typeface="+mj-lt"/>
              <a:buAutoNum type="arabicPeriod"/>
              <a:defRPr/>
            </a:pPr>
            <a:endParaRPr lang="es-ES" altLang="es-CO" b="1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943" indent="-232943" algn="just">
              <a:buFont typeface="+mj-lt"/>
              <a:buAutoNum type="arabicPeriod"/>
              <a:defRPr/>
            </a:pPr>
            <a:r>
              <a:rPr lang="es-ES" altLang="es-CO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 de Santander – Cesar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(No hay petición de parte que cumpla</a:t>
            </a:r>
            <a:r>
              <a:rPr lang="es-ES" altLang="es-CO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los requisitos del ley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no se ha abierto de oficio. Sector San Alberto – La Esperanza)</a:t>
            </a:r>
          </a:p>
          <a:p>
            <a:pPr marL="232943" indent="-232943" algn="just">
              <a:buFont typeface="+mj-lt"/>
              <a:buAutoNum type="arabicPeriod"/>
              <a:defRPr/>
            </a:pPr>
            <a:endParaRPr lang="es-CO" altLang="es-CO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943" indent="-232943" algn="just" defTabSz="931774">
              <a:buFont typeface="+mj-lt"/>
              <a:buAutoNum type="arabicPeriod"/>
              <a:defRPr/>
            </a:pPr>
            <a:r>
              <a:rPr lang="es-ES" altLang="es-CO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Norte de Santander – Cesar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(Aguachica</a:t>
            </a:r>
            <a:r>
              <a:rPr lang="es-ES" altLang="es-CO" baseline="0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Rio de Oro, Ocaña, El Carmen)</a:t>
            </a:r>
            <a:endParaRPr lang="es-ES" altLang="es-CO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943" indent="-232943" algn="just">
              <a:buFont typeface="+mj-lt"/>
              <a:buAutoNum type="arabicPeriod"/>
              <a:defRPr/>
            </a:pPr>
            <a:endParaRPr lang="es-CO" altLang="es-CO" dirty="0" smtClean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2943" indent="-232943" algn="just">
              <a:buFont typeface="+mj-lt"/>
              <a:buAutoNum type="arabicPeriod"/>
              <a:defRPr/>
            </a:pPr>
            <a:r>
              <a:rPr lang="es-ES" altLang="es-CO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Cauca – Huila 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(Sector </a:t>
            </a:r>
            <a:r>
              <a:rPr lang="es-ES" altLang="es-CO" dirty="0" err="1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Puracé</a:t>
            </a:r>
            <a:r>
              <a:rPr lang="es-ES" altLang="es-CO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La Plata)</a:t>
            </a:r>
          </a:p>
          <a:p>
            <a:pPr marL="232943" indent="-232943">
              <a:buFont typeface="+mj-lt"/>
              <a:buAutoNum type="arabicPeriod"/>
            </a:pP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404834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3584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205CC-B78C-4E59-B1F8-3B93F9891337}" type="slidenum">
              <a:rPr lang="es-CO" smtClean="0"/>
              <a:t>12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6360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1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619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399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158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822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6843" y="-387424"/>
            <a:ext cx="9759185" cy="74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751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2" y="2130427"/>
            <a:ext cx="7772401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3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5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7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9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8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8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792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8957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6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8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904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30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56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83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809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73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1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891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0" indent="0">
              <a:buNone/>
              <a:defRPr sz="2001" b="1"/>
            </a:lvl2pPr>
            <a:lvl3pPr marL="914523" indent="0">
              <a:buNone/>
              <a:defRPr sz="1801" b="1"/>
            </a:lvl3pPr>
            <a:lvl4pPr marL="1371783" indent="0">
              <a:buNone/>
              <a:defRPr sz="1600" b="1"/>
            </a:lvl4pPr>
            <a:lvl5pPr marL="1829044" indent="0">
              <a:buNone/>
              <a:defRPr sz="1600" b="1"/>
            </a:lvl5pPr>
            <a:lvl6pPr marL="2286307" indent="0">
              <a:buNone/>
              <a:defRPr sz="1600" b="1"/>
            </a:lvl6pPr>
            <a:lvl7pPr marL="2743567" indent="0">
              <a:buNone/>
              <a:defRPr sz="1600" b="1"/>
            </a:lvl7pPr>
            <a:lvl8pPr marL="3200830" indent="0">
              <a:buNone/>
              <a:defRPr sz="1600" b="1"/>
            </a:lvl8pPr>
            <a:lvl9pPr marL="365809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0" indent="0">
              <a:buNone/>
              <a:defRPr sz="2001" b="1"/>
            </a:lvl2pPr>
            <a:lvl3pPr marL="914523" indent="0">
              <a:buNone/>
              <a:defRPr sz="1801" b="1"/>
            </a:lvl3pPr>
            <a:lvl4pPr marL="1371783" indent="0">
              <a:buNone/>
              <a:defRPr sz="1600" b="1"/>
            </a:lvl4pPr>
            <a:lvl5pPr marL="1829044" indent="0">
              <a:buNone/>
              <a:defRPr sz="1600" b="1"/>
            </a:lvl5pPr>
            <a:lvl6pPr marL="2286307" indent="0">
              <a:buNone/>
              <a:defRPr sz="1600" b="1"/>
            </a:lvl6pPr>
            <a:lvl7pPr marL="2743567" indent="0">
              <a:buNone/>
              <a:defRPr sz="1600" b="1"/>
            </a:lvl7pPr>
            <a:lvl8pPr marL="3200830" indent="0">
              <a:buNone/>
              <a:defRPr sz="1600" b="1"/>
            </a:lvl8pPr>
            <a:lvl9pPr marL="365809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0541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47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938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743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60" indent="0">
              <a:buNone/>
              <a:defRPr sz="1201"/>
            </a:lvl2pPr>
            <a:lvl3pPr marL="914523" indent="0">
              <a:buNone/>
              <a:defRPr sz="1001"/>
            </a:lvl3pPr>
            <a:lvl4pPr marL="1371783" indent="0">
              <a:buNone/>
              <a:defRPr sz="899"/>
            </a:lvl4pPr>
            <a:lvl5pPr marL="1829044" indent="0">
              <a:buNone/>
              <a:defRPr sz="899"/>
            </a:lvl5pPr>
            <a:lvl6pPr marL="2286307" indent="0">
              <a:buNone/>
              <a:defRPr sz="899"/>
            </a:lvl6pPr>
            <a:lvl7pPr marL="2743567" indent="0">
              <a:buNone/>
              <a:defRPr sz="899"/>
            </a:lvl7pPr>
            <a:lvl8pPr marL="3200830" indent="0">
              <a:buNone/>
              <a:defRPr sz="899"/>
            </a:lvl8pPr>
            <a:lvl9pPr marL="3658090" indent="0">
              <a:buNone/>
              <a:defRPr sz="8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849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60" indent="0">
              <a:buNone/>
              <a:defRPr sz="2801"/>
            </a:lvl2pPr>
            <a:lvl3pPr marL="914523" indent="0">
              <a:buNone/>
              <a:defRPr sz="2400"/>
            </a:lvl3pPr>
            <a:lvl4pPr marL="1371783" indent="0">
              <a:buNone/>
              <a:defRPr sz="2001"/>
            </a:lvl4pPr>
            <a:lvl5pPr marL="1829044" indent="0">
              <a:buNone/>
              <a:defRPr sz="2001"/>
            </a:lvl5pPr>
            <a:lvl6pPr marL="2286307" indent="0">
              <a:buNone/>
              <a:defRPr sz="2001"/>
            </a:lvl6pPr>
            <a:lvl7pPr marL="2743567" indent="0">
              <a:buNone/>
              <a:defRPr sz="2001"/>
            </a:lvl7pPr>
            <a:lvl8pPr marL="3200830" indent="0">
              <a:buNone/>
              <a:defRPr sz="2001"/>
            </a:lvl8pPr>
            <a:lvl9pPr marL="3658090" indent="0">
              <a:buNone/>
              <a:defRPr sz="2001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260" indent="0">
              <a:buNone/>
              <a:defRPr sz="1201"/>
            </a:lvl2pPr>
            <a:lvl3pPr marL="914523" indent="0">
              <a:buNone/>
              <a:defRPr sz="1001"/>
            </a:lvl3pPr>
            <a:lvl4pPr marL="1371783" indent="0">
              <a:buNone/>
              <a:defRPr sz="899"/>
            </a:lvl4pPr>
            <a:lvl5pPr marL="1829044" indent="0">
              <a:buNone/>
              <a:defRPr sz="899"/>
            </a:lvl5pPr>
            <a:lvl6pPr marL="2286307" indent="0">
              <a:buNone/>
              <a:defRPr sz="899"/>
            </a:lvl6pPr>
            <a:lvl7pPr marL="2743567" indent="0">
              <a:buNone/>
              <a:defRPr sz="899"/>
            </a:lvl7pPr>
            <a:lvl8pPr marL="3200830" indent="0">
              <a:buNone/>
              <a:defRPr sz="899"/>
            </a:lvl8pPr>
            <a:lvl9pPr marL="3658090" indent="0">
              <a:buNone/>
              <a:defRPr sz="8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042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82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399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1" y="274640"/>
            <a:ext cx="6019799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95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5072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26843" y="-387424"/>
            <a:ext cx="9759185" cy="746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45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1" cy="1500187"/>
          </a:xfrm>
        </p:spPr>
        <p:txBody>
          <a:bodyPr anchor="b"/>
          <a:lstStyle>
            <a:lvl1pPr marL="0" indent="0">
              <a:buNone/>
              <a:defRPr sz="2001">
                <a:solidFill>
                  <a:schemeClr val="tx1">
                    <a:tint val="75000"/>
                  </a:schemeClr>
                </a:solidFill>
              </a:defRPr>
            </a:lvl1pPr>
            <a:lvl2pPr marL="457260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5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78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904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630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4356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20083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809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7096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1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2" y="1600202"/>
            <a:ext cx="4038601" cy="4525963"/>
          </a:xfrm>
        </p:spPr>
        <p:txBody>
          <a:bodyPr/>
          <a:lstStyle>
            <a:lvl1pPr>
              <a:defRPr sz="2801"/>
            </a:lvl1pPr>
            <a:lvl2pPr>
              <a:defRPr sz="2400"/>
            </a:lvl2pPr>
            <a:lvl3pPr>
              <a:defRPr sz="2001"/>
            </a:lvl3pPr>
            <a:lvl4pPr>
              <a:defRPr sz="1801"/>
            </a:lvl4pPr>
            <a:lvl5pPr>
              <a:defRPr sz="1801"/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034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0" indent="0">
              <a:buNone/>
              <a:defRPr sz="2001" b="1"/>
            </a:lvl2pPr>
            <a:lvl3pPr marL="914523" indent="0">
              <a:buNone/>
              <a:defRPr sz="1801" b="1"/>
            </a:lvl3pPr>
            <a:lvl4pPr marL="1371783" indent="0">
              <a:buNone/>
              <a:defRPr sz="1600" b="1"/>
            </a:lvl4pPr>
            <a:lvl5pPr marL="1829044" indent="0">
              <a:buNone/>
              <a:defRPr sz="1600" b="1"/>
            </a:lvl5pPr>
            <a:lvl6pPr marL="2286307" indent="0">
              <a:buNone/>
              <a:defRPr sz="1600" b="1"/>
            </a:lvl6pPr>
            <a:lvl7pPr marL="2743567" indent="0">
              <a:buNone/>
              <a:defRPr sz="1600" b="1"/>
            </a:lvl7pPr>
            <a:lvl8pPr marL="3200830" indent="0">
              <a:buNone/>
              <a:defRPr sz="1600" b="1"/>
            </a:lvl8pPr>
            <a:lvl9pPr marL="365809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60" indent="0">
              <a:buNone/>
              <a:defRPr sz="2001" b="1"/>
            </a:lvl2pPr>
            <a:lvl3pPr marL="914523" indent="0">
              <a:buNone/>
              <a:defRPr sz="1801" b="1"/>
            </a:lvl3pPr>
            <a:lvl4pPr marL="1371783" indent="0">
              <a:buNone/>
              <a:defRPr sz="1600" b="1"/>
            </a:lvl4pPr>
            <a:lvl5pPr marL="1829044" indent="0">
              <a:buNone/>
              <a:defRPr sz="1600" b="1"/>
            </a:lvl5pPr>
            <a:lvl6pPr marL="2286307" indent="0">
              <a:buNone/>
              <a:defRPr sz="1600" b="1"/>
            </a:lvl6pPr>
            <a:lvl7pPr marL="2743567" indent="0">
              <a:buNone/>
              <a:defRPr sz="1600" b="1"/>
            </a:lvl7pPr>
            <a:lvl8pPr marL="3200830" indent="0">
              <a:buNone/>
              <a:defRPr sz="1600" b="1"/>
            </a:lvl8pPr>
            <a:lvl9pPr marL="365809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1"/>
            </a:lvl2pPr>
            <a:lvl3pPr>
              <a:defRPr sz="1801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699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114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179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3" y="273050"/>
            <a:ext cx="3008312" cy="1162050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1"/>
            </a:lvl2pPr>
            <a:lvl3pPr>
              <a:defRPr sz="2400"/>
            </a:lvl3pPr>
            <a:lvl4pPr>
              <a:defRPr sz="2001"/>
            </a:lvl4pPr>
            <a:lvl5pPr>
              <a:defRPr sz="2001"/>
            </a:lvl5pPr>
            <a:lvl6pPr>
              <a:defRPr sz="2001"/>
            </a:lvl6pPr>
            <a:lvl7pPr>
              <a:defRPr sz="2001"/>
            </a:lvl7pPr>
            <a:lvl8pPr>
              <a:defRPr sz="2001"/>
            </a:lvl8pPr>
            <a:lvl9pPr>
              <a:defRPr sz="200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3" y="1435102"/>
            <a:ext cx="3008312" cy="4691063"/>
          </a:xfrm>
        </p:spPr>
        <p:txBody>
          <a:bodyPr/>
          <a:lstStyle>
            <a:lvl1pPr marL="0" indent="0">
              <a:buNone/>
              <a:defRPr sz="1399"/>
            </a:lvl1pPr>
            <a:lvl2pPr marL="457260" indent="0">
              <a:buNone/>
              <a:defRPr sz="1201"/>
            </a:lvl2pPr>
            <a:lvl3pPr marL="914523" indent="0">
              <a:buNone/>
              <a:defRPr sz="1001"/>
            </a:lvl3pPr>
            <a:lvl4pPr marL="1371783" indent="0">
              <a:buNone/>
              <a:defRPr sz="899"/>
            </a:lvl4pPr>
            <a:lvl5pPr marL="1829044" indent="0">
              <a:buNone/>
              <a:defRPr sz="899"/>
            </a:lvl5pPr>
            <a:lvl6pPr marL="2286307" indent="0">
              <a:buNone/>
              <a:defRPr sz="899"/>
            </a:lvl6pPr>
            <a:lvl7pPr marL="2743567" indent="0">
              <a:buNone/>
              <a:defRPr sz="899"/>
            </a:lvl7pPr>
            <a:lvl8pPr marL="3200830" indent="0">
              <a:buNone/>
              <a:defRPr sz="899"/>
            </a:lvl8pPr>
            <a:lvl9pPr marL="3658090" indent="0">
              <a:buNone/>
              <a:defRPr sz="8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3020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7" y="4800600"/>
            <a:ext cx="5486400" cy="566738"/>
          </a:xfrm>
        </p:spPr>
        <p:txBody>
          <a:bodyPr anchor="b"/>
          <a:lstStyle>
            <a:lvl1pPr algn="l">
              <a:defRPr sz="2001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7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60" indent="0">
              <a:buNone/>
              <a:defRPr sz="2801"/>
            </a:lvl2pPr>
            <a:lvl3pPr marL="914523" indent="0">
              <a:buNone/>
              <a:defRPr sz="2400"/>
            </a:lvl3pPr>
            <a:lvl4pPr marL="1371783" indent="0">
              <a:buNone/>
              <a:defRPr sz="2001"/>
            </a:lvl4pPr>
            <a:lvl5pPr marL="1829044" indent="0">
              <a:buNone/>
              <a:defRPr sz="2001"/>
            </a:lvl5pPr>
            <a:lvl6pPr marL="2286307" indent="0">
              <a:buNone/>
              <a:defRPr sz="2001"/>
            </a:lvl6pPr>
            <a:lvl7pPr marL="2743567" indent="0">
              <a:buNone/>
              <a:defRPr sz="2001"/>
            </a:lvl7pPr>
            <a:lvl8pPr marL="3200830" indent="0">
              <a:buNone/>
              <a:defRPr sz="2001"/>
            </a:lvl8pPr>
            <a:lvl9pPr marL="3658090" indent="0">
              <a:buNone/>
              <a:defRPr sz="2001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7" y="5367338"/>
            <a:ext cx="5486400" cy="804862"/>
          </a:xfrm>
        </p:spPr>
        <p:txBody>
          <a:bodyPr/>
          <a:lstStyle>
            <a:lvl1pPr marL="0" indent="0">
              <a:buNone/>
              <a:defRPr sz="1399"/>
            </a:lvl1pPr>
            <a:lvl2pPr marL="457260" indent="0">
              <a:buNone/>
              <a:defRPr sz="1201"/>
            </a:lvl2pPr>
            <a:lvl3pPr marL="914523" indent="0">
              <a:buNone/>
              <a:defRPr sz="1001"/>
            </a:lvl3pPr>
            <a:lvl4pPr marL="1371783" indent="0">
              <a:buNone/>
              <a:defRPr sz="899"/>
            </a:lvl4pPr>
            <a:lvl5pPr marL="1829044" indent="0">
              <a:buNone/>
              <a:defRPr sz="899"/>
            </a:lvl5pPr>
            <a:lvl6pPr marL="2286307" indent="0">
              <a:buNone/>
              <a:defRPr sz="899"/>
            </a:lvl6pPr>
            <a:lvl7pPr marL="2743567" indent="0">
              <a:buNone/>
              <a:defRPr sz="899"/>
            </a:lvl7pPr>
            <a:lvl8pPr marL="3200830" indent="0">
              <a:buNone/>
              <a:defRPr sz="899"/>
            </a:lvl8pPr>
            <a:lvl9pPr marL="3658090" indent="0">
              <a:buNone/>
              <a:defRPr sz="899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56767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3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7ACD-1806-4F5C-B606-33A2F9FF9436}" type="datetimeFigureOut">
              <a:rPr lang="es-ES" smtClean="0"/>
              <a:t>19/09/2017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3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CA7E-DD1B-489A-8C77-84445B03F18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7545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52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6" indent="-342946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50" indent="-285787" algn="l" defTabSz="914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152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15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75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935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98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458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721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6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23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83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44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307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67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3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9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l="-1000"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3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3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67ACD-1806-4F5C-B606-33A2F9FF9436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19/09/2017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2" y="6356352"/>
            <a:ext cx="28956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3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3CA7E-DD1B-489A-8C77-84445B03F18D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827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xStyles>
    <p:titleStyle>
      <a:lvl1pPr algn="ctr" defTabSz="914523" rtl="0" eaLnBrk="1" latinLnBrk="0" hangingPunct="1">
        <a:spcBef>
          <a:spcPct val="0"/>
        </a:spcBef>
        <a:buNone/>
        <a:defRPr sz="440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46" indent="-342946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3050" indent="-285787" algn="l" defTabSz="914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1" kern="1200">
          <a:solidFill>
            <a:schemeClr val="tx1"/>
          </a:solidFill>
          <a:latin typeface="+mn-lt"/>
          <a:ea typeface="+mn-ea"/>
          <a:cs typeface="+mn-cs"/>
        </a:defRPr>
      </a:lvl2pPr>
      <a:lvl3pPr marL="1143152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415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675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935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6pPr>
      <a:lvl7pPr marL="2972198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458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721" indent="-228631" algn="l" defTabSz="9145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6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523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783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9044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307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567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83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8090" algn="l" defTabSz="9145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5260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2185"/>
              </p:ext>
            </p:extLst>
          </p:nvPr>
        </p:nvGraphicFramePr>
        <p:xfrm>
          <a:off x="467544" y="1484784"/>
          <a:ext cx="8229599" cy="402465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78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23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8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ESTUDIOS DE LIMITES DEPARTAMENTALES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No.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LIMITE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ESTADO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Norte de Santander - Boyacá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Toledo -Cubará; Sector Gibraltar)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En tramite</a:t>
                      </a:r>
                      <a:r>
                        <a:rPr lang="es-CO" sz="2000" u="none" strike="noStrike" baseline="0" dirty="0" smtClean="0">
                          <a:effectLst/>
                        </a:rPr>
                        <a:t> de apertura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14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Norte de Santander - Cesar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San Alberto La esperanza - Ábrego 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Pendiente iniciar proceso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Boyacá- Casanare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Paya </a:t>
                      </a:r>
                      <a:r>
                        <a:rPr lang="es-CO" sz="2000" u="none" strike="noStrike" dirty="0" err="1">
                          <a:effectLst/>
                        </a:rPr>
                        <a:t>Nunchia</a:t>
                      </a:r>
                      <a:r>
                        <a:rPr lang="es-CO" sz="2000" u="none" strike="noStrike" dirty="0">
                          <a:effectLst/>
                        </a:rPr>
                        <a:t>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Pendiente iniciar proceso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16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Bogotá- La Calera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Para proceso de amojonamiento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Santander -Boyacá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Cerrito Concepción y Chiscas)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Pendiente respuesta a solicitud de documentos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10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ángulo 8"/>
          <p:cNvSpPr>
            <a:spLocks noChangeArrowheads="1"/>
          </p:cNvSpPr>
          <p:nvPr/>
        </p:nvSpPr>
        <p:spPr bwMode="auto">
          <a:xfrm>
            <a:off x="1259632" y="2780928"/>
            <a:ext cx="7200800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Tópaga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En Proceso</a:t>
            </a:r>
            <a:endParaRPr lang="es-CO" altLang="es-CO" dirty="0" smtClean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Nobsa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s-ES" altLang="es-CO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 Proceso</a:t>
            </a:r>
            <a:endParaRPr lang="es-CO" altLang="es-CO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Aquitania 	</a:t>
            </a:r>
            <a:r>
              <a:rPr lang="es-ES" altLang="es-CO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 Proceso</a:t>
            </a:r>
            <a:endParaRPr lang="es-CO" altLang="es-CO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–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Cuitiva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s-ES" altLang="es-CO" b="1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Entregado a la Asamblea  Departamental  </a:t>
            </a:r>
            <a:endParaRPr lang="es-CO" altLang="es-CO" b="1" dirty="0" smtClean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Firavitoba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s-ES" altLang="es-CO" b="1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Entregado </a:t>
            </a:r>
            <a:r>
              <a:rPr lang="es-ES" altLang="es-CO" b="1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a la Asamblea  Departamental </a:t>
            </a:r>
            <a:endParaRPr lang="es-CO" altLang="es-CO" b="1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Monguí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s-ES" altLang="es-CO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 Proceso</a:t>
            </a:r>
            <a:endParaRPr lang="es-CO" altLang="es-CO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Mongua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s-ES" altLang="es-CO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 Proceso</a:t>
            </a:r>
            <a:endParaRPr lang="es-CO" altLang="es-CO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- Iza 		</a:t>
            </a:r>
            <a:r>
              <a:rPr lang="es-ES" altLang="es-CO" b="1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Entregado </a:t>
            </a:r>
            <a:r>
              <a:rPr lang="es-ES" altLang="es-CO" b="1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a la Asamblea  Departamental </a:t>
            </a:r>
            <a:endParaRPr lang="es-CO" altLang="es-CO" b="1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  <a:p>
            <a:pPr algn="just">
              <a:buFont typeface="+mj-lt"/>
              <a:buAutoNum type="arabicPeriod"/>
              <a:defRPr/>
            </a:pP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Sogamoso – </a:t>
            </a:r>
            <a:r>
              <a:rPr lang="es-ES" altLang="es-CO" dirty="0" err="1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Tibasosa</a:t>
            </a:r>
            <a:r>
              <a:rPr lang="es-ES" altLang="es-CO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 	</a:t>
            </a:r>
            <a:r>
              <a:rPr lang="es-ES" altLang="es-CO" b="1" dirty="0" smtClean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Entregado </a:t>
            </a:r>
            <a:r>
              <a:rPr lang="es-ES" altLang="es-CO" b="1" dirty="0">
                <a:solidFill>
                  <a:srgbClr val="3F4654"/>
                </a:solidFill>
                <a:latin typeface="+mj-lt"/>
                <a:cs typeface="Times New Roman" panose="02020603050405020304" pitchFamily="18" charset="0"/>
              </a:rPr>
              <a:t>a la Asamblea  Departamental </a:t>
            </a:r>
            <a:endParaRPr lang="es-CO" altLang="es-CO" b="1" dirty="0">
              <a:solidFill>
                <a:srgbClr val="3F4654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62054" y="2204864"/>
            <a:ext cx="4245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>
                <a:solidFill>
                  <a:srgbClr val="3F4654"/>
                </a:solidFill>
                <a:latin typeface="+mj-lt"/>
              </a:rPr>
              <a:t>Deslindes </a:t>
            </a:r>
            <a:r>
              <a:rPr lang="es-ES" sz="2400" b="1" dirty="0" smtClean="0">
                <a:solidFill>
                  <a:srgbClr val="3F4654"/>
                </a:solidFill>
                <a:latin typeface="+mj-lt"/>
              </a:rPr>
              <a:t>Municipales de Oficio</a:t>
            </a:r>
            <a:endParaRPr lang="es-ES" sz="2400" b="1" dirty="0">
              <a:solidFill>
                <a:srgbClr val="3F4654"/>
              </a:solidFill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15616" y="1135372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</a:rPr>
              <a:t>¿Qué </a:t>
            </a:r>
            <a:r>
              <a:rPr lang="es-ES" sz="2300" b="1" dirty="0">
                <a:solidFill>
                  <a:srgbClr val="3F4654"/>
                </a:solidFill>
              </a:rPr>
              <a:t>acciones ha hecho el IGAC </a:t>
            </a:r>
            <a:r>
              <a:rPr lang="es-ES" sz="2300" b="1" dirty="0" smtClean="0">
                <a:solidFill>
                  <a:srgbClr val="3F4654"/>
                </a:solidFill>
              </a:rPr>
              <a:t>para </a:t>
            </a:r>
          </a:p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el</a:t>
            </a:r>
            <a:r>
              <a:rPr lang="es-ES" sz="2300" b="1" dirty="0" smtClean="0">
                <a:solidFill>
                  <a:srgbClr val="3F4654"/>
                </a:solidFill>
              </a:rPr>
              <a:t> </a:t>
            </a:r>
            <a:r>
              <a:rPr lang="es-ES" sz="2300" b="1" dirty="0">
                <a:solidFill>
                  <a:srgbClr val="3F4654"/>
                </a:solidFill>
                <a:latin typeface="Arial Black" panose="020B0A04020102020204" pitchFamily="34" charset="0"/>
              </a:rPr>
              <a:t>cumplimiento de  la Ley </a:t>
            </a: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1447 de 2011?</a:t>
            </a:r>
            <a:endParaRPr lang="es-ES" sz="2300" b="1" dirty="0">
              <a:solidFill>
                <a:srgbClr val="3F465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2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27584" y="2748984"/>
            <a:ext cx="7272337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Otanche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y Puerto Boyacá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Tinjacá -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Sutamarchán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Tinjacá - Chiquinquirá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San Miguel de Sema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Tinjacá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Saboyá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Sutamarchán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Ráquira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Tinjacá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Ráquira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 Sutamarchán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Sutatenza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Somondoco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Capilla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Tenza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La Capilla  - Pachavita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Pachavita – Tenza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+mj-lt"/>
              <a:buAutoNum type="arabi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Tenza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Sutatenza (Boyacá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2054" y="2319263"/>
            <a:ext cx="5775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rgbClr val="3F4654"/>
                </a:solidFill>
                <a:latin typeface="+mj-lt"/>
              </a:rPr>
              <a:t>Por Petición de los Municipios (Culminados)</a:t>
            </a:r>
            <a:endParaRPr lang="es-ES" sz="2400" b="1" dirty="0">
              <a:solidFill>
                <a:srgbClr val="3F4654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5616" y="836712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</a:rPr>
              <a:t>¿Qué </a:t>
            </a:r>
            <a:r>
              <a:rPr lang="es-ES" sz="2300" b="1" dirty="0">
                <a:solidFill>
                  <a:srgbClr val="3F4654"/>
                </a:solidFill>
              </a:rPr>
              <a:t>acciones ha hecho el IGAC </a:t>
            </a:r>
            <a:r>
              <a:rPr lang="es-ES" sz="2300" b="1" dirty="0" smtClean="0">
                <a:solidFill>
                  <a:srgbClr val="3F4654"/>
                </a:solidFill>
              </a:rPr>
              <a:t>para </a:t>
            </a:r>
          </a:p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el</a:t>
            </a:r>
            <a:r>
              <a:rPr lang="es-ES" sz="2300" b="1" dirty="0" smtClean="0">
                <a:solidFill>
                  <a:srgbClr val="3F4654"/>
                </a:solidFill>
              </a:rPr>
              <a:t> </a:t>
            </a:r>
            <a:r>
              <a:rPr lang="es-ES" sz="2300" b="1" dirty="0">
                <a:solidFill>
                  <a:srgbClr val="3F4654"/>
                </a:solidFill>
                <a:latin typeface="Arial Black" panose="020B0A04020102020204" pitchFamily="34" charset="0"/>
              </a:rPr>
              <a:t>cumplimiento de  la Ley </a:t>
            </a: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1447 de 2011?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286000" y="16729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3F4654"/>
                </a:solidFill>
              </a:rPr>
              <a:t>Entregados a la Asamblea Departamental para el tramite respectivo</a:t>
            </a:r>
          </a:p>
        </p:txBody>
      </p:sp>
    </p:spTree>
    <p:extLst>
      <p:ext uri="{BB962C8B-B14F-4D97-AF65-F5344CB8AC3E}">
        <p14:creationId xmlns:p14="http://schemas.microsoft.com/office/powerpoint/2010/main" val="221204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79512" y="3363957"/>
            <a:ext cx="88569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13. Saboyá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Santa Sofía (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Boyacá)</a:t>
            </a:r>
          </a:p>
          <a:p>
            <a:pPr algn="just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14. Santa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Sofía - Sutamarchán (Boyacá)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15. San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Carlos de Guaroa - Acacias (Meta)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16. Pasto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Nariño (Nariño)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17. Yumbo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Cali y Jamundí - Cali. (Valle del Cauca)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18. Yotoco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Calima,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Yotoco -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Restrepo,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Calima - Restrepo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Restrepo - La Cumbre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(Valle </a:t>
            </a:r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ES" sz="12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Cauca)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19. Carmen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del Darién - Riosucio (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Chocó)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20. Barbacoas-Ricaurte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- Cumbal - Santacruz (Nariño)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21. Palmar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de Varela - Santo Tomás (Atlántico) 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51520" y="2751311"/>
            <a:ext cx="5775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400" b="1" dirty="0" smtClean="0">
                <a:solidFill>
                  <a:srgbClr val="3F4654"/>
                </a:solidFill>
                <a:latin typeface="+mj-lt"/>
              </a:rPr>
              <a:t>Por Petición de los Municipios (Culminados)</a:t>
            </a:r>
            <a:endParaRPr lang="es-ES" sz="2400" b="1" dirty="0">
              <a:solidFill>
                <a:srgbClr val="3F4654"/>
              </a:solidFill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5616" y="1135372"/>
            <a:ext cx="72008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</a:rPr>
              <a:t>¿Qué </a:t>
            </a:r>
            <a:r>
              <a:rPr lang="es-ES" sz="2300" b="1" dirty="0">
                <a:solidFill>
                  <a:srgbClr val="3F4654"/>
                </a:solidFill>
              </a:rPr>
              <a:t>acciones ha hecho el IGAC </a:t>
            </a:r>
            <a:r>
              <a:rPr lang="es-ES" sz="2300" b="1" dirty="0" smtClean="0">
                <a:solidFill>
                  <a:srgbClr val="3F4654"/>
                </a:solidFill>
              </a:rPr>
              <a:t>para </a:t>
            </a:r>
          </a:p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el</a:t>
            </a:r>
            <a:r>
              <a:rPr lang="es-ES" sz="2300" b="1" dirty="0" smtClean="0">
                <a:solidFill>
                  <a:srgbClr val="3F4654"/>
                </a:solidFill>
              </a:rPr>
              <a:t> </a:t>
            </a:r>
            <a:r>
              <a:rPr lang="es-ES" sz="2300" b="1" dirty="0">
                <a:solidFill>
                  <a:srgbClr val="3F4654"/>
                </a:solidFill>
                <a:latin typeface="Arial Black" panose="020B0A04020102020204" pitchFamily="34" charset="0"/>
              </a:rPr>
              <a:t>cumplimiento de  la Ley </a:t>
            </a: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1447 de 2011?</a:t>
            </a:r>
          </a:p>
          <a:p>
            <a:pPr algn="ctr">
              <a:defRPr/>
            </a:pPr>
            <a:endParaRPr lang="es-ES" sz="2300" b="1" dirty="0">
              <a:solidFill>
                <a:srgbClr val="3F4654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263049" y="19663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s-ES" b="1" dirty="0">
                <a:solidFill>
                  <a:srgbClr val="3F4654"/>
                </a:solidFill>
              </a:rPr>
              <a:t>Entregados a la Asamblea Departamental para el tramite respectivo</a:t>
            </a:r>
          </a:p>
        </p:txBody>
      </p:sp>
    </p:spTree>
    <p:extLst>
      <p:ext uri="{BB962C8B-B14F-4D97-AF65-F5344CB8AC3E}">
        <p14:creationId xmlns:p14="http://schemas.microsoft.com/office/powerpoint/2010/main" val="278196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40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88282" y="2462213"/>
            <a:ext cx="55817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Artículo 290: 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el cumplimiento de los requisitos y formalidades que señale la ley, y en los casos que esta determine, se realizará el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examen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periódico de los límites de las entidades territoriales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y se publicará el mapa oficial de la República.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75941" y="1463675"/>
            <a:ext cx="7806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 smtClean="0">
                <a:solidFill>
                  <a:srgbClr val="3F4654"/>
                </a:solidFill>
                <a:latin typeface="+mj-lt"/>
              </a:rPr>
              <a:t>CONSTITUCIÓN </a:t>
            </a:r>
            <a:r>
              <a:rPr lang="es-ES" sz="2800" dirty="0">
                <a:solidFill>
                  <a:srgbClr val="3F4654"/>
                </a:solidFill>
                <a:latin typeface="+mj-lt"/>
              </a:rPr>
              <a:t>POLÍTICA </a:t>
            </a:r>
            <a:r>
              <a:rPr lang="es-ES" sz="2800" b="1" dirty="0">
                <a:solidFill>
                  <a:srgbClr val="3F4654"/>
                </a:solidFill>
                <a:latin typeface="Arial Black" panose="020B0A04020102020204" pitchFamily="34" charset="0"/>
              </a:rPr>
              <a:t>DE COLOMBIA 1991</a:t>
            </a:r>
          </a:p>
        </p:txBody>
      </p:sp>
    </p:spTree>
    <p:extLst>
      <p:ext uri="{BB962C8B-B14F-4D97-AF65-F5344CB8AC3E}">
        <p14:creationId xmlns:p14="http://schemas.microsoft.com/office/powerpoint/2010/main" val="257736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87624" y="2399397"/>
            <a:ext cx="67687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 al Congreso de la Republica,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fijar o modificar el límite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regiones territoriales del orden Departamental y del Distrito Capital,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 una descripción clara y precisa del límite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</a:p>
          <a:p>
            <a:pPr algn="ctr" eaLnBrk="1" hangingPunct="1"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just">
              <a:defRPr/>
            </a:pP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Corresponde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 Congreso de la República definir los 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límites dudosos y solucionar los conflictos limítrofes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regiones territoriales, departamentos y distritos de diferentes departamentos, 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previo estudio normativo, técnico, concepto e informe final de gestión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 la respectiva proposición, elaborados conjuntamente por las Comisiones Especiales de Seguimiento al Proceso de Descentralización y Ordenamiento Territorial del Senado de la República y la Cámara de Representantes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CO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919976" y="1465620"/>
            <a:ext cx="7362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>
                <a:solidFill>
                  <a:srgbClr val="3F4654"/>
                </a:solidFill>
              </a:rPr>
              <a:t>COMPETENCIAS EN </a:t>
            </a:r>
            <a:r>
              <a:rPr lang="es-ES" sz="2800" b="1" dirty="0">
                <a:solidFill>
                  <a:srgbClr val="3F4654"/>
                </a:solidFill>
                <a:latin typeface="Arial Black" panose="020B0A04020102020204" pitchFamily="34" charset="0"/>
              </a:rPr>
              <a:t>MATERIA DE LIMITES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373438" y="1834977"/>
            <a:ext cx="2455862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i="1" dirty="0">
                <a:solidFill>
                  <a:srgbClr val="3F4654"/>
                </a:solidFill>
              </a:rPr>
              <a:t>Ley 1447 de 2011 Art 1</a:t>
            </a:r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.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2453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" y="0"/>
            <a:ext cx="4919482" cy="143561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936034"/>
            <a:ext cx="7715200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153912"/>
            <a:ext cx="9350649" cy="720000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2683476" y="1465620"/>
            <a:ext cx="3835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800" dirty="0" smtClean="0">
                <a:solidFill>
                  <a:srgbClr val="3F4654"/>
                </a:solidFill>
              </a:rPr>
              <a:t>CONCEPTOS </a:t>
            </a:r>
            <a:r>
              <a:rPr lang="es-ES" sz="28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BÁSICOS</a:t>
            </a:r>
            <a:endParaRPr lang="es-ES" sz="2800" b="1" dirty="0">
              <a:solidFill>
                <a:srgbClr val="3F4654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761857" y="1834977"/>
            <a:ext cx="18182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i="1" dirty="0" smtClean="0">
                <a:solidFill>
                  <a:srgbClr val="3F4654"/>
                </a:solidFill>
              </a:rPr>
              <a:t>Ley 1447 de 2011</a:t>
            </a:r>
            <a:endParaRPr lang="es-CO" dirty="0"/>
          </a:p>
        </p:txBody>
      </p:sp>
      <p:sp>
        <p:nvSpPr>
          <p:cNvPr id="18" name="2 Marcador de contenido"/>
          <p:cNvSpPr txBox="1">
            <a:spLocks/>
          </p:cNvSpPr>
          <p:nvPr/>
        </p:nvSpPr>
        <p:spPr>
          <a:xfrm>
            <a:off x="1043608" y="2399397"/>
            <a:ext cx="7416824" cy="2973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Articulo 3</a:t>
            </a:r>
            <a:r>
              <a:rPr lang="es-ES" sz="1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Deslinde</a:t>
            </a:r>
            <a:r>
              <a:rPr lang="es-E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Entiéndase por deslinde la </a:t>
            </a:r>
            <a:r>
              <a:rPr lang="es-E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operación administrativa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consistente en el conjunto de actividades </a:t>
            </a:r>
            <a:r>
              <a:rPr lang="es-E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técnicas, científicas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mediante las cuales se identifican, precisan, actualizan y </a:t>
            </a:r>
            <a:r>
              <a:rPr lang="es-E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georreferencian en terreno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 representan cartográficamente en un mapa los elementos descriptivos del límite relacionados en los </a:t>
            </a:r>
            <a:r>
              <a:rPr lang="es-E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textos normativos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o a falta de claridad y conformidad de estos con la realidad geográfica, los consagrados por la tradición. </a:t>
            </a:r>
          </a:p>
          <a:p>
            <a:pPr marL="0" indent="0"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b="1" u="sng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Articulo 8</a:t>
            </a:r>
            <a:r>
              <a:rPr lang="es-ES" sz="18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 Limite Dudoso: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Cuando se </a:t>
            </a:r>
            <a:r>
              <a:rPr lang="es-E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presenten dudas durante la diligencia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y </a:t>
            </a:r>
            <a:r>
              <a:rPr lang="es-E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no se obtuviese acuerdo sobre la identificación del límite </a:t>
            </a:r>
            <a:r>
              <a:rPr lang="es-ES" sz="1800" dirty="0">
                <a:solidFill>
                  <a:prstClr val="black">
                    <a:lumMod val="65000"/>
                    <a:lumOff val="35000"/>
                  </a:prstClr>
                </a:solidFill>
              </a:rPr>
              <a:t>en terreno, se dejará la respectiva constancia en el acta, y se consignará la línea limítrofe pretendida por cada colindante</a:t>
            </a:r>
            <a:r>
              <a:rPr lang="es-ES" sz="18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.</a:t>
            </a:r>
            <a:endParaRPr lang="es-ES" sz="18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800" b="1" u="sng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endParaRPr lang="es-E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algn="just"/>
            <a:endParaRPr lang="es-ES" sz="1800" dirty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361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0" y="0"/>
            <a:ext cx="4919482" cy="1435611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>
          <a:xfrm>
            <a:off x="467544" y="1936034"/>
            <a:ext cx="7715200" cy="2692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O" dirty="0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6153912"/>
            <a:ext cx="9350649" cy="72000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87670" y="1484784"/>
            <a:ext cx="88374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s-ES" sz="2500" b="1" dirty="0" smtClean="0">
                <a:solidFill>
                  <a:srgbClr val="3F4654"/>
                </a:solidFill>
              </a:rPr>
              <a:t>¿Quien </a:t>
            </a:r>
            <a:r>
              <a:rPr lang="es-ES" sz="2500" b="1" dirty="0">
                <a:solidFill>
                  <a:srgbClr val="3F4654"/>
                </a:solidFill>
              </a:rPr>
              <a:t>hace el </a:t>
            </a:r>
            <a:r>
              <a:rPr lang="es-ES" sz="2500" b="1" dirty="0" smtClean="0">
                <a:solidFill>
                  <a:srgbClr val="3F4654"/>
                </a:solidFill>
              </a:rPr>
              <a:t>examen </a:t>
            </a:r>
            <a:r>
              <a:rPr lang="es-ES" sz="2500" b="1" dirty="0">
                <a:solidFill>
                  <a:srgbClr val="3F4654"/>
                </a:solidFill>
              </a:rPr>
              <a:t>y </a:t>
            </a:r>
            <a:r>
              <a:rPr lang="es-ES" sz="25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revisión </a:t>
            </a:r>
            <a:r>
              <a:rPr lang="es-ES" sz="2500" b="1" dirty="0">
                <a:solidFill>
                  <a:srgbClr val="3F4654"/>
                </a:solidFill>
                <a:latin typeface="Arial Black" panose="020B0A04020102020204" pitchFamily="34" charset="0"/>
              </a:rPr>
              <a:t>p</a:t>
            </a:r>
            <a:r>
              <a:rPr lang="es-ES" sz="25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eriódica </a:t>
            </a:r>
            <a:r>
              <a:rPr lang="es-ES" sz="2500" b="1" dirty="0">
                <a:solidFill>
                  <a:srgbClr val="3F4654"/>
                </a:solidFill>
                <a:latin typeface="Arial Black" panose="020B0A04020102020204" pitchFamily="34" charset="0"/>
              </a:rPr>
              <a:t>de </a:t>
            </a:r>
            <a:r>
              <a:rPr lang="es-ES" sz="25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limites?</a:t>
            </a:r>
            <a:endParaRPr lang="es-ES" sz="2500" b="1" dirty="0">
              <a:solidFill>
                <a:srgbClr val="3F4654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71053" y="2405787"/>
            <a:ext cx="7345363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examen 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periódico de los límites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las entidades territoriales dispuesto por el artículo 290 de la Constitución Política, se hará </a:t>
            </a:r>
            <a:r>
              <a:rPr lang="es-CO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mediante diligencia de deslinde </a:t>
            </a:r>
            <a:r>
              <a:rPr lang="es-CO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por el Instituto Geográfico Agustín Codazzi, IGAC, de oficio o a petición, debidamente fundamentada, del representante legal de una, varias o todas las entidades territoriales interesadas o de las Comisiones Especiales de Seguimiento al Proceso de Descentralización y Ordenamiento Territorial del Senado de la República y la Cámara de </a:t>
            </a:r>
            <a:r>
              <a:rPr lang="es-CO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Representantes.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373438" y="1834977"/>
            <a:ext cx="238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i="1" dirty="0" smtClean="0">
                <a:solidFill>
                  <a:srgbClr val="3F4654"/>
                </a:solidFill>
              </a:rPr>
              <a:t>Art. 2 Ley 1447 de 2011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7181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373438" y="1625753"/>
            <a:ext cx="238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i="1" dirty="0" smtClean="0">
                <a:solidFill>
                  <a:srgbClr val="3F4654"/>
                </a:solidFill>
              </a:rPr>
              <a:t>Art. 2 Ley 1447 de 2011</a:t>
            </a:r>
            <a:endParaRPr lang="es-CO" dirty="0"/>
          </a:p>
        </p:txBody>
      </p:sp>
      <p:sp>
        <p:nvSpPr>
          <p:cNvPr id="7" name="Rectángulo 6"/>
          <p:cNvSpPr/>
          <p:nvPr/>
        </p:nvSpPr>
        <p:spPr>
          <a:xfrm>
            <a:off x="-66992" y="1268760"/>
            <a:ext cx="9217024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300" b="1" dirty="0" smtClean="0">
                <a:solidFill>
                  <a:srgbClr val="3F4654"/>
                </a:solidFill>
              </a:rPr>
              <a:t>¿En </a:t>
            </a:r>
            <a:r>
              <a:rPr lang="es-ES" sz="2300" b="1" dirty="0">
                <a:solidFill>
                  <a:srgbClr val="3F4654"/>
                </a:solidFill>
              </a:rPr>
              <a:t>que casos se hacen examen y </a:t>
            </a:r>
            <a:r>
              <a:rPr lang="es-ES" sz="2300" b="1" dirty="0">
                <a:solidFill>
                  <a:srgbClr val="3F4654"/>
                </a:solidFill>
                <a:latin typeface="Arial Black" panose="020B0A04020102020204" pitchFamily="34" charset="0"/>
              </a:rPr>
              <a:t>revisión </a:t>
            </a: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periódicas </a:t>
            </a:r>
            <a:r>
              <a:rPr lang="es-ES" sz="2300" b="1" dirty="0">
                <a:solidFill>
                  <a:srgbClr val="3F4654"/>
                </a:solidFill>
                <a:latin typeface="Arial Black" panose="020B0A04020102020204" pitchFamily="34" charset="0"/>
              </a:rPr>
              <a:t>de limites?</a:t>
            </a:r>
          </a:p>
        </p:txBody>
      </p:sp>
      <p:sp>
        <p:nvSpPr>
          <p:cNvPr id="9" name="Rectángulo 8"/>
          <p:cNvSpPr/>
          <p:nvPr/>
        </p:nvSpPr>
        <p:spPr>
          <a:xfrm>
            <a:off x="755576" y="2132856"/>
            <a:ext cx="7863209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 eaLnBrk="1" hangingPunct="1">
              <a:buFontTx/>
              <a:buAutoNum type="alphaU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Cuando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exista norma que fije los limites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 no que este sea el resultado de la evolución histórica y de la tradición. </a:t>
            </a:r>
          </a:p>
          <a:p>
            <a:pPr marL="342900" indent="-342900" algn="ctr" eaLnBrk="1" hangingPunct="1">
              <a:buFontTx/>
              <a:buAutoNum type="alphaU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 eaLnBrk="1" hangingPunct="1">
              <a:buFontTx/>
              <a:buAutoNum type="alphaU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Cuando las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descripciones contenidas en los textos normativos sean imprecisas, insuficientes, ambiguas, o contrarias a la realidad geográfica</a:t>
            </a:r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ctr" eaLnBrk="1" hangingPunct="1">
              <a:buFontTx/>
              <a:buAutoNum type="alphaU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 eaLnBrk="1" hangingPunct="1">
              <a:buFontTx/>
              <a:buAutoNum type="alphaU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Cuando la norma que fije el límite o lo modifique mencione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comprensiones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territoriales, sectores, o regiones que previamente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 estén definidos, delimitados o deslindados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342900" indent="-342900" algn="ctr" eaLnBrk="1" hangingPunct="1">
              <a:buFontTx/>
              <a:buAutoNum type="alphaUcPeriod"/>
              <a:defRPr/>
            </a:pPr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 algn="just" eaLnBrk="1" hangingPunct="1">
              <a:buFontTx/>
              <a:buAutoNum type="alphaUcPeriod"/>
              <a:defRPr/>
            </a:pP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Cuando </a:t>
            </a:r>
            <a:r>
              <a:rPr lang="es-ES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ocurran eventos que alteren la </a:t>
            </a:r>
            <a:r>
              <a:rPr lang="es-E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posición espacial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elementos que 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conforman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 límite</a:t>
            </a:r>
            <a:r>
              <a:rPr lang="es-E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es-ES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63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15616" y="1135372"/>
            <a:ext cx="72008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</a:rPr>
              <a:t>¿Del 2011 al 2016 cuántas </a:t>
            </a:r>
          </a:p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revisiones ha </a:t>
            </a:r>
            <a:r>
              <a:rPr lang="es-ES" sz="2300" b="1" dirty="0">
                <a:solidFill>
                  <a:srgbClr val="3F4654"/>
                </a:solidFill>
                <a:latin typeface="Arial Black" panose="020B0A04020102020204" pitchFamily="34" charset="0"/>
              </a:rPr>
              <a:t>hecho su </a:t>
            </a:r>
            <a:r>
              <a:rPr lang="es-ES" sz="2300" b="1" dirty="0" smtClean="0">
                <a:solidFill>
                  <a:srgbClr val="3F4654"/>
                </a:solidFill>
                <a:latin typeface="Arial Black" panose="020B0A04020102020204" pitchFamily="34" charset="0"/>
              </a:rPr>
              <a:t>entidad?</a:t>
            </a:r>
            <a:endParaRPr lang="es-ES" sz="2300" b="1" dirty="0">
              <a:solidFill>
                <a:srgbClr val="3F4654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6838906"/>
              </p:ext>
            </p:extLst>
          </p:nvPr>
        </p:nvGraphicFramePr>
        <p:xfrm>
          <a:off x="1205625" y="2690521"/>
          <a:ext cx="7020781" cy="2337258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8007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9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ESTADO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DEPARTAMENTALES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MUNICIPALES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56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Elaborados</a:t>
                      </a:r>
                      <a:r>
                        <a:rPr lang="es-CO" sz="1400" u="none" strike="noStrike" dirty="0">
                          <a:effectLst/>
                        </a:rPr>
                        <a:t/>
                      </a:r>
                      <a:br>
                        <a:rPr lang="es-CO" sz="1400" u="none" strike="noStrike" dirty="0">
                          <a:effectLst/>
                        </a:rPr>
                      </a:br>
                      <a:r>
                        <a:rPr lang="es-CO" sz="1400" u="none" strike="noStrike" dirty="0">
                          <a:effectLst/>
                        </a:rPr>
                        <a:t>2011 - 2017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13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30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u="none" strike="noStrike" dirty="0" smtClean="0">
                          <a:effectLst/>
                        </a:rPr>
                        <a:t>Por Elaborar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4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37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>
                          <a:effectLst/>
                        </a:rPr>
                        <a:t>TOTAL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>
                          <a:effectLst/>
                        </a:rPr>
                        <a:t>17</a:t>
                      </a:r>
                      <a:endParaRPr lang="es-CO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67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992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PROCESOS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CO" sz="2000" b="1" u="none" strike="noStrike" dirty="0">
                          <a:effectLst/>
                        </a:rPr>
                        <a:t>84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ángulo 5"/>
          <p:cNvSpPr/>
          <p:nvPr/>
        </p:nvSpPr>
        <p:spPr>
          <a:xfrm>
            <a:off x="899592" y="2089918"/>
            <a:ext cx="720080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S" sz="2300" b="1" dirty="0" smtClean="0">
                <a:solidFill>
                  <a:srgbClr val="3F4654"/>
                </a:solidFill>
              </a:rPr>
              <a:t>Estudios de Deslindes</a:t>
            </a:r>
            <a:endParaRPr lang="es-ES" sz="2300" b="1" dirty="0">
              <a:solidFill>
                <a:srgbClr val="3F465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5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692018"/>
              </p:ext>
            </p:extLst>
          </p:nvPr>
        </p:nvGraphicFramePr>
        <p:xfrm>
          <a:off x="395536" y="1412776"/>
          <a:ext cx="8496944" cy="424726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5826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4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998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77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ESTUDIOS DE </a:t>
                      </a:r>
                      <a:r>
                        <a:rPr lang="es-CO" sz="2000" u="none" strike="noStrike" dirty="0" smtClean="0">
                          <a:effectLst/>
                        </a:rPr>
                        <a:t>LÍMITES </a:t>
                      </a:r>
                      <a:r>
                        <a:rPr lang="es-CO" sz="2000" u="none" strike="noStrike" dirty="0">
                          <a:effectLst/>
                        </a:rPr>
                        <a:t>DEPARTAMENTALES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8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No.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 smtClean="0">
                          <a:effectLst/>
                        </a:rPr>
                        <a:t>LÍMITE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ESTADO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7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Antioquia - Chocó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Belén de </a:t>
                      </a:r>
                      <a:r>
                        <a:rPr lang="es-CO" sz="2000" u="none" strike="noStrike" dirty="0" err="1">
                          <a:effectLst/>
                        </a:rPr>
                        <a:t>Bajirá</a:t>
                      </a:r>
                      <a:r>
                        <a:rPr lang="es-CO" sz="2000" u="none" strike="noStrike" dirty="0">
                          <a:effectLst/>
                        </a:rPr>
                        <a:t>)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Para proceso de amojonamiento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7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2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Boyacá-Cundinamarca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(Sector </a:t>
                      </a:r>
                      <a:r>
                        <a:rPr lang="es-CO" sz="2000" u="none" strike="noStrike" dirty="0" err="1" smtClean="0">
                          <a:effectLst/>
                        </a:rPr>
                        <a:t>Yacopí</a:t>
                      </a:r>
                      <a:r>
                        <a:rPr lang="es-CO" sz="2000" u="none" strike="noStrike" dirty="0" smtClean="0">
                          <a:effectLst/>
                        </a:rPr>
                        <a:t>-</a:t>
                      </a:r>
                      <a:r>
                        <a:rPr lang="es-CO" sz="2000" u="none" strike="noStrike" baseline="0" dirty="0" smtClean="0">
                          <a:effectLst/>
                        </a:rPr>
                        <a:t> La Victoria)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Para proceso de amojonamiento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7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3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Cauca-Huila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Santa Leticia)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Pendiente iniciar proceso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4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Guajira-Cesar 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San Juan del Cesar </a:t>
                      </a:r>
                      <a:r>
                        <a:rPr lang="es-CO" sz="2000" u="none" strike="noStrike" dirty="0" smtClean="0">
                          <a:effectLst/>
                        </a:rPr>
                        <a:t>Valledupar)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marL="0" marR="0" indent="0" algn="l" defTabSz="914523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b="1" u="none" strike="noStrike" dirty="0" smtClean="0">
                          <a:effectLst/>
                        </a:rPr>
                        <a:t>Entregado  al Congreso</a:t>
                      </a:r>
                      <a:r>
                        <a:rPr lang="es-CO" sz="2000" u="none" strike="noStrike" dirty="0" smtClean="0">
                          <a:effectLst/>
                        </a:rPr>
                        <a:t>,</a:t>
                      </a:r>
                      <a:r>
                        <a:rPr lang="es-CO" sz="2000" u="none" strike="noStrike" baseline="0" dirty="0" smtClean="0">
                          <a:effectLst/>
                        </a:rPr>
                        <a:t>  L</a:t>
                      </a:r>
                      <a:r>
                        <a:rPr lang="es-CO" sz="2000" u="none" strike="noStrike" dirty="0" smtClean="0">
                          <a:effectLst/>
                        </a:rPr>
                        <a:t>imite provisional.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5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Meta -Caquetá -Guaviare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En Proceso de deslinde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40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6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Boyacá -Santander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Río </a:t>
                      </a:r>
                      <a:r>
                        <a:rPr lang="es-CO" sz="2000" u="none" strike="noStrike" dirty="0" err="1">
                          <a:effectLst/>
                        </a:rPr>
                        <a:t>Chicamocha</a:t>
                      </a:r>
                      <a:r>
                        <a:rPr lang="es-CO" sz="2000" u="none" strike="noStrike" dirty="0">
                          <a:effectLst/>
                        </a:rPr>
                        <a:t>)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u="none" strike="noStrike" dirty="0" smtClean="0">
                          <a:effectLst/>
                        </a:rPr>
                        <a:t>Entregado  </a:t>
                      </a:r>
                      <a:r>
                        <a:rPr lang="es-CO" sz="2000" b="1" u="none" strike="noStrike" dirty="0">
                          <a:effectLst/>
                        </a:rPr>
                        <a:t>al Congreso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32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7553"/>
              </p:ext>
            </p:extLst>
          </p:nvPr>
        </p:nvGraphicFramePr>
        <p:xfrm>
          <a:off x="395536" y="1268760"/>
          <a:ext cx="8229600" cy="465369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5810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80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67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2341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O" sz="2000" u="none" strike="noStrike" dirty="0">
                          <a:effectLst/>
                        </a:rPr>
                        <a:t>ESTUDIOS DE </a:t>
                      </a:r>
                      <a:r>
                        <a:rPr lang="es-CO" sz="2000" u="none" strike="noStrike" dirty="0" smtClean="0">
                          <a:effectLst/>
                        </a:rPr>
                        <a:t>LÍMITES </a:t>
                      </a:r>
                      <a:r>
                        <a:rPr lang="es-CO" sz="2000" u="none" strike="noStrike" dirty="0">
                          <a:effectLst/>
                        </a:rPr>
                        <a:t>DEPARTAMENTALES 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b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112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No.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 smtClean="0">
                          <a:effectLst/>
                        </a:rPr>
                        <a:t>LÍMITE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 dirty="0">
                          <a:effectLst/>
                        </a:rPr>
                        <a:t>ESTADO</a:t>
                      </a:r>
                      <a:endParaRPr lang="es-CO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7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Norte de Santander- Santander </a:t>
                      </a:r>
                      <a:endParaRPr lang="es-CO" sz="2000" u="none" strike="noStrike" dirty="0" smtClean="0">
                        <a:effectLst/>
                      </a:endParaRP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(</a:t>
                      </a:r>
                      <a:r>
                        <a:rPr lang="es-CO" sz="2000" u="none" strike="noStrike" dirty="0">
                          <a:effectLst/>
                        </a:rPr>
                        <a:t>Sector Silos - Cerrito- Guaca- Santa </a:t>
                      </a:r>
                      <a:r>
                        <a:rPr lang="es-CO" sz="2000" u="none" strike="noStrike" dirty="0" smtClean="0">
                          <a:effectLst/>
                        </a:rPr>
                        <a:t>Bárbara)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En tramite</a:t>
                      </a:r>
                      <a:r>
                        <a:rPr lang="es-CO" sz="2000" u="none" strike="noStrike" baseline="0" dirty="0" smtClean="0">
                          <a:effectLst/>
                        </a:rPr>
                        <a:t> de apertura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8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Norte de Santander </a:t>
                      </a:r>
                      <a:r>
                        <a:rPr lang="es-CO" sz="2000" u="none" strike="noStrike" dirty="0" smtClean="0">
                          <a:effectLst/>
                        </a:rPr>
                        <a:t>– Cesar</a:t>
                      </a:r>
                    </a:p>
                    <a:p>
                      <a:pPr algn="l" fontAlgn="ctr"/>
                      <a:r>
                        <a:rPr lang="es-CO" sz="2000" u="none" strike="noStrike" dirty="0" smtClean="0">
                          <a:effectLst/>
                        </a:rPr>
                        <a:t> </a:t>
                      </a:r>
                      <a:r>
                        <a:rPr lang="es-CO" sz="2000" u="none" strike="noStrike" dirty="0">
                          <a:effectLst/>
                        </a:rPr>
                        <a:t>(Sector Aguachica, Río de Oro, Ocaña y el Carmen)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Pendiente iniciar proceso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9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Antioquia-Córdoba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En Proceso de deslinde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10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Nariño-Putumayo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Para proceso de amojonamiento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11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Cauca-Putumayo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Para proceso de amojonamiento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136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u="none" strike="noStrike">
                          <a:effectLst/>
                        </a:rPr>
                        <a:t>12</a:t>
                      </a:r>
                      <a:endParaRPr lang="es-CO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Atlántico-Bolívar 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u="none" strike="noStrike" dirty="0">
                          <a:effectLst/>
                        </a:rPr>
                        <a:t>En Proceso de deslinde</a:t>
                      </a:r>
                      <a:endParaRPr lang="es-CO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894" marR="8894" marT="8894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0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presentacion PowerPoint 2017" id="{42BC1D52-7291-4D08-97F5-1FF73C2647C0}" vid="{62585AB7-3E53-4820-AFB2-6960539FFF74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ara presentacion PowerPoint 2017" id="{42BC1D52-7291-4D08-97F5-1FF73C2647C0}" vid="{62585AB7-3E53-4820-AFB2-6960539FFF74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Plantilla+para+presentacion+PowerPoint+2017</Template>
  <TotalTime>2752</TotalTime>
  <Words>1150</Words>
  <Application>Microsoft Office PowerPoint</Application>
  <PresentationFormat>Presentación en pantalla (4:3)</PresentationFormat>
  <Paragraphs>181</Paragraphs>
  <Slides>14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Betty Ester Mendoza Padilla</dc:creator>
  <cp:lastModifiedBy>clara sarabia</cp:lastModifiedBy>
  <cp:revision>332</cp:revision>
  <cp:lastPrinted>2017-06-07T00:09:23Z</cp:lastPrinted>
  <dcterms:created xsi:type="dcterms:W3CDTF">2017-04-04T20:03:24Z</dcterms:created>
  <dcterms:modified xsi:type="dcterms:W3CDTF">2017-09-19T20:32:09Z</dcterms:modified>
</cp:coreProperties>
</file>