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67" r:id="rId2"/>
    <p:sldMasterId id="2147483678" r:id="rId3"/>
    <p:sldMasterId id="2147483690" r:id="rId4"/>
  </p:sldMasterIdLst>
  <p:notesMasterIdLst>
    <p:notesMasterId r:id="rId97"/>
  </p:notesMasterIdLst>
  <p:handoutMasterIdLst>
    <p:handoutMasterId r:id="rId98"/>
  </p:handoutMasterIdLst>
  <p:sldIdLst>
    <p:sldId id="335" r:id="rId5"/>
    <p:sldId id="382" r:id="rId6"/>
    <p:sldId id="388" r:id="rId7"/>
    <p:sldId id="385" r:id="rId8"/>
    <p:sldId id="386" r:id="rId9"/>
    <p:sldId id="389" r:id="rId10"/>
    <p:sldId id="395" r:id="rId11"/>
    <p:sldId id="406" r:id="rId12"/>
    <p:sldId id="409" r:id="rId13"/>
    <p:sldId id="396" r:id="rId14"/>
    <p:sldId id="567" r:id="rId15"/>
    <p:sldId id="575" r:id="rId16"/>
    <p:sldId id="550" r:id="rId17"/>
    <p:sldId id="553" r:id="rId18"/>
    <p:sldId id="537" r:id="rId19"/>
    <p:sldId id="565" r:id="rId20"/>
    <p:sldId id="538" r:id="rId21"/>
    <p:sldId id="539" r:id="rId22"/>
    <p:sldId id="566" r:id="rId23"/>
    <p:sldId id="552" r:id="rId24"/>
    <p:sldId id="599" r:id="rId25"/>
    <p:sldId id="554" r:id="rId26"/>
    <p:sldId id="555" r:id="rId27"/>
    <p:sldId id="556" r:id="rId28"/>
    <p:sldId id="557" r:id="rId29"/>
    <p:sldId id="580" r:id="rId30"/>
    <p:sldId id="581" r:id="rId31"/>
    <p:sldId id="582" r:id="rId32"/>
    <p:sldId id="583" r:id="rId33"/>
    <p:sldId id="584" r:id="rId34"/>
    <p:sldId id="595" r:id="rId35"/>
    <p:sldId id="585" r:id="rId36"/>
    <p:sldId id="596" r:id="rId37"/>
    <p:sldId id="597" r:id="rId38"/>
    <p:sldId id="586" r:id="rId39"/>
    <p:sldId id="598" r:id="rId40"/>
    <p:sldId id="600" r:id="rId41"/>
    <p:sldId id="601" r:id="rId42"/>
    <p:sldId id="588" r:id="rId43"/>
    <p:sldId id="589" r:id="rId44"/>
    <p:sldId id="590" r:id="rId45"/>
    <p:sldId id="591" r:id="rId46"/>
    <p:sldId id="576" r:id="rId47"/>
    <p:sldId id="501" r:id="rId48"/>
    <p:sldId id="502" r:id="rId49"/>
    <p:sldId id="503" r:id="rId50"/>
    <p:sldId id="504" r:id="rId51"/>
    <p:sldId id="574" r:id="rId52"/>
    <p:sldId id="505" r:id="rId53"/>
    <p:sldId id="437" r:id="rId54"/>
    <p:sldId id="518" r:id="rId55"/>
    <p:sldId id="526" r:id="rId56"/>
    <p:sldId id="440" r:id="rId57"/>
    <p:sldId id="560" r:id="rId58"/>
    <p:sldId id="561" r:id="rId59"/>
    <p:sldId id="562" r:id="rId60"/>
    <p:sldId id="563" r:id="rId61"/>
    <p:sldId id="564" r:id="rId62"/>
    <p:sldId id="542" r:id="rId63"/>
    <p:sldId id="543" r:id="rId64"/>
    <p:sldId id="544" r:id="rId65"/>
    <p:sldId id="534" r:id="rId66"/>
    <p:sldId id="535" r:id="rId67"/>
    <p:sldId id="536" r:id="rId68"/>
    <p:sldId id="527" r:id="rId69"/>
    <p:sldId id="577" r:id="rId70"/>
    <p:sldId id="578" r:id="rId71"/>
    <p:sldId id="579" r:id="rId72"/>
    <p:sldId id="558" r:id="rId73"/>
    <p:sldId id="428" r:id="rId74"/>
    <p:sldId id="411" r:id="rId75"/>
    <p:sldId id="528" r:id="rId76"/>
    <p:sldId id="529" r:id="rId77"/>
    <p:sldId id="530" r:id="rId78"/>
    <p:sldId id="531" r:id="rId79"/>
    <p:sldId id="532" r:id="rId80"/>
    <p:sldId id="533" r:id="rId81"/>
    <p:sldId id="540" r:id="rId82"/>
    <p:sldId id="570" r:id="rId83"/>
    <p:sldId id="541" r:id="rId84"/>
    <p:sldId id="571" r:id="rId85"/>
    <p:sldId id="548" r:id="rId86"/>
    <p:sldId id="559" r:id="rId87"/>
    <p:sldId id="546" r:id="rId88"/>
    <p:sldId id="547" r:id="rId89"/>
    <p:sldId id="569" r:id="rId90"/>
    <p:sldId id="455" r:id="rId91"/>
    <p:sldId id="572" r:id="rId92"/>
    <p:sldId id="573" r:id="rId93"/>
    <p:sldId id="516" r:id="rId94"/>
    <p:sldId id="517" r:id="rId95"/>
    <p:sldId id="549" r:id="rId96"/>
  </p:sldIdLst>
  <p:sldSz cx="9144000" cy="6858000" type="screen4x3"/>
  <p:notesSz cx="7010400" cy="9296400"/>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María Olivella" initials="AMO"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ED7D31"/>
    <a:srgbClr val="5B9BD5"/>
    <a:srgbClr val="FFFF99"/>
    <a:srgbClr val="CAE6EE"/>
    <a:srgbClr val="94B8E4"/>
    <a:srgbClr val="28328A"/>
    <a:srgbClr val="27697B"/>
    <a:srgbClr val="585232"/>
    <a:srgbClr val="919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04" autoAdjust="0"/>
  </p:normalViewPr>
  <p:slideViewPr>
    <p:cSldViewPr>
      <p:cViewPr varScale="1">
        <p:scale>
          <a:sx n="69" d="100"/>
          <a:sy n="69" d="100"/>
        </p:scale>
        <p:origin x="-53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2868" y="2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Users\ana.olivella\Downloads\GRAFICA%20EJEC%20PPTO%202012%20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192.168.70.20\Carlos%20Torres\Desktop\CUADRO%20DR.%20MANCERA%20TUTELAS%202012%20A%202016%20-%20Giovanni.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192.168.70.20\Carlos%20Torres\Desktop\CUADRO%20DR.%20MANCERA%20TUTELAS%202012%20A%202016%20-%20Giovann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s-CO" sz="1800" dirty="0" smtClean="0">
                <a:solidFill>
                  <a:schemeClr val="tx1"/>
                </a:solidFill>
                <a:latin typeface="Arial Narrow" panose="020B0606020202030204" pitchFamily="34" charset="0"/>
              </a:rPr>
              <a:t>Composición</a:t>
            </a:r>
            <a:r>
              <a:rPr lang="es-CO" sz="1800" baseline="0" dirty="0" smtClean="0">
                <a:solidFill>
                  <a:schemeClr val="tx1"/>
                </a:solidFill>
                <a:latin typeface="Arial Narrow" panose="020B0606020202030204" pitchFamily="34" charset="0"/>
              </a:rPr>
              <a:t> planta de personal</a:t>
            </a:r>
            <a:endParaRPr lang="es-ES" sz="1800" dirty="0">
              <a:solidFill>
                <a:schemeClr val="tx1"/>
              </a:solidFill>
              <a:latin typeface="Arial Narrow" panose="020B0606020202030204" pitchFamily="34" charset="0"/>
            </a:endParaRPr>
          </a:p>
        </c:rich>
      </c:tx>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Lbls>
            <c:dLbl>
              <c:idx val="0"/>
              <c:layout>
                <c:manualLayout>
                  <c:x val="7.0910104986876596E-2"/>
                  <c:y val="1.02934529017207E-2"/>
                </c:manualLayout>
              </c:layout>
              <c:tx>
                <c:rich>
                  <a:bodyPr rot="0" spcFirstLastPara="1" vertOverflow="clip" horzOverflow="clip" vert="horz" wrap="square" lIns="38100" tIns="19050" rIns="38100" bIns="19050" anchor="ctr" anchorCtr="1">
                    <a:spAutoFit/>
                  </a:bodyPr>
                  <a:lstStyle/>
                  <a:p>
                    <a:pPr>
                      <a:defRPr sz="1800" b="0" i="0" u="none" strike="noStrike" kern="1200" baseline="0">
                        <a:solidFill>
                          <a:schemeClr val="accent1"/>
                        </a:solidFill>
                        <a:effectLst/>
                        <a:latin typeface="+mn-lt"/>
                        <a:ea typeface="+mn-ea"/>
                        <a:cs typeface="+mn-cs"/>
                      </a:defRPr>
                    </a:pPr>
                    <a:r>
                      <a:rPr lang="en-US" sz="1800" dirty="0" smtClean="0">
                        <a:solidFill>
                          <a:schemeClr val="tx1"/>
                        </a:solidFill>
                        <a:latin typeface="Arial Narrow" panose="020B0606020202030204" pitchFamily="34" charset="0"/>
                      </a:rPr>
                      <a:t>70%</a:t>
                    </a:r>
                    <a:r>
                      <a:rPr lang="en-US" sz="1800" baseline="0" dirty="0" smtClean="0">
                        <a:solidFill>
                          <a:schemeClr val="tx1"/>
                        </a:solidFill>
                        <a:latin typeface="Arial Narrow" panose="020B0606020202030204" pitchFamily="34" charset="0"/>
                      </a:rPr>
                      <a:t> </a:t>
                    </a:r>
                    <a:r>
                      <a:rPr lang="en-US" sz="1800" baseline="0" dirty="0" err="1" smtClean="0">
                        <a:solidFill>
                          <a:schemeClr val="tx1"/>
                        </a:solidFill>
                        <a:latin typeface="Arial Narrow" panose="020B0606020202030204" pitchFamily="34" charset="0"/>
                      </a:rPr>
                      <a:t>Asistenciales</a:t>
                    </a:r>
                    <a:endParaRPr lang="en-US" sz="1800" dirty="0">
                      <a:solidFill>
                        <a:schemeClr val="tx1"/>
                      </a:solidFill>
                      <a:latin typeface="Arial Narrow" panose="020B0606020202030204" pitchFamily="34" charset="0"/>
                    </a:endParaRPr>
                  </a:p>
                </c:rich>
              </c:tx>
              <c:spPr>
                <a:solidFill>
                  <a:schemeClr val="bg1"/>
                </a:solidFill>
                <a:ln w="12700" cap="flat" cmpd="sng" algn="ctr">
                  <a:solidFill>
                    <a:schemeClr val="accent1"/>
                  </a:solidFill>
                  <a:round/>
                </a:ln>
                <a:effectLst>
                  <a:outerShdw blurRad="50800" dist="38100" dir="2700000" algn="tl" rotWithShape="0">
                    <a:schemeClr val="accent1">
                      <a:lumMod val="75000"/>
                      <a:alpha val="40000"/>
                    </a:schemeClr>
                  </a:outerShdw>
                </a:effectLst>
              </c:spPr>
              <c:dLblPos val="bestFi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4219045106099301E-2"/>
                  <c:y val="6.2119000062044197E-2"/>
                </c:manualLayout>
              </c:layout>
              <c:tx>
                <c:rich>
                  <a:bodyPr rot="0" spcFirstLastPara="1" vertOverflow="clip" horzOverflow="clip" vert="horz" wrap="square" lIns="38100" tIns="19050" rIns="38100" bIns="19050" anchor="ctr" anchorCtr="1">
                    <a:noAutofit/>
                  </a:bodyPr>
                  <a:lstStyle/>
                  <a:p>
                    <a:pPr>
                      <a:defRPr sz="1800" b="0" i="0" u="none" strike="noStrike" kern="1200" baseline="0">
                        <a:solidFill>
                          <a:schemeClr val="accent1"/>
                        </a:solidFill>
                        <a:effectLst/>
                        <a:latin typeface="+mn-lt"/>
                        <a:ea typeface="+mn-ea"/>
                        <a:cs typeface="+mn-cs"/>
                      </a:defRPr>
                    </a:pPr>
                    <a:r>
                      <a:rPr lang="en-US" sz="1800" dirty="0" smtClean="0">
                        <a:solidFill>
                          <a:schemeClr val="tx1"/>
                        </a:solidFill>
                        <a:latin typeface="Arial Narrow" panose="020B0606020202030204" pitchFamily="34" charset="0"/>
                      </a:rPr>
                      <a:t>30</a:t>
                    </a:r>
                    <a:r>
                      <a:rPr lang="en-US" sz="1800" baseline="0" dirty="0" smtClean="0">
                        <a:solidFill>
                          <a:schemeClr val="tx1"/>
                        </a:solidFill>
                        <a:latin typeface="Arial Narrow" panose="020B0606020202030204" pitchFamily="34" charset="0"/>
                      </a:rPr>
                      <a:t>% </a:t>
                    </a:r>
                    <a:r>
                      <a:rPr lang="en-US" sz="1800" baseline="0" dirty="0" err="1" smtClean="0">
                        <a:solidFill>
                          <a:schemeClr val="tx1"/>
                        </a:solidFill>
                        <a:latin typeface="Arial Narrow" panose="020B0606020202030204" pitchFamily="34" charset="0"/>
                      </a:rPr>
                      <a:t>Directivos</a:t>
                    </a:r>
                    <a:r>
                      <a:rPr lang="en-US" sz="1800" baseline="0" dirty="0" smtClean="0">
                        <a:solidFill>
                          <a:schemeClr val="tx1"/>
                        </a:solidFill>
                        <a:latin typeface="Arial Narrow" panose="020B0606020202030204" pitchFamily="34" charset="0"/>
                      </a:rPr>
                      <a:t>, </a:t>
                    </a:r>
                    <a:r>
                      <a:rPr lang="en-US" sz="1800" baseline="0" dirty="0" err="1" smtClean="0">
                        <a:solidFill>
                          <a:schemeClr val="tx1"/>
                        </a:solidFill>
                        <a:latin typeface="Arial Narrow" panose="020B0606020202030204" pitchFamily="34" charset="0"/>
                      </a:rPr>
                      <a:t>Asesores</a:t>
                    </a:r>
                    <a:r>
                      <a:rPr lang="en-US" sz="1800" baseline="0" dirty="0" smtClean="0">
                        <a:solidFill>
                          <a:schemeClr val="tx1"/>
                        </a:solidFill>
                        <a:latin typeface="Arial Narrow" panose="020B0606020202030204" pitchFamily="34" charset="0"/>
                      </a:rPr>
                      <a:t>, </a:t>
                    </a:r>
                    <a:r>
                      <a:rPr lang="en-US" sz="1800" baseline="0" dirty="0" err="1" smtClean="0">
                        <a:solidFill>
                          <a:schemeClr val="tx1"/>
                        </a:solidFill>
                        <a:latin typeface="Arial Narrow" panose="020B0606020202030204" pitchFamily="34" charset="0"/>
                      </a:rPr>
                      <a:t>Profesionales</a:t>
                    </a:r>
                    <a:endParaRPr lang="en-US" sz="1800" dirty="0">
                      <a:solidFill>
                        <a:schemeClr val="tx1"/>
                      </a:solidFill>
                      <a:latin typeface="Arial Narrow" panose="020B0606020202030204" pitchFamily="34" charset="0"/>
                    </a:endParaRPr>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dLblPos val="bestFit"/>
              <c:showLegendKey val="0"/>
              <c:showVal val="0"/>
              <c:showCatName val="1"/>
              <c:showSerName val="0"/>
              <c:showPercent val="0"/>
              <c:showBubbleSize val="0"/>
              <c:extLst>
                <c:ext xmlns:c15="http://schemas.microsoft.com/office/drawing/2012/chart" uri="{CE6537A1-D6FC-4f65-9D91-7224C49458BB}">
                  <c15:layout>
                    <c:manualLayout>
                      <c:w val="0.22134733427055114"/>
                      <c:h val="0.23670103906583476"/>
                    </c:manualLayout>
                  </c15:layout>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accent3"/>
                      </a:solidFill>
                      <a:effectLst/>
                      <a:latin typeface="+mn-lt"/>
                      <a:ea typeface="+mn-ea"/>
                      <a:cs typeface="+mn-cs"/>
                    </a:defRPr>
                  </a:pPr>
                  <a:endParaRPr lang="es-CO"/>
                </a:p>
              </c:txPr>
              <c:dLblPos val="inEnd"/>
              <c:showLegendKey val="0"/>
              <c:showVal val="0"/>
              <c:showCatName val="1"/>
              <c:showSerName val="0"/>
              <c:showPercent val="0"/>
              <c:showBubbleSize val="0"/>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accent4"/>
                      </a:solidFill>
                      <a:effectLst/>
                      <a:latin typeface="+mn-lt"/>
                      <a:ea typeface="+mn-ea"/>
                      <a:cs typeface="+mn-cs"/>
                    </a:defRPr>
                  </a:pPr>
                  <a:endParaRPr lang="es-CO"/>
                </a:p>
              </c:txPr>
              <c:dLblPos val="inEnd"/>
              <c:showLegendKey val="0"/>
              <c:showVal val="0"/>
              <c:showCatName val="1"/>
              <c:showSerName val="0"/>
              <c:showPercent val="0"/>
              <c:showBubbleSize val="0"/>
            </c:dLbl>
            <c:spPr>
              <a:solidFill>
                <a:prstClr val="white">
                  <a:alpha val="90000"/>
                </a:prstClr>
              </a:solidFill>
              <a:ln w="12700" cap="flat" cmpd="sng" algn="ctr">
                <a:solidFill>
                  <a:srgbClr val="4F81BD"/>
                </a:solidFill>
                <a:round/>
              </a:ln>
              <a:effectLst>
                <a:outerShdw blurRad="50800" dist="38100" dir="2700000" algn="tl" rotWithShape="0">
                  <a:srgbClr val="4F81BD">
                    <a:lumMod val="75000"/>
                    <a:alpha val="40000"/>
                  </a:srgbClr>
                </a:outerShdw>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accent1"/>
                    </a:solidFill>
                    <a:effectLst/>
                    <a:latin typeface="+mn-lt"/>
                    <a:ea typeface="+mn-ea"/>
                    <a:cs typeface="+mn-cs"/>
                  </a:defRPr>
                </a:pPr>
                <a:endParaRPr lang="es-CO"/>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val>
            <c:numRef>
              <c:f>'[GRAFICA EJEC PPTO 2012 2016.xlsx]Hoja5'!$B$3:$E$3</c:f>
              <c:numCache>
                <c:formatCode>0%</c:formatCode>
                <c:ptCount val="4"/>
                <c:pt idx="0">
                  <c:v>0.7</c:v>
                </c:pt>
                <c:pt idx="1">
                  <c:v>0.3</c:v>
                </c:pt>
              </c:numCache>
            </c:numRef>
          </c:val>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'Hoja1 (2)'!$C$2</c:f>
              <c:strCache>
                <c:ptCount val="1"/>
                <c:pt idx="0">
                  <c:v>CUPOS</c:v>
                </c:pt>
              </c:strCache>
            </c:strRef>
          </c:tx>
          <c:spPr>
            <a:solidFill>
              <a:schemeClr val="accent2"/>
            </a:solidFill>
            <a:ln>
              <a:noFill/>
            </a:ln>
            <a:effectLst/>
          </c:spPr>
          <c:invertIfNegative val="0"/>
          <c:cat>
            <c:numRef>
              <c:f>'Hoja1 (2)'!$A$3:$A$9</c:f>
              <c:numCache>
                <c:formatCode>General</c:formatCode>
                <c:ptCount val="7"/>
                <c:pt idx="0">
                  <c:v>2014</c:v>
                </c:pt>
                <c:pt idx="1">
                  <c:v>2015</c:v>
                </c:pt>
                <c:pt idx="2">
                  <c:v>2016</c:v>
                </c:pt>
                <c:pt idx="3">
                  <c:v>2017</c:v>
                </c:pt>
                <c:pt idx="4">
                  <c:v>2018</c:v>
                </c:pt>
                <c:pt idx="5">
                  <c:v>2019</c:v>
                </c:pt>
                <c:pt idx="6">
                  <c:v>2020</c:v>
                </c:pt>
              </c:numCache>
            </c:numRef>
          </c:cat>
          <c:val>
            <c:numRef>
              <c:f>'Hoja1 (2)'!$C$3:$C$9</c:f>
              <c:numCache>
                <c:formatCode>General</c:formatCode>
                <c:ptCount val="7"/>
                <c:pt idx="0">
                  <c:v>2434</c:v>
                </c:pt>
                <c:pt idx="1">
                  <c:v>1874</c:v>
                </c:pt>
                <c:pt idx="2">
                  <c:v>3865</c:v>
                </c:pt>
                <c:pt idx="3">
                  <c:v>2452</c:v>
                </c:pt>
                <c:pt idx="4">
                  <c:v>500</c:v>
                </c:pt>
                <c:pt idx="5">
                  <c:v>2180</c:v>
                </c:pt>
                <c:pt idx="6">
                  <c:v>4500</c:v>
                </c:pt>
              </c:numCache>
            </c:numRef>
          </c:val>
        </c:ser>
        <c:ser>
          <c:idx val="0"/>
          <c:order val="1"/>
          <c:tx>
            <c:strRef>
              <c:f>'Hoja1 (2)'!$C$3:$C$9</c:f>
              <c:strCache>
                <c:ptCount val="7"/>
                <c:pt idx="0">
                  <c:v>2434</c:v>
                </c:pt>
                <c:pt idx="1">
                  <c:v>1874</c:v>
                </c:pt>
                <c:pt idx="2">
                  <c:v>3865</c:v>
                </c:pt>
                <c:pt idx="3">
                  <c:v>2452</c:v>
                </c:pt>
                <c:pt idx="4">
                  <c:v>500</c:v>
                </c:pt>
                <c:pt idx="5">
                  <c:v>2180</c:v>
                </c:pt>
                <c:pt idx="6">
                  <c:v>4500</c:v>
                </c:pt>
              </c:strCache>
            </c:strRef>
          </c:tx>
          <c:spPr>
            <a:solidFill>
              <a:schemeClr val="accent1"/>
            </a:solidFill>
            <a:ln>
              <a:noFill/>
            </a:ln>
            <a:effectLst/>
          </c:spPr>
          <c:invertIfNegative val="0"/>
          <c:val>
            <c:numLit>
              <c:formatCode>General</c:formatCode>
              <c:ptCount val="1"/>
              <c:pt idx="0">
                <c:v>1</c:v>
              </c:pt>
            </c:numLit>
          </c:val>
        </c:ser>
        <c:dLbls>
          <c:showLegendKey val="0"/>
          <c:showVal val="0"/>
          <c:showCatName val="0"/>
          <c:showSerName val="0"/>
          <c:showPercent val="0"/>
          <c:showBubbleSize val="0"/>
        </c:dLbls>
        <c:gapWidth val="150"/>
        <c:axId val="212665088"/>
        <c:axId val="212666624"/>
      </c:barChart>
      <c:catAx>
        <c:axId val="212665088"/>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2666624"/>
        <c:crosses val="autoZero"/>
        <c:auto val="0"/>
        <c:lblAlgn val="ctr"/>
        <c:lblOffset val="100"/>
        <c:noMultiLvlLbl val="0"/>
      </c:catAx>
      <c:valAx>
        <c:axId val="212666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2665088"/>
        <c:crossesAt val="2014"/>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6">
                  <a:lumMod val="60000"/>
                  <a:lumOff val="40000"/>
                </a:schemeClr>
              </a:solidFill>
              <a:ln w="25400">
                <a:solidFill>
                  <a:schemeClr val="lt1"/>
                </a:solidFill>
              </a:ln>
              <a:effectLst/>
              <a:sp3d contourW="25400">
                <a:contourClr>
                  <a:schemeClr val="lt1"/>
                </a:contourClr>
              </a:sp3d>
            </c:spPr>
          </c:dPt>
          <c:dLbls>
            <c:dLbl>
              <c:idx val="0"/>
              <c:tx>
                <c:rich>
                  <a:bodyPr/>
                  <a:lstStyle/>
                  <a:p>
                    <a:r>
                      <a:rPr lang="en-US" sz="1000" dirty="0"/>
                      <a:t> </a:t>
                    </a:r>
                    <a:r>
                      <a:rPr lang="en-US" sz="1200" dirty="0"/>
                      <a:t>$23.474.171.116   </a:t>
                    </a:r>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sz="1000" dirty="0"/>
                      <a:t> </a:t>
                    </a:r>
                    <a:r>
                      <a:rPr lang="en-US" sz="1200" dirty="0"/>
                      <a:t>$ 53.657.083.764   </a:t>
                    </a:r>
                  </a:p>
                </c:rich>
              </c:tx>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5400" b="1"/>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Hoja5!$C$4:$C$5</c:f>
              <c:strCache>
                <c:ptCount val="2"/>
                <c:pt idx="0">
                  <c:v>Adiciones</c:v>
                </c:pt>
                <c:pt idx="1">
                  <c:v>Procesos 2do semestre</c:v>
                </c:pt>
              </c:strCache>
            </c:strRef>
          </c:cat>
          <c:val>
            <c:numRef>
              <c:f>Hoja5!$D$4:$D$5</c:f>
              <c:numCache>
                <c:formatCode>_(* #,##0_);_(* \(#,##0\);_(* "-"_);_(@_)</c:formatCode>
                <c:ptCount val="2"/>
                <c:pt idx="0">
                  <c:v>23474171115.599998</c:v>
                </c:pt>
                <c:pt idx="1">
                  <c:v>53657083764</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vert="horz"/>
        <a:lstStyle/>
        <a:p>
          <a:pPr>
            <a:defRPr sz="1600" b="1"/>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Arial Narrow" panose="020B0606020202030204" pitchFamily="34" charset="0"/>
        </a:defRPr>
      </a:pPr>
      <a:endParaRPr lang="es-C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s-ES">
                <a:solidFill>
                  <a:sysClr val="windowText" lastClr="000000"/>
                </a:solidFill>
              </a:rPr>
              <a:t>Tutelas</a:t>
            </a:r>
            <a:r>
              <a:rPr lang="es-ES" baseline="0">
                <a:solidFill>
                  <a:sysClr val="windowText" lastClr="000000"/>
                </a:solidFill>
              </a:rPr>
              <a:t> 2012 - 2016</a:t>
            </a:r>
            <a:endParaRPr lang="es-ES">
              <a:solidFill>
                <a:sysClr val="windowText" lastClr="000000"/>
              </a:solidFill>
            </a:endParaRPr>
          </a:p>
        </c:rich>
      </c:tx>
      <c:overlay val="0"/>
      <c:spPr>
        <a:noFill/>
        <a:ln>
          <a:noFill/>
        </a:ln>
        <a:effectLst/>
      </c:sp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'[CUADRO DR. MANCERA TUTELAS 2012 A 2016 - Giovanni.xlsx]Hoja1'!$A$5:$A$9</c:f>
              <c:numCache>
                <c:formatCode>General</c:formatCode>
                <c:ptCount val="5"/>
                <c:pt idx="0">
                  <c:v>2012</c:v>
                </c:pt>
                <c:pt idx="1">
                  <c:v>2013</c:v>
                </c:pt>
                <c:pt idx="2">
                  <c:v>2014</c:v>
                </c:pt>
                <c:pt idx="3">
                  <c:v>2015</c:v>
                </c:pt>
                <c:pt idx="4">
                  <c:v>2016</c:v>
                </c:pt>
              </c:numCache>
            </c:numRef>
          </c:cat>
          <c:val>
            <c:numRef>
              <c:f>'[CUADRO DR. MANCERA TUTELAS 2012 A 2016 - Giovanni.xlsx]Hoja1'!$B$5:$B$9</c:f>
              <c:numCache>
                <c:formatCode>General</c:formatCode>
                <c:ptCount val="5"/>
                <c:pt idx="0">
                  <c:v>377</c:v>
                </c:pt>
                <c:pt idx="1">
                  <c:v>1552</c:v>
                </c:pt>
                <c:pt idx="2">
                  <c:v>1418</c:v>
                </c:pt>
                <c:pt idx="3">
                  <c:v>1446</c:v>
                </c:pt>
                <c:pt idx="4">
                  <c:v>2748</c:v>
                </c:pt>
              </c:numCache>
            </c:numRef>
          </c:val>
        </c:ser>
        <c:dLbls>
          <c:dLblPos val="inEnd"/>
          <c:showLegendKey val="0"/>
          <c:showVal val="1"/>
          <c:showCatName val="0"/>
          <c:showSerName val="0"/>
          <c:showPercent val="0"/>
          <c:showBubbleSize val="0"/>
        </c:dLbls>
        <c:gapWidth val="41"/>
        <c:axId val="212935808"/>
        <c:axId val="212938752"/>
      </c:barChart>
      <c:catAx>
        <c:axId val="212935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CO"/>
          </a:p>
        </c:txPr>
        <c:crossAx val="212938752"/>
        <c:crosses val="autoZero"/>
        <c:auto val="1"/>
        <c:lblAlgn val="ctr"/>
        <c:lblOffset val="100"/>
        <c:noMultiLvlLbl val="0"/>
      </c:catAx>
      <c:valAx>
        <c:axId val="212938752"/>
        <c:scaling>
          <c:orientation val="minMax"/>
        </c:scaling>
        <c:delete val="1"/>
        <c:axPos val="l"/>
        <c:numFmt formatCode="General" sourceLinked="1"/>
        <c:majorTickMark val="none"/>
        <c:minorTickMark val="none"/>
        <c:tickLblPos val="nextTo"/>
        <c:crossAx val="212935808"/>
        <c:crosses val="autoZero"/>
        <c:crossBetween val="between"/>
      </c:valAx>
      <c:spPr>
        <a:noFill/>
        <a:ln>
          <a:noFill/>
        </a:ln>
        <a:effectLst/>
      </c:spPr>
    </c:plotArea>
    <c:plotVisOnly val="1"/>
    <c:dispBlanksAs val="gap"/>
    <c:showDLblsOverMax val="0"/>
  </c:chart>
  <c:spPr>
    <a:pattFill prst="pct5">
      <a:fgClr>
        <a:schemeClr val="accent1"/>
      </a:fgClr>
      <a:bgClr>
        <a:schemeClr val="bg1"/>
      </a:bgClr>
    </a:pattFill>
    <a:ln w="9525" cap="flat" cmpd="sng" algn="ctr">
      <a:solidFill>
        <a:schemeClr val="dk1">
          <a:lumMod val="15000"/>
          <a:lumOff val="85000"/>
        </a:schemeClr>
      </a:solidFill>
      <a:round/>
    </a:ln>
    <a:effectLst/>
  </c:spPr>
  <c:txPr>
    <a:bodyPr/>
    <a:lstStyle/>
    <a:p>
      <a:pPr>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spPr>
            <a:ln w="28575" cap="rnd">
              <a:solidFill>
                <a:schemeClr val="accent2"/>
              </a:solidFill>
              <a:round/>
            </a:ln>
            <a:effectLst/>
          </c:spPr>
          <c:marker>
            <c:symbol val="none"/>
          </c:marker>
          <c:val>
            <c:numRef>
              <c:f>'[CUADRO DR. MANCERA TUTELAS 2012 A 2016 - Giovanni.xlsx]Hoja1'!$B$5:$B$9</c:f>
              <c:numCache>
                <c:formatCode>General</c:formatCode>
                <c:ptCount val="5"/>
                <c:pt idx="0">
                  <c:v>377</c:v>
                </c:pt>
                <c:pt idx="1">
                  <c:v>1552</c:v>
                </c:pt>
                <c:pt idx="2">
                  <c:v>1418</c:v>
                </c:pt>
                <c:pt idx="3">
                  <c:v>1446</c:v>
                </c:pt>
                <c:pt idx="4">
                  <c:v>2748</c:v>
                </c:pt>
              </c:numCache>
            </c:numRef>
          </c:val>
          <c:smooth val="0"/>
        </c:ser>
        <c:dLbls>
          <c:showLegendKey val="0"/>
          <c:showVal val="0"/>
          <c:showCatName val="0"/>
          <c:showSerName val="0"/>
          <c:showPercent val="0"/>
          <c:showBubbleSize val="0"/>
        </c:dLbls>
        <c:marker val="1"/>
        <c:smooth val="0"/>
        <c:axId val="212983168"/>
        <c:axId val="212984960"/>
      </c:lineChart>
      <c:catAx>
        <c:axId val="212983168"/>
        <c:scaling>
          <c:orientation val="minMax"/>
        </c:scaling>
        <c:delete val="1"/>
        <c:axPos val="b"/>
        <c:majorTickMark val="none"/>
        <c:minorTickMark val="none"/>
        <c:tickLblPos val="nextTo"/>
        <c:crossAx val="212984960"/>
        <c:crosses val="autoZero"/>
        <c:auto val="1"/>
        <c:lblAlgn val="ctr"/>
        <c:lblOffset val="100"/>
        <c:noMultiLvlLbl val="0"/>
      </c:catAx>
      <c:valAx>
        <c:axId val="212984960"/>
        <c:scaling>
          <c:orientation val="minMax"/>
        </c:scaling>
        <c:delete val="1"/>
        <c:axPos val="l"/>
        <c:numFmt formatCode="General" sourceLinked="1"/>
        <c:majorTickMark val="none"/>
        <c:minorTickMark val="none"/>
        <c:tickLblPos val="nextTo"/>
        <c:crossAx val="212983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09-05T10:30:37.257" idx="1">
    <p:pos x="10" y="10"/>
    <p:text>JJJJJ</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9-05T10:30:37.257" idx="1">
    <p:pos x="10" y="10"/>
    <p:text>JJJJJ</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9-05T10:30:37.257" idx="1">
    <p:pos x="10" y="10"/>
    <p:text>JJJJJ</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3553C-F64F-4DA0-A860-89AE7F3C9911}"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s-ES"/>
        </a:p>
      </dgm:t>
    </dgm:pt>
    <dgm:pt modelId="{1EF98BDA-AD2C-400F-B728-E770DC70B096}">
      <dgm:prSet phldrT="[Texto]"/>
      <dgm:spPr/>
      <dgm:t>
        <a:bodyPr/>
        <a:lstStyle/>
        <a:p>
          <a:r>
            <a:rPr lang="es-MX" dirty="0" smtClean="0">
              <a:latin typeface="Arial Narrow" panose="020B0606020202030204" pitchFamily="34" charset="0"/>
            </a:rPr>
            <a:t>Dificultades</a:t>
          </a:r>
          <a:endParaRPr lang="es-ES" dirty="0">
            <a:latin typeface="Arial Narrow" panose="020B0606020202030204" pitchFamily="34" charset="0"/>
          </a:endParaRPr>
        </a:p>
      </dgm:t>
    </dgm:pt>
    <dgm:pt modelId="{77ECEC42-CF58-4090-82B3-55C36FC2C287}" type="parTrans" cxnId="{9189DA5C-8882-4D09-9F11-F34B36A98B98}">
      <dgm:prSet/>
      <dgm:spPr/>
      <dgm:t>
        <a:bodyPr/>
        <a:lstStyle/>
        <a:p>
          <a:endParaRPr lang="es-ES"/>
        </a:p>
      </dgm:t>
    </dgm:pt>
    <dgm:pt modelId="{35896D48-6314-42E4-8BE9-67092A1D8389}" type="sibTrans" cxnId="{9189DA5C-8882-4D09-9F11-F34B36A98B98}">
      <dgm:prSet/>
      <dgm:spPr/>
      <dgm:t>
        <a:bodyPr/>
        <a:lstStyle/>
        <a:p>
          <a:endParaRPr lang="es-ES"/>
        </a:p>
      </dgm:t>
    </dgm:pt>
    <dgm:pt modelId="{BAF03F7E-3215-45EA-95A6-4BC1E253D1DD}">
      <dgm:prSet phldrT="[Texto]" custT="1"/>
      <dgm:spPr/>
      <dgm:t>
        <a:bodyPr/>
        <a:lstStyle/>
        <a:p>
          <a:r>
            <a:rPr lang="es-ES" sz="1200" b="1" dirty="0" smtClean="0">
              <a:latin typeface="Arial Narrow" panose="020B0606020202030204" pitchFamily="34" charset="0"/>
            </a:rPr>
            <a:t>FALTA DE PRESUPUESTO</a:t>
          </a:r>
          <a:endParaRPr lang="es-ES" sz="1200" b="1" dirty="0">
            <a:latin typeface="Arial Narrow" panose="020B0606020202030204" pitchFamily="34" charset="0"/>
          </a:endParaRPr>
        </a:p>
      </dgm:t>
    </dgm:pt>
    <dgm:pt modelId="{3FCD565A-9096-46F0-BB77-3E50FF1793FF}" type="parTrans" cxnId="{1BBF7DB0-F878-43E7-B4AA-E00D454AE21E}">
      <dgm:prSet/>
      <dgm:spPr/>
      <dgm:t>
        <a:bodyPr/>
        <a:lstStyle/>
        <a:p>
          <a:endParaRPr lang="es-ES"/>
        </a:p>
      </dgm:t>
    </dgm:pt>
    <dgm:pt modelId="{EEA84E6D-B139-4C43-80E9-9F4BA6849A5D}" type="sibTrans" cxnId="{1BBF7DB0-F878-43E7-B4AA-E00D454AE21E}">
      <dgm:prSet/>
      <dgm:spPr/>
      <dgm:t>
        <a:bodyPr/>
        <a:lstStyle/>
        <a:p>
          <a:endParaRPr lang="es-ES"/>
        </a:p>
      </dgm:t>
    </dgm:pt>
    <dgm:pt modelId="{EAF9E782-6870-4C20-B587-C4E6C2A718FC}">
      <dgm:prSet phldrT="[Texto]" custT="1"/>
      <dgm:spPr/>
      <dgm:t>
        <a:bodyPr/>
        <a:lstStyle/>
        <a:p>
          <a:pPr algn="l"/>
          <a:r>
            <a:rPr lang="es-ES" sz="1200" b="1" dirty="0" smtClean="0">
              <a:latin typeface="Arial Narrow" panose="020B0606020202030204" pitchFamily="34" charset="0"/>
            </a:rPr>
            <a:t>FALTA DE COMPETENCIA PARA CUMPLIR FUNCIONES PROPIAS DEL INPEC:</a:t>
          </a:r>
        </a:p>
        <a:p>
          <a:pPr algn="ctr"/>
          <a:r>
            <a:rPr lang="es-ES" sz="1200" b="1" dirty="0" smtClean="0">
              <a:latin typeface="Arial Narrow" panose="020B0606020202030204" pitchFamily="34" charset="0"/>
            </a:rPr>
            <a:t> *BENEFICIOS DE 72 HORAS </a:t>
          </a:r>
        </a:p>
        <a:p>
          <a:pPr algn="ctr"/>
          <a:r>
            <a:rPr lang="es-ES" sz="1200" b="1" dirty="0" smtClean="0">
              <a:latin typeface="Arial Narrow" panose="020B0606020202030204" pitchFamily="34" charset="0"/>
            </a:rPr>
            <a:t>*LIBERTAD CONDICIONAL </a:t>
          </a:r>
        </a:p>
        <a:p>
          <a:pPr algn="ctr"/>
          <a:r>
            <a:rPr lang="es-ES" sz="1200" b="1" dirty="0" smtClean="0">
              <a:latin typeface="Arial Narrow" panose="020B0606020202030204" pitchFamily="34" charset="0"/>
            </a:rPr>
            <a:t>*CLASIFICACIÓN EN FASE</a:t>
          </a:r>
        </a:p>
        <a:p>
          <a:pPr algn="ctr"/>
          <a:r>
            <a:rPr lang="es-ES" sz="1200" b="1" dirty="0" smtClean="0">
              <a:latin typeface="Arial Narrow" panose="020B0606020202030204" pitchFamily="34" charset="0"/>
            </a:rPr>
            <a:t>* TRASLADO DE EPC </a:t>
          </a:r>
        </a:p>
        <a:p>
          <a:pPr algn="ctr"/>
          <a:r>
            <a:rPr lang="es-ES" sz="1200" b="1" dirty="0" smtClean="0">
              <a:latin typeface="Arial Narrow" panose="020B0606020202030204" pitchFamily="34" charset="0"/>
            </a:rPr>
            <a:t>*REDENCIÓN DE PENA</a:t>
          </a:r>
        </a:p>
        <a:p>
          <a:pPr algn="ctr"/>
          <a:r>
            <a:rPr lang="es-ES" sz="1200" b="1" dirty="0" smtClean="0">
              <a:latin typeface="Arial Narrow" panose="020B0606020202030204" pitchFamily="34" charset="0"/>
            </a:rPr>
            <a:t> * ASIGNACIÓN DE PATIOS ETC)</a:t>
          </a:r>
          <a:endParaRPr lang="es-ES" sz="1200" b="1" dirty="0">
            <a:latin typeface="Arial Narrow" panose="020B0606020202030204" pitchFamily="34" charset="0"/>
          </a:endParaRPr>
        </a:p>
      </dgm:t>
    </dgm:pt>
    <dgm:pt modelId="{D2D417DF-9160-4FF0-ABCD-C4B43E81BA48}" type="parTrans" cxnId="{85C659A9-3B77-481C-8168-1F796F2FA0DF}">
      <dgm:prSet/>
      <dgm:spPr/>
      <dgm:t>
        <a:bodyPr/>
        <a:lstStyle/>
        <a:p>
          <a:endParaRPr lang="es-ES"/>
        </a:p>
      </dgm:t>
    </dgm:pt>
    <dgm:pt modelId="{3ECB7DE1-1F4B-47DD-A68B-9279752B5CBA}" type="sibTrans" cxnId="{85C659A9-3B77-481C-8168-1F796F2FA0DF}">
      <dgm:prSet/>
      <dgm:spPr/>
      <dgm:t>
        <a:bodyPr/>
        <a:lstStyle/>
        <a:p>
          <a:endParaRPr lang="es-ES"/>
        </a:p>
      </dgm:t>
    </dgm:pt>
    <dgm:pt modelId="{3A130AE4-43AB-430D-894F-4E93842CD776}">
      <dgm:prSet phldrT="[Texto]" custT="1"/>
      <dgm:spPr/>
      <dgm:t>
        <a:bodyPr/>
        <a:lstStyle/>
        <a:p>
          <a:r>
            <a:rPr lang="es-ES" sz="1200" b="1" dirty="0" smtClean="0">
              <a:latin typeface="Arial Narrow" panose="020B0606020202030204" pitchFamily="34" charset="0"/>
            </a:rPr>
            <a:t>FALTA DE COMPETENCIA PARA PRESTAR SERVICIOS DE SALUD</a:t>
          </a:r>
          <a:endParaRPr lang="es-ES" sz="1200" b="1" dirty="0">
            <a:latin typeface="Arial Narrow" panose="020B0606020202030204" pitchFamily="34" charset="0"/>
          </a:endParaRPr>
        </a:p>
      </dgm:t>
    </dgm:pt>
    <dgm:pt modelId="{4AE0B483-6CD3-44E4-9D49-BAD54014E94F}" type="parTrans" cxnId="{E0045562-AF14-4693-ACC4-A744826D76F7}">
      <dgm:prSet/>
      <dgm:spPr/>
      <dgm:t>
        <a:bodyPr/>
        <a:lstStyle/>
        <a:p>
          <a:endParaRPr lang="es-ES"/>
        </a:p>
      </dgm:t>
    </dgm:pt>
    <dgm:pt modelId="{96D94A83-05A7-4941-8CF3-74EA4964D846}" type="sibTrans" cxnId="{E0045562-AF14-4693-ACC4-A744826D76F7}">
      <dgm:prSet/>
      <dgm:spPr/>
      <dgm:t>
        <a:bodyPr/>
        <a:lstStyle/>
        <a:p>
          <a:endParaRPr lang="es-ES"/>
        </a:p>
      </dgm:t>
    </dgm:pt>
    <dgm:pt modelId="{2A9F3584-A652-4C53-900A-C101747B890F}">
      <dgm:prSet phldrT="[Texto]" custT="1"/>
      <dgm:spPr/>
      <dgm:t>
        <a:bodyPr/>
        <a:lstStyle/>
        <a:p>
          <a:r>
            <a:rPr lang="es-ES" sz="1200" b="1" dirty="0" smtClean="0">
              <a:latin typeface="Arial Narrow" panose="020B0606020202030204" pitchFamily="34" charset="0"/>
            </a:rPr>
            <a:t>FALTA DE PERSONAL.</a:t>
          </a:r>
          <a:endParaRPr lang="es-ES" sz="1200" b="1" dirty="0">
            <a:latin typeface="Arial Narrow" panose="020B0606020202030204" pitchFamily="34" charset="0"/>
          </a:endParaRPr>
        </a:p>
      </dgm:t>
    </dgm:pt>
    <dgm:pt modelId="{533438FA-4609-4DD5-B06C-E1BB571595B1}" type="parTrans" cxnId="{EB3B5383-AA37-4797-9D3E-0A5A459E5179}">
      <dgm:prSet/>
      <dgm:spPr/>
      <dgm:t>
        <a:bodyPr/>
        <a:lstStyle/>
        <a:p>
          <a:endParaRPr lang="es-ES"/>
        </a:p>
      </dgm:t>
    </dgm:pt>
    <dgm:pt modelId="{A719AC58-8F33-4D95-9755-5C6D4741DE0D}" type="sibTrans" cxnId="{EB3B5383-AA37-4797-9D3E-0A5A459E5179}">
      <dgm:prSet/>
      <dgm:spPr/>
      <dgm:t>
        <a:bodyPr/>
        <a:lstStyle/>
        <a:p>
          <a:endParaRPr lang="es-ES"/>
        </a:p>
      </dgm:t>
    </dgm:pt>
    <dgm:pt modelId="{2DEE292B-4261-4A62-9980-BAF725744C5C}" type="pres">
      <dgm:prSet presAssocID="{0663553C-F64F-4DA0-A860-89AE7F3C9911}" presName="Name0" presStyleCnt="0">
        <dgm:presLayoutVars>
          <dgm:chMax val="7"/>
          <dgm:dir/>
          <dgm:animOne val="branch"/>
        </dgm:presLayoutVars>
      </dgm:prSet>
      <dgm:spPr/>
      <dgm:t>
        <a:bodyPr/>
        <a:lstStyle/>
        <a:p>
          <a:endParaRPr lang="es-ES"/>
        </a:p>
      </dgm:t>
    </dgm:pt>
    <dgm:pt modelId="{BAD978D3-6973-4CB5-8742-AFB9469AB0E5}" type="pres">
      <dgm:prSet presAssocID="{1EF98BDA-AD2C-400F-B728-E770DC70B096}" presName="parTx1" presStyleLbl="node1" presStyleIdx="0" presStyleCnt="1" custScaleX="96055" custScaleY="81009"/>
      <dgm:spPr/>
      <dgm:t>
        <a:bodyPr/>
        <a:lstStyle/>
        <a:p>
          <a:endParaRPr lang="es-ES"/>
        </a:p>
      </dgm:t>
    </dgm:pt>
    <dgm:pt modelId="{91F8515C-AC5A-4F07-95C4-251C46AF8627}" type="pres">
      <dgm:prSet presAssocID="{1EF98BDA-AD2C-400F-B728-E770DC70B096}" presName="spPre1" presStyleCnt="0"/>
      <dgm:spPr/>
    </dgm:pt>
    <dgm:pt modelId="{98A217E8-6231-4C3A-AD36-9C36B50E5324}" type="pres">
      <dgm:prSet presAssocID="{1EF98BDA-AD2C-400F-B728-E770DC70B096}" presName="chLin1" presStyleCnt="0"/>
      <dgm:spPr/>
    </dgm:pt>
    <dgm:pt modelId="{04EEADE2-57DA-4605-8928-60BAE45B64A5}" type="pres">
      <dgm:prSet presAssocID="{3FCD565A-9096-46F0-BB77-3E50FF1793FF}" presName="Name11" presStyleLbl="parChTrans1D1" presStyleIdx="0" presStyleCnt="8"/>
      <dgm:spPr/>
    </dgm:pt>
    <dgm:pt modelId="{204691E5-0993-4F4D-A1F3-2C94CB5595A8}" type="pres">
      <dgm:prSet presAssocID="{BAF03F7E-3215-45EA-95A6-4BC1E253D1DD}" presName="txAndLines1" presStyleCnt="0"/>
      <dgm:spPr/>
    </dgm:pt>
    <dgm:pt modelId="{A8021289-DE17-47EA-AD41-635278DD9F9E}" type="pres">
      <dgm:prSet presAssocID="{BAF03F7E-3215-45EA-95A6-4BC1E253D1DD}" presName="anchor1" presStyleCnt="0"/>
      <dgm:spPr/>
    </dgm:pt>
    <dgm:pt modelId="{CA442636-E624-4814-B432-58F2DFC5AA01}" type="pres">
      <dgm:prSet presAssocID="{BAF03F7E-3215-45EA-95A6-4BC1E253D1DD}" presName="backup1" presStyleCnt="0"/>
      <dgm:spPr/>
    </dgm:pt>
    <dgm:pt modelId="{07B153ED-176C-4D67-9A78-454678E5F12D}" type="pres">
      <dgm:prSet presAssocID="{BAF03F7E-3215-45EA-95A6-4BC1E253D1DD}" presName="preLine1" presStyleLbl="parChTrans1D1" presStyleIdx="1" presStyleCnt="8"/>
      <dgm:spPr/>
    </dgm:pt>
    <dgm:pt modelId="{250B4A3A-48ED-476F-B226-996E0E2FEC8D}" type="pres">
      <dgm:prSet presAssocID="{BAF03F7E-3215-45EA-95A6-4BC1E253D1DD}" presName="desTx1" presStyleLbl="revTx" presStyleIdx="0" presStyleCnt="0">
        <dgm:presLayoutVars>
          <dgm:bulletEnabled val="1"/>
        </dgm:presLayoutVars>
      </dgm:prSet>
      <dgm:spPr/>
      <dgm:t>
        <a:bodyPr/>
        <a:lstStyle/>
        <a:p>
          <a:endParaRPr lang="es-ES"/>
        </a:p>
      </dgm:t>
    </dgm:pt>
    <dgm:pt modelId="{79CE4C21-4CFF-4CED-8A62-037FC4C09962}" type="pres">
      <dgm:prSet presAssocID="{D2D417DF-9160-4FF0-ABCD-C4B43E81BA48}" presName="Name11" presStyleLbl="parChTrans1D1" presStyleIdx="2" presStyleCnt="8"/>
      <dgm:spPr/>
    </dgm:pt>
    <dgm:pt modelId="{62EB6AA6-F2E1-42AC-8807-746B723F9B3A}" type="pres">
      <dgm:prSet presAssocID="{EAF9E782-6870-4C20-B587-C4E6C2A718FC}" presName="txAndLines1" presStyleCnt="0"/>
      <dgm:spPr/>
    </dgm:pt>
    <dgm:pt modelId="{C97AEDAA-E2B7-4339-BA41-B6F19F193067}" type="pres">
      <dgm:prSet presAssocID="{EAF9E782-6870-4C20-B587-C4E6C2A718FC}" presName="anchor1" presStyleCnt="0"/>
      <dgm:spPr/>
    </dgm:pt>
    <dgm:pt modelId="{F6B57233-2691-48FF-8048-720F862E763E}" type="pres">
      <dgm:prSet presAssocID="{EAF9E782-6870-4C20-B587-C4E6C2A718FC}" presName="backup1" presStyleCnt="0"/>
      <dgm:spPr/>
    </dgm:pt>
    <dgm:pt modelId="{B491AF3B-1ABD-45D8-BDA0-A4F166FB81C3}" type="pres">
      <dgm:prSet presAssocID="{EAF9E782-6870-4C20-B587-C4E6C2A718FC}" presName="preLine1" presStyleLbl="parChTrans1D1" presStyleIdx="3" presStyleCnt="8"/>
      <dgm:spPr/>
    </dgm:pt>
    <dgm:pt modelId="{40972B72-FE63-4674-AF14-AF6EBB785D45}" type="pres">
      <dgm:prSet presAssocID="{EAF9E782-6870-4C20-B587-C4E6C2A718FC}" presName="desTx1" presStyleLbl="revTx" presStyleIdx="0" presStyleCnt="0" custScaleY="148507">
        <dgm:presLayoutVars>
          <dgm:bulletEnabled val="1"/>
        </dgm:presLayoutVars>
      </dgm:prSet>
      <dgm:spPr/>
      <dgm:t>
        <a:bodyPr/>
        <a:lstStyle/>
        <a:p>
          <a:endParaRPr lang="es-ES"/>
        </a:p>
      </dgm:t>
    </dgm:pt>
    <dgm:pt modelId="{675F4BAD-29CF-48EB-A5ED-218447DE2FB6}" type="pres">
      <dgm:prSet presAssocID="{4AE0B483-6CD3-44E4-9D49-BAD54014E94F}" presName="Name11" presStyleLbl="parChTrans1D1" presStyleIdx="4" presStyleCnt="8"/>
      <dgm:spPr/>
    </dgm:pt>
    <dgm:pt modelId="{D807FEE6-B739-4C64-8329-F24967D4EC8A}" type="pres">
      <dgm:prSet presAssocID="{3A130AE4-43AB-430D-894F-4E93842CD776}" presName="txAndLines1" presStyleCnt="0"/>
      <dgm:spPr/>
    </dgm:pt>
    <dgm:pt modelId="{DABB902F-C874-43CC-BD41-A3DDA8BBDD48}" type="pres">
      <dgm:prSet presAssocID="{3A130AE4-43AB-430D-894F-4E93842CD776}" presName="anchor1" presStyleCnt="0"/>
      <dgm:spPr/>
    </dgm:pt>
    <dgm:pt modelId="{3BDB3671-C2A2-4EB7-AA66-FAD845301FE0}" type="pres">
      <dgm:prSet presAssocID="{3A130AE4-43AB-430D-894F-4E93842CD776}" presName="backup1" presStyleCnt="0"/>
      <dgm:spPr/>
    </dgm:pt>
    <dgm:pt modelId="{4651CEC3-1F08-40FF-ADDB-34279612B2E4}" type="pres">
      <dgm:prSet presAssocID="{3A130AE4-43AB-430D-894F-4E93842CD776}" presName="preLine1" presStyleLbl="parChTrans1D1" presStyleIdx="5" presStyleCnt="8"/>
      <dgm:spPr/>
    </dgm:pt>
    <dgm:pt modelId="{2B7D2A49-0650-47B5-9A9A-EFC854053F34}" type="pres">
      <dgm:prSet presAssocID="{3A130AE4-43AB-430D-894F-4E93842CD776}" presName="desTx1" presStyleLbl="revTx" presStyleIdx="0" presStyleCnt="0" custLinFactNeighborX="2230" custLinFactNeighborY="20773">
        <dgm:presLayoutVars>
          <dgm:bulletEnabled val="1"/>
        </dgm:presLayoutVars>
      </dgm:prSet>
      <dgm:spPr/>
      <dgm:t>
        <a:bodyPr/>
        <a:lstStyle/>
        <a:p>
          <a:endParaRPr lang="es-ES"/>
        </a:p>
      </dgm:t>
    </dgm:pt>
    <dgm:pt modelId="{18DBCC06-E4BF-4038-93D5-87A03BD81BA8}" type="pres">
      <dgm:prSet presAssocID="{533438FA-4609-4DD5-B06C-E1BB571595B1}" presName="Name11" presStyleLbl="parChTrans1D1" presStyleIdx="6" presStyleCnt="8"/>
      <dgm:spPr/>
    </dgm:pt>
    <dgm:pt modelId="{F763A368-F07E-4AF1-A0F5-2CE7B9CE59CB}" type="pres">
      <dgm:prSet presAssocID="{2A9F3584-A652-4C53-900A-C101747B890F}" presName="txAndLines1" presStyleCnt="0"/>
      <dgm:spPr/>
    </dgm:pt>
    <dgm:pt modelId="{0ECD1A7E-8BED-444D-B582-7A6A63B2EC77}" type="pres">
      <dgm:prSet presAssocID="{2A9F3584-A652-4C53-900A-C101747B890F}" presName="anchor1" presStyleCnt="0"/>
      <dgm:spPr/>
    </dgm:pt>
    <dgm:pt modelId="{9BDAC90C-1DAE-4F20-9339-532F556FE12F}" type="pres">
      <dgm:prSet presAssocID="{2A9F3584-A652-4C53-900A-C101747B890F}" presName="backup1" presStyleCnt="0"/>
      <dgm:spPr/>
    </dgm:pt>
    <dgm:pt modelId="{5B93B207-4F45-4A10-99B0-2FAC273229B7}" type="pres">
      <dgm:prSet presAssocID="{2A9F3584-A652-4C53-900A-C101747B890F}" presName="preLine1" presStyleLbl="parChTrans1D1" presStyleIdx="7" presStyleCnt="8"/>
      <dgm:spPr/>
    </dgm:pt>
    <dgm:pt modelId="{A53E6CD9-EC75-4949-ABE1-C6C7AB315E51}" type="pres">
      <dgm:prSet presAssocID="{2A9F3584-A652-4C53-900A-C101747B890F}" presName="desTx1" presStyleLbl="revTx" presStyleIdx="0" presStyleCnt="0">
        <dgm:presLayoutVars>
          <dgm:bulletEnabled val="1"/>
        </dgm:presLayoutVars>
      </dgm:prSet>
      <dgm:spPr/>
      <dgm:t>
        <a:bodyPr/>
        <a:lstStyle/>
        <a:p>
          <a:endParaRPr lang="es-ES"/>
        </a:p>
      </dgm:t>
    </dgm:pt>
  </dgm:ptLst>
  <dgm:cxnLst>
    <dgm:cxn modelId="{E0045562-AF14-4693-ACC4-A744826D76F7}" srcId="{1EF98BDA-AD2C-400F-B728-E770DC70B096}" destId="{3A130AE4-43AB-430D-894F-4E93842CD776}" srcOrd="2" destOrd="0" parTransId="{4AE0B483-6CD3-44E4-9D49-BAD54014E94F}" sibTransId="{96D94A83-05A7-4941-8CF3-74EA4964D846}"/>
    <dgm:cxn modelId="{1BBF7DB0-F878-43E7-B4AA-E00D454AE21E}" srcId="{1EF98BDA-AD2C-400F-B728-E770DC70B096}" destId="{BAF03F7E-3215-45EA-95A6-4BC1E253D1DD}" srcOrd="0" destOrd="0" parTransId="{3FCD565A-9096-46F0-BB77-3E50FF1793FF}" sibTransId="{EEA84E6D-B139-4C43-80E9-9F4BA6849A5D}"/>
    <dgm:cxn modelId="{4B12A708-053A-42BE-9B8E-1ABDA13FEF12}" type="presOf" srcId="{1EF98BDA-AD2C-400F-B728-E770DC70B096}" destId="{BAD978D3-6973-4CB5-8742-AFB9469AB0E5}" srcOrd="0" destOrd="0" presId="urn:microsoft.com/office/officeart/2009/3/layout/SubStepProcess"/>
    <dgm:cxn modelId="{321E8050-2F9B-485D-A476-9404EACDCB29}" type="presOf" srcId="{3A130AE4-43AB-430D-894F-4E93842CD776}" destId="{2B7D2A49-0650-47B5-9A9A-EFC854053F34}" srcOrd="0" destOrd="0" presId="urn:microsoft.com/office/officeart/2009/3/layout/SubStepProcess"/>
    <dgm:cxn modelId="{FCD9C790-C601-4DC4-85FB-F4C58860D313}" type="presOf" srcId="{2A9F3584-A652-4C53-900A-C101747B890F}" destId="{A53E6CD9-EC75-4949-ABE1-C6C7AB315E51}" srcOrd="0" destOrd="0" presId="urn:microsoft.com/office/officeart/2009/3/layout/SubStepProcess"/>
    <dgm:cxn modelId="{85C659A9-3B77-481C-8168-1F796F2FA0DF}" srcId="{1EF98BDA-AD2C-400F-B728-E770DC70B096}" destId="{EAF9E782-6870-4C20-B587-C4E6C2A718FC}" srcOrd="1" destOrd="0" parTransId="{D2D417DF-9160-4FF0-ABCD-C4B43E81BA48}" sibTransId="{3ECB7DE1-1F4B-47DD-A68B-9279752B5CBA}"/>
    <dgm:cxn modelId="{12EBC280-2A37-424A-85DB-087072094B6C}" type="presOf" srcId="{0663553C-F64F-4DA0-A860-89AE7F3C9911}" destId="{2DEE292B-4261-4A62-9980-BAF725744C5C}" srcOrd="0" destOrd="0" presId="urn:microsoft.com/office/officeart/2009/3/layout/SubStepProcess"/>
    <dgm:cxn modelId="{37BE0816-7DF4-470D-BCF6-88BDC5D98C2D}" type="presOf" srcId="{EAF9E782-6870-4C20-B587-C4E6C2A718FC}" destId="{40972B72-FE63-4674-AF14-AF6EBB785D45}" srcOrd="0" destOrd="0" presId="urn:microsoft.com/office/officeart/2009/3/layout/SubStepProcess"/>
    <dgm:cxn modelId="{9189DA5C-8882-4D09-9F11-F34B36A98B98}" srcId="{0663553C-F64F-4DA0-A860-89AE7F3C9911}" destId="{1EF98BDA-AD2C-400F-B728-E770DC70B096}" srcOrd="0" destOrd="0" parTransId="{77ECEC42-CF58-4090-82B3-55C36FC2C287}" sibTransId="{35896D48-6314-42E4-8BE9-67092A1D8389}"/>
    <dgm:cxn modelId="{3E0C7521-A0A5-4624-8C99-72205CC3AACE}" type="presOf" srcId="{BAF03F7E-3215-45EA-95A6-4BC1E253D1DD}" destId="{250B4A3A-48ED-476F-B226-996E0E2FEC8D}" srcOrd="0" destOrd="0" presId="urn:microsoft.com/office/officeart/2009/3/layout/SubStepProcess"/>
    <dgm:cxn modelId="{EB3B5383-AA37-4797-9D3E-0A5A459E5179}" srcId="{1EF98BDA-AD2C-400F-B728-E770DC70B096}" destId="{2A9F3584-A652-4C53-900A-C101747B890F}" srcOrd="3" destOrd="0" parTransId="{533438FA-4609-4DD5-B06C-E1BB571595B1}" sibTransId="{A719AC58-8F33-4D95-9755-5C6D4741DE0D}"/>
    <dgm:cxn modelId="{5B95DCC1-7C2C-4C47-8B01-4E98259BF379}" type="presParOf" srcId="{2DEE292B-4261-4A62-9980-BAF725744C5C}" destId="{BAD978D3-6973-4CB5-8742-AFB9469AB0E5}" srcOrd="0" destOrd="0" presId="urn:microsoft.com/office/officeart/2009/3/layout/SubStepProcess"/>
    <dgm:cxn modelId="{D6F00C20-ED9E-4B27-98C3-6D30D4D43234}" type="presParOf" srcId="{2DEE292B-4261-4A62-9980-BAF725744C5C}" destId="{91F8515C-AC5A-4F07-95C4-251C46AF8627}" srcOrd="1" destOrd="0" presId="urn:microsoft.com/office/officeart/2009/3/layout/SubStepProcess"/>
    <dgm:cxn modelId="{E8B77C03-D277-48BD-B482-A0480F3B4A71}" type="presParOf" srcId="{2DEE292B-4261-4A62-9980-BAF725744C5C}" destId="{98A217E8-6231-4C3A-AD36-9C36B50E5324}" srcOrd="2" destOrd="0" presId="urn:microsoft.com/office/officeart/2009/3/layout/SubStepProcess"/>
    <dgm:cxn modelId="{B5D18DEA-BB46-4AFC-B0F5-1F1D67EBDB3E}" type="presParOf" srcId="{98A217E8-6231-4C3A-AD36-9C36B50E5324}" destId="{04EEADE2-57DA-4605-8928-60BAE45B64A5}" srcOrd="0" destOrd="0" presId="urn:microsoft.com/office/officeart/2009/3/layout/SubStepProcess"/>
    <dgm:cxn modelId="{006003A1-E53E-46B7-9244-1201FE66A20A}" type="presParOf" srcId="{98A217E8-6231-4C3A-AD36-9C36B50E5324}" destId="{204691E5-0993-4F4D-A1F3-2C94CB5595A8}" srcOrd="1" destOrd="0" presId="urn:microsoft.com/office/officeart/2009/3/layout/SubStepProcess"/>
    <dgm:cxn modelId="{9BD06877-1BA9-4477-863A-60C5360777C4}" type="presParOf" srcId="{204691E5-0993-4F4D-A1F3-2C94CB5595A8}" destId="{A8021289-DE17-47EA-AD41-635278DD9F9E}" srcOrd="0" destOrd="0" presId="urn:microsoft.com/office/officeart/2009/3/layout/SubStepProcess"/>
    <dgm:cxn modelId="{E576E7DE-61C1-4874-880A-DE87ABF24E88}" type="presParOf" srcId="{204691E5-0993-4F4D-A1F3-2C94CB5595A8}" destId="{CA442636-E624-4814-B432-58F2DFC5AA01}" srcOrd="1" destOrd="0" presId="urn:microsoft.com/office/officeart/2009/3/layout/SubStepProcess"/>
    <dgm:cxn modelId="{78BA65D6-44BB-40A1-B45F-99DF31000D55}" type="presParOf" srcId="{204691E5-0993-4F4D-A1F3-2C94CB5595A8}" destId="{07B153ED-176C-4D67-9A78-454678E5F12D}" srcOrd="2" destOrd="0" presId="urn:microsoft.com/office/officeart/2009/3/layout/SubStepProcess"/>
    <dgm:cxn modelId="{2888EB58-E7EE-4FE6-8DC0-98615E2A9851}" type="presParOf" srcId="{204691E5-0993-4F4D-A1F3-2C94CB5595A8}" destId="{250B4A3A-48ED-476F-B226-996E0E2FEC8D}" srcOrd="3" destOrd="0" presId="urn:microsoft.com/office/officeart/2009/3/layout/SubStepProcess"/>
    <dgm:cxn modelId="{E3632600-3746-4BCB-A7A7-EFF7E246972E}" type="presParOf" srcId="{98A217E8-6231-4C3A-AD36-9C36B50E5324}" destId="{79CE4C21-4CFF-4CED-8A62-037FC4C09962}" srcOrd="2" destOrd="0" presId="urn:microsoft.com/office/officeart/2009/3/layout/SubStepProcess"/>
    <dgm:cxn modelId="{762C4C37-A295-4FD2-B03B-B972155734B9}" type="presParOf" srcId="{98A217E8-6231-4C3A-AD36-9C36B50E5324}" destId="{62EB6AA6-F2E1-42AC-8807-746B723F9B3A}" srcOrd="3" destOrd="0" presId="urn:microsoft.com/office/officeart/2009/3/layout/SubStepProcess"/>
    <dgm:cxn modelId="{CD3BE5D6-24BB-4496-A194-A5E345139B6B}" type="presParOf" srcId="{62EB6AA6-F2E1-42AC-8807-746B723F9B3A}" destId="{C97AEDAA-E2B7-4339-BA41-B6F19F193067}" srcOrd="0" destOrd="0" presId="urn:microsoft.com/office/officeart/2009/3/layout/SubStepProcess"/>
    <dgm:cxn modelId="{B0234D2A-CA28-4222-B6BD-35AB95245D2A}" type="presParOf" srcId="{62EB6AA6-F2E1-42AC-8807-746B723F9B3A}" destId="{F6B57233-2691-48FF-8048-720F862E763E}" srcOrd="1" destOrd="0" presId="urn:microsoft.com/office/officeart/2009/3/layout/SubStepProcess"/>
    <dgm:cxn modelId="{8E3B0936-A021-4671-8DEF-DE2E87ABB7C9}" type="presParOf" srcId="{62EB6AA6-F2E1-42AC-8807-746B723F9B3A}" destId="{B491AF3B-1ABD-45D8-BDA0-A4F166FB81C3}" srcOrd="2" destOrd="0" presId="urn:microsoft.com/office/officeart/2009/3/layout/SubStepProcess"/>
    <dgm:cxn modelId="{227BD091-1DEC-40D9-909C-2A6C0D920A2D}" type="presParOf" srcId="{62EB6AA6-F2E1-42AC-8807-746B723F9B3A}" destId="{40972B72-FE63-4674-AF14-AF6EBB785D45}" srcOrd="3" destOrd="0" presId="urn:microsoft.com/office/officeart/2009/3/layout/SubStepProcess"/>
    <dgm:cxn modelId="{E6672258-30AC-4C23-AA49-864E9E37BB6B}" type="presParOf" srcId="{98A217E8-6231-4C3A-AD36-9C36B50E5324}" destId="{675F4BAD-29CF-48EB-A5ED-218447DE2FB6}" srcOrd="4" destOrd="0" presId="urn:microsoft.com/office/officeart/2009/3/layout/SubStepProcess"/>
    <dgm:cxn modelId="{143D9802-C9A9-41BB-AB61-1B625BAB3415}" type="presParOf" srcId="{98A217E8-6231-4C3A-AD36-9C36B50E5324}" destId="{D807FEE6-B739-4C64-8329-F24967D4EC8A}" srcOrd="5" destOrd="0" presId="urn:microsoft.com/office/officeart/2009/3/layout/SubStepProcess"/>
    <dgm:cxn modelId="{0FD7A5D9-974F-478F-B6AE-78F22FF3F24C}" type="presParOf" srcId="{D807FEE6-B739-4C64-8329-F24967D4EC8A}" destId="{DABB902F-C874-43CC-BD41-A3DDA8BBDD48}" srcOrd="0" destOrd="0" presId="urn:microsoft.com/office/officeart/2009/3/layout/SubStepProcess"/>
    <dgm:cxn modelId="{CE102FBF-0768-44C6-86FC-FD8C8EC3C062}" type="presParOf" srcId="{D807FEE6-B739-4C64-8329-F24967D4EC8A}" destId="{3BDB3671-C2A2-4EB7-AA66-FAD845301FE0}" srcOrd="1" destOrd="0" presId="urn:microsoft.com/office/officeart/2009/3/layout/SubStepProcess"/>
    <dgm:cxn modelId="{69E739DD-14A7-48F6-B68E-A2F3FCA81EA0}" type="presParOf" srcId="{D807FEE6-B739-4C64-8329-F24967D4EC8A}" destId="{4651CEC3-1F08-40FF-ADDB-34279612B2E4}" srcOrd="2" destOrd="0" presId="urn:microsoft.com/office/officeart/2009/3/layout/SubStepProcess"/>
    <dgm:cxn modelId="{D7AA2AB9-EF34-42DB-8D80-F3EE826DB27B}" type="presParOf" srcId="{D807FEE6-B739-4C64-8329-F24967D4EC8A}" destId="{2B7D2A49-0650-47B5-9A9A-EFC854053F34}" srcOrd="3" destOrd="0" presId="urn:microsoft.com/office/officeart/2009/3/layout/SubStepProcess"/>
    <dgm:cxn modelId="{BEAA8998-CE1B-4491-91F4-F467F1F192E1}" type="presParOf" srcId="{98A217E8-6231-4C3A-AD36-9C36B50E5324}" destId="{18DBCC06-E4BF-4038-93D5-87A03BD81BA8}" srcOrd="6" destOrd="0" presId="urn:microsoft.com/office/officeart/2009/3/layout/SubStepProcess"/>
    <dgm:cxn modelId="{E918C368-D67C-4400-9E7B-17196FF96A28}" type="presParOf" srcId="{98A217E8-6231-4C3A-AD36-9C36B50E5324}" destId="{F763A368-F07E-4AF1-A0F5-2CE7B9CE59CB}" srcOrd="7" destOrd="0" presId="urn:microsoft.com/office/officeart/2009/3/layout/SubStepProcess"/>
    <dgm:cxn modelId="{72B46C64-F37E-4F9F-BE05-BDFD0AF8464C}" type="presParOf" srcId="{F763A368-F07E-4AF1-A0F5-2CE7B9CE59CB}" destId="{0ECD1A7E-8BED-444D-B582-7A6A63B2EC77}" srcOrd="0" destOrd="0" presId="urn:microsoft.com/office/officeart/2009/3/layout/SubStepProcess"/>
    <dgm:cxn modelId="{0156B45B-785E-4CB7-9D99-2808EF297113}" type="presParOf" srcId="{F763A368-F07E-4AF1-A0F5-2CE7B9CE59CB}" destId="{9BDAC90C-1DAE-4F20-9339-532F556FE12F}" srcOrd="1" destOrd="0" presId="urn:microsoft.com/office/officeart/2009/3/layout/SubStepProcess"/>
    <dgm:cxn modelId="{75DA327C-D58E-497D-96DD-068659EF7766}" type="presParOf" srcId="{F763A368-F07E-4AF1-A0F5-2CE7B9CE59CB}" destId="{5B93B207-4F45-4A10-99B0-2FAC273229B7}" srcOrd="2" destOrd="0" presId="urn:microsoft.com/office/officeart/2009/3/layout/SubStepProcess"/>
    <dgm:cxn modelId="{6D0A3B2C-963E-4DE1-8D5C-431AD9C5494D}" type="presParOf" srcId="{F763A368-F07E-4AF1-A0F5-2CE7B9CE59CB}" destId="{A53E6CD9-EC75-4949-ABE1-C6C7AB315E51}"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63553C-F64F-4DA0-A860-89AE7F3C9911}"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es-ES"/>
        </a:p>
      </dgm:t>
    </dgm:pt>
    <dgm:pt modelId="{BAF03F7E-3215-45EA-95A6-4BC1E253D1DD}">
      <dgm:prSet phldrT="[Texto]"/>
      <dgm:spPr/>
      <dgm:t>
        <a:bodyPr/>
        <a:lstStyle/>
        <a:p>
          <a:r>
            <a:rPr lang="es-ES" dirty="0" smtClean="0"/>
            <a:t>SALUD</a:t>
          </a:r>
          <a:endParaRPr lang="es-ES" dirty="0"/>
        </a:p>
      </dgm:t>
    </dgm:pt>
    <dgm:pt modelId="{3FCD565A-9096-46F0-BB77-3E50FF1793FF}" type="parTrans" cxnId="{1BBF7DB0-F878-43E7-B4AA-E00D454AE21E}">
      <dgm:prSet/>
      <dgm:spPr/>
      <dgm:t>
        <a:bodyPr/>
        <a:lstStyle/>
        <a:p>
          <a:endParaRPr lang="es-ES"/>
        </a:p>
      </dgm:t>
    </dgm:pt>
    <dgm:pt modelId="{EEA84E6D-B139-4C43-80E9-9F4BA6849A5D}" type="sibTrans" cxnId="{1BBF7DB0-F878-43E7-B4AA-E00D454AE21E}">
      <dgm:prSet/>
      <dgm:spPr/>
      <dgm:t>
        <a:bodyPr/>
        <a:lstStyle/>
        <a:p>
          <a:endParaRPr lang="es-ES"/>
        </a:p>
      </dgm:t>
    </dgm:pt>
    <dgm:pt modelId="{EAF9E782-6870-4C20-B587-C4E6C2A718FC}">
      <dgm:prSet phldrT="[Texto]"/>
      <dgm:spPr/>
      <dgm:t>
        <a:bodyPr/>
        <a:lstStyle/>
        <a:p>
          <a:r>
            <a:rPr lang="es-ES" dirty="0" smtClean="0"/>
            <a:t>ALIMENTACIÓN</a:t>
          </a:r>
          <a:endParaRPr lang="es-ES" dirty="0"/>
        </a:p>
      </dgm:t>
    </dgm:pt>
    <dgm:pt modelId="{D2D417DF-9160-4FF0-ABCD-C4B43E81BA48}" type="parTrans" cxnId="{85C659A9-3B77-481C-8168-1F796F2FA0DF}">
      <dgm:prSet/>
      <dgm:spPr/>
      <dgm:t>
        <a:bodyPr/>
        <a:lstStyle/>
        <a:p>
          <a:endParaRPr lang="es-ES"/>
        </a:p>
      </dgm:t>
    </dgm:pt>
    <dgm:pt modelId="{3ECB7DE1-1F4B-47DD-A68B-9279752B5CBA}" type="sibTrans" cxnId="{85C659A9-3B77-481C-8168-1F796F2FA0DF}">
      <dgm:prSet/>
      <dgm:spPr/>
      <dgm:t>
        <a:bodyPr/>
        <a:lstStyle/>
        <a:p>
          <a:endParaRPr lang="es-ES"/>
        </a:p>
      </dgm:t>
    </dgm:pt>
    <dgm:pt modelId="{3A130AE4-43AB-430D-894F-4E93842CD776}">
      <dgm:prSet phldrT="[Texto]" custT="1"/>
      <dgm:spPr/>
      <dgm:t>
        <a:bodyPr/>
        <a:lstStyle/>
        <a:p>
          <a:pPr algn="just"/>
          <a:r>
            <a:rPr lang="es-ES" sz="1400" dirty="0" smtClean="0">
              <a:latin typeface="Arial Narrow" panose="020B0606020202030204" pitchFamily="34" charset="0"/>
            </a:rPr>
            <a:t>Suscribió el contrato 367 de 2015 que le hace interventoría a 48 establecimientos penitenciarios y carcelarios. </a:t>
          </a:r>
        </a:p>
        <a:p>
          <a:pPr algn="just"/>
          <a:endParaRPr lang="es-ES" sz="1400" dirty="0">
            <a:latin typeface="Arial Narrow" panose="020B0606020202030204" pitchFamily="34" charset="0"/>
          </a:endParaRPr>
        </a:p>
      </dgm:t>
    </dgm:pt>
    <dgm:pt modelId="{4AE0B483-6CD3-44E4-9D49-BAD54014E94F}" type="parTrans" cxnId="{E0045562-AF14-4693-ACC4-A744826D76F7}">
      <dgm:prSet/>
      <dgm:spPr/>
      <dgm:t>
        <a:bodyPr/>
        <a:lstStyle/>
        <a:p>
          <a:endParaRPr lang="es-ES"/>
        </a:p>
      </dgm:t>
    </dgm:pt>
    <dgm:pt modelId="{96D94A83-05A7-4941-8CF3-74EA4964D846}" type="sibTrans" cxnId="{E0045562-AF14-4693-ACC4-A744826D76F7}">
      <dgm:prSet/>
      <dgm:spPr/>
      <dgm:t>
        <a:bodyPr/>
        <a:lstStyle/>
        <a:p>
          <a:endParaRPr lang="es-ES"/>
        </a:p>
      </dgm:t>
    </dgm:pt>
    <dgm:pt modelId="{2A9F3584-A652-4C53-900A-C101747B890F}">
      <dgm:prSet phldrT="[Texto]" custT="1"/>
      <dgm:spPr/>
      <dgm:t>
        <a:bodyPr/>
        <a:lstStyle/>
        <a:p>
          <a:pPr algn="just"/>
          <a:r>
            <a:rPr lang="es-ES" sz="1400" dirty="0" smtClean="0">
              <a:latin typeface="Arial Narrow" panose="020B0606020202030204" pitchFamily="34" charset="0"/>
            </a:rPr>
            <a:t> Frente a las ordenes de tutela se requiere al contratista y la Dirección de Logística para garantizar el cumplimiento de la orden de tutela.</a:t>
          </a:r>
          <a:endParaRPr lang="es-ES" sz="1400" dirty="0">
            <a:latin typeface="Arial Narrow" panose="020B0606020202030204" pitchFamily="34" charset="0"/>
          </a:endParaRPr>
        </a:p>
      </dgm:t>
    </dgm:pt>
    <dgm:pt modelId="{533438FA-4609-4DD5-B06C-E1BB571595B1}" type="parTrans" cxnId="{EB3B5383-AA37-4797-9D3E-0A5A459E5179}">
      <dgm:prSet/>
      <dgm:spPr/>
      <dgm:t>
        <a:bodyPr/>
        <a:lstStyle/>
        <a:p>
          <a:endParaRPr lang="es-ES"/>
        </a:p>
      </dgm:t>
    </dgm:pt>
    <dgm:pt modelId="{A719AC58-8F33-4D95-9755-5C6D4741DE0D}" type="sibTrans" cxnId="{EB3B5383-AA37-4797-9D3E-0A5A459E5179}">
      <dgm:prSet/>
      <dgm:spPr/>
      <dgm:t>
        <a:bodyPr/>
        <a:lstStyle/>
        <a:p>
          <a:endParaRPr lang="es-ES"/>
        </a:p>
      </dgm:t>
    </dgm:pt>
    <dgm:pt modelId="{2A27653D-E62D-4E90-B23D-BFE38093B676}">
      <dgm:prSet phldrT="[Texto]" custT="1"/>
      <dgm:spPr/>
      <dgm:t>
        <a:bodyPr/>
        <a:lstStyle/>
        <a:p>
          <a:pPr algn="just"/>
          <a:r>
            <a:rPr lang="es-ES" sz="1400" dirty="0" smtClean="0">
              <a:latin typeface="Arial Narrow" panose="020B0606020202030204" pitchFamily="34" charset="0"/>
            </a:rPr>
            <a:t>La Entidad suscribió 29 contratos para la prestación del servicio de alimentación a la población privada de la libertad en el cual se incluyó la obligación de prestar las dietas necesarias y de vincular  a los internos para redención de penas sin que genere vinculo laboral.</a:t>
          </a:r>
        </a:p>
        <a:p>
          <a:pPr algn="just"/>
          <a:endParaRPr lang="es-ES" sz="1400" dirty="0">
            <a:latin typeface="Arial Narrow" panose="020B0606020202030204" pitchFamily="34" charset="0"/>
          </a:endParaRPr>
        </a:p>
      </dgm:t>
    </dgm:pt>
    <dgm:pt modelId="{A9407C8E-6AAC-4A23-A732-2AEBA6A31349}" type="parTrans" cxnId="{F15B640C-FC90-46A0-9652-88334E95D842}">
      <dgm:prSet/>
      <dgm:spPr/>
      <dgm:t>
        <a:bodyPr/>
        <a:lstStyle/>
        <a:p>
          <a:endParaRPr lang="es-ES"/>
        </a:p>
      </dgm:t>
    </dgm:pt>
    <dgm:pt modelId="{B671630D-EC02-4CCF-8FEE-12B7B07FE86B}" type="sibTrans" cxnId="{F15B640C-FC90-46A0-9652-88334E95D842}">
      <dgm:prSet/>
      <dgm:spPr/>
      <dgm:t>
        <a:bodyPr/>
        <a:lstStyle/>
        <a:p>
          <a:endParaRPr lang="es-ES"/>
        </a:p>
      </dgm:t>
    </dgm:pt>
    <dgm:pt modelId="{2777A1C1-ABA2-4554-BB07-67FDB70E064D}">
      <dgm:prSet phldrT="[Texto]" custT="1"/>
      <dgm:spPr/>
      <dgm:t>
        <a:bodyPr/>
        <a:lstStyle/>
        <a:p>
          <a:pPr algn="just"/>
          <a:r>
            <a:rPr lang="es-ES" sz="1400" dirty="0" smtClean="0">
              <a:latin typeface="Arial Narrow" panose="020B0606020202030204" pitchFamily="34" charset="0"/>
            </a:rPr>
            <a:t>La USPEC no tiene competencia funcional para prestar el servicio de salud a la población privada de la libertad. No obstante, a la fecha hace supervisión y vigilancia al contrato 363 de 2015 suscrito con el consorcio Fondo de Atención </a:t>
          </a:r>
          <a:r>
            <a:rPr lang="es-ES" sz="1400" dirty="0" err="1" smtClean="0">
              <a:latin typeface="Arial Narrow" panose="020B0606020202030204" pitchFamily="34" charset="0"/>
            </a:rPr>
            <a:t>PPl</a:t>
          </a:r>
          <a:r>
            <a:rPr lang="es-ES" sz="1400" dirty="0" smtClean="0">
              <a:latin typeface="Arial Narrow" panose="020B0606020202030204" pitchFamily="34" charset="0"/>
            </a:rPr>
            <a:t> 2015, quien es el encargado de la contratación de este servicio. En este sentido la USPEC  hace el requerimiento al consorcio para que de cumplimiento, no solo al contrato sino también a las ordenes judiciales.</a:t>
          </a:r>
          <a:endParaRPr lang="es-ES" sz="1400" dirty="0">
            <a:latin typeface="Arial Narrow" panose="020B0606020202030204" pitchFamily="34" charset="0"/>
          </a:endParaRPr>
        </a:p>
      </dgm:t>
    </dgm:pt>
    <dgm:pt modelId="{75A58B87-ABF6-451C-B938-2846A6F3AFA3}" type="parTrans" cxnId="{A6FDA7BB-FBDE-4516-BA7A-F5FFFDB63853}">
      <dgm:prSet/>
      <dgm:spPr/>
      <dgm:t>
        <a:bodyPr/>
        <a:lstStyle/>
        <a:p>
          <a:endParaRPr lang="es-ES"/>
        </a:p>
      </dgm:t>
    </dgm:pt>
    <dgm:pt modelId="{2CC16B0D-C647-49D3-B014-AC9C03113E9B}" type="sibTrans" cxnId="{A6FDA7BB-FBDE-4516-BA7A-F5FFFDB63853}">
      <dgm:prSet/>
      <dgm:spPr/>
      <dgm:t>
        <a:bodyPr/>
        <a:lstStyle/>
        <a:p>
          <a:endParaRPr lang="es-ES"/>
        </a:p>
      </dgm:t>
    </dgm:pt>
    <dgm:pt modelId="{1F6C17D4-5F06-4540-BFB0-0D576495416A}">
      <dgm:prSet phldrT="[Texto]"/>
      <dgm:spPr/>
      <dgm:t>
        <a:bodyPr/>
        <a:lstStyle/>
        <a:p>
          <a:r>
            <a:rPr lang="es-ES" dirty="0" smtClean="0"/>
            <a:t>INFRAESTRUCTURA</a:t>
          </a:r>
          <a:endParaRPr lang="es-ES" dirty="0"/>
        </a:p>
      </dgm:t>
    </dgm:pt>
    <dgm:pt modelId="{0BD34B89-2029-46BA-829F-3DE69B29AAF8}" type="parTrans" cxnId="{047BFDDC-297D-4672-99C3-2A22ABB81E8D}">
      <dgm:prSet/>
      <dgm:spPr/>
      <dgm:t>
        <a:bodyPr/>
        <a:lstStyle/>
        <a:p>
          <a:endParaRPr lang="es-ES"/>
        </a:p>
      </dgm:t>
    </dgm:pt>
    <dgm:pt modelId="{2D95CC9D-D04E-48E8-8ACC-27668012D11A}" type="sibTrans" cxnId="{047BFDDC-297D-4672-99C3-2A22ABB81E8D}">
      <dgm:prSet/>
      <dgm:spPr/>
      <dgm:t>
        <a:bodyPr/>
        <a:lstStyle/>
        <a:p>
          <a:endParaRPr lang="es-ES"/>
        </a:p>
      </dgm:t>
    </dgm:pt>
    <dgm:pt modelId="{647D7074-7F46-4B90-801F-66B46D912429}">
      <dgm:prSet phldrT="[Texto]" custT="1"/>
      <dgm:spPr/>
      <dgm:t>
        <a:bodyPr/>
        <a:lstStyle/>
        <a:p>
          <a:pPr algn="just"/>
          <a:r>
            <a:rPr lang="es-ES" sz="1400" dirty="0" smtClean="0">
              <a:latin typeface="Arial Narrow" panose="020B0606020202030204" pitchFamily="34" charset="0"/>
            </a:rPr>
            <a:t>Las necesidades de los establecimientos en materia de infraestructura son priorizadas por el INPEC de acuerdo al Decreto 4151 de 2011.</a:t>
          </a:r>
        </a:p>
        <a:p>
          <a:pPr algn="just"/>
          <a:r>
            <a:rPr lang="es-ES" sz="1400" dirty="0" smtClean="0">
              <a:latin typeface="Arial Narrow" panose="020B0606020202030204" pitchFamily="34" charset="0"/>
            </a:rPr>
            <a:t> </a:t>
          </a:r>
          <a:endParaRPr lang="es-ES" sz="1400" dirty="0">
            <a:latin typeface="Arial Narrow" panose="020B0606020202030204" pitchFamily="34" charset="0"/>
          </a:endParaRPr>
        </a:p>
      </dgm:t>
    </dgm:pt>
    <dgm:pt modelId="{934BDA23-85AB-4269-8F8E-CB874B7704ED}" type="parTrans" cxnId="{2048B59B-2239-4EA7-9C5C-0AC07B4851D6}">
      <dgm:prSet/>
      <dgm:spPr/>
      <dgm:t>
        <a:bodyPr/>
        <a:lstStyle/>
        <a:p>
          <a:endParaRPr lang="es-ES"/>
        </a:p>
      </dgm:t>
    </dgm:pt>
    <dgm:pt modelId="{6937C45D-C36B-4FCC-9476-8532604189DA}" type="sibTrans" cxnId="{2048B59B-2239-4EA7-9C5C-0AC07B4851D6}">
      <dgm:prSet/>
      <dgm:spPr/>
      <dgm:t>
        <a:bodyPr/>
        <a:lstStyle/>
        <a:p>
          <a:endParaRPr lang="es-ES"/>
        </a:p>
      </dgm:t>
    </dgm:pt>
    <dgm:pt modelId="{A54497C3-E87F-42F8-8B7B-21A92718BE89}">
      <dgm:prSet phldrT="[Texto]" custT="1"/>
      <dgm:spPr/>
      <dgm:t>
        <a:bodyPr/>
        <a:lstStyle/>
        <a:p>
          <a:pPr algn="just"/>
          <a:r>
            <a:rPr lang="es-ES" sz="1400" dirty="0" smtClean="0">
              <a:latin typeface="Arial Narrow" panose="020B0606020202030204" pitchFamily="34" charset="0"/>
            </a:rPr>
            <a:t>Se dispone de un presupuesto por establecimiento, el cual es ejecutado anualmente. En algunos casos al priorizarse las obras se incluyen algunas obras ordenas mediante tutela. En los casos que ello no es posible la USPEC se ve abocada a redistribuir el presupuesto  para el cumplimiento de la orden judicial, no lo que no permite el cumplimiento de los objetivos que la Entidad programa en el año. </a:t>
          </a:r>
          <a:endParaRPr lang="es-ES" sz="1400" dirty="0">
            <a:latin typeface="Arial Narrow" panose="020B0606020202030204" pitchFamily="34" charset="0"/>
          </a:endParaRPr>
        </a:p>
      </dgm:t>
    </dgm:pt>
    <dgm:pt modelId="{0505D529-8367-42CC-859E-704326865EC0}" type="parTrans" cxnId="{339E4D0B-F356-41CE-9573-CCD3A4E2726F}">
      <dgm:prSet/>
      <dgm:spPr/>
      <dgm:t>
        <a:bodyPr/>
        <a:lstStyle/>
        <a:p>
          <a:endParaRPr lang="es-ES"/>
        </a:p>
      </dgm:t>
    </dgm:pt>
    <dgm:pt modelId="{F1D69DA2-9378-4BFA-8895-0DACC09D9CA3}" type="sibTrans" cxnId="{339E4D0B-F356-41CE-9573-CCD3A4E2726F}">
      <dgm:prSet/>
      <dgm:spPr/>
      <dgm:t>
        <a:bodyPr/>
        <a:lstStyle/>
        <a:p>
          <a:endParaRPr lang="es-ES"/>
        </a:p>
      </dgm:t>
    </dgm:pt>
    <dgm:pt modelId="{9E69C791-0462-4920-9013-A53A7FD628E6}" type="pres">
      <dgm:prSet presAssocID="{0663553C-F64F-4DA0-A860-89AE7F3C9911}" presName="Name0" presStyleCnt="0">
        <dgm:presLayoutVars>
          <dgm:chMax val="7"/>
          <dgm:chPref val="7"/>
          <dgm:dir/>
          <dgm:animOne val="branch"/>
          <dgm:animLvl val="lvl"/>
        </dgm:presLayoutVars>
      </dgm:prSet>
      <dgm:spPr/>
      <dgm:t>
        <a:bodyPr/>
        <a:lstStyle/>
        <a:p>
          <a:endParaRPr lang="es-ES"/>
        </a:p>
      </dgm:t>
    </dgm:pt>
    <dgm:pt modelId="{5BF00CAB-A2BA-48A6-9EFC-5577B8EF6509}" type="pres">
      <dgm:prSet presAssocID="{BAF03F7E-3215-45EA-95A6-4BC1E253D1DD}" presName="ParentComposite" presStyleCnt="0"/>
      <dgm:spPr/>
    </dgm:pt>
    <dgm:pt modelId="{D47E0473-075B-493D-8122-2CF23226FB62}" type="pres">
      <dgm:prSet presAssocID="{BAF03F7E-3215-45EA-95A6-4BC1E253D1DD}" presName="Chord" presStyleLbl="bgShp" presStyleIdx="0" presStyleCnt="3"/>
      <dgm:spPr/>
    </dgm:pt>
    <dgm:pt modelId="{6B3DABB9-B177-4792-A706-235FA2522C5E}" type="pres">
      <dgm:prSet presAssocID="{BAF03F7E-3215-45EA-95A6-4BC1E253D1DD}" presName="Pie" presStyleLbl="alignNode1" presStyleIdx="0" presStyleCnt="3"/>
      <dgm:spPr/>
    </dgm:pt>
    <dgm:pt modelId="{63B6DA5F-9B80-4E78-8050-0BAA923467F0}" type="pres">
      <dgm:prSet presAssocID="{BAF03F7E-3215-45EA-95A6-4BC1E253D1DD}" presName="Parent" presStyleLbl="revTx" presStyleIdx="0" presStyleCnt="6">
        <dgm:presLayoutVars>
          <dgm:chMax val="1"/>
          <dgm:chPref val="1"/>
          <dgm:bulletEnabled val="1"/>
        </dgm:presLayoutVars>
      </dgm:prSet>
      <dgm:spPr/>
      <dgm:t>
        <a:bodyPr/>
        <a:lstStyle/>
        <a:p>
          <a:endParaRPr lang="es-ES"/>
        </a:p>
      </dgm:t>
    </dgm:pt>
    <dgm:pt modelId="{8245536A-7095-4F59-AD38-FDC2CEC32085}" type="pres">
      <dgm:prSet presAssocID="{2CC16B0D-C647-49D3-B014-AC9C03113E9B}" presName="negSibTrans" presStyleCnt="0"/>
      <dgm:spPr/>
    </dgm:pt>
    <dgm:pt modelId="{70DE0721-97E2-4307-A553-E416BAC07DDB}" type="pres">
      <dgm:prSet presAssocID="{BAF03F7E-3215-45EA-95A6-4BC1E253D1DD}" presName="composite" presStyleCnt="0"/>
      <dgm:spPr/>
    </dgm:pt>
    <dgm:pt modelId="{3438FB81-2EEA-4FDE-85F1-A37147238F23}" type="pres">
      <dgm:prSet presAssocID="{BAF03F7E-3215-45EA-95A6-4BC1E253D1DD}" presName="Child" presStyleLbl="revTx" presStyleIdx="1" presStyleCnt="6" custLinFactNeighborX="-334" custLinFactNeighborY="-14503">
        <dgm:presLayoutVars>
          <dgm:chMax val="0"/>
          <dgm:chPref val="0"/>
          <dgm:bulletEnabled val="1"/>
        </dgm:presLayoutVars>
      </dgm:prSet>
      <dgm:spPr/>
      <dgm:t>
        <a:bodyPr/>
        <a:lstStyle/>
        <a:p>
          <a:endParaRPr lang="es-ES"/>
        </a:p>
      </dgm:t>
    </dgm:pt>
    <dgm:pt modelId="{DA518BD6-B557-4124-B6B0-1E52B8ED8E5E}" type="pres">
      <dgm:prSet presAssocID="{EEA84E6D-B139-4C43-80E9-9F4BA6849A5D}" presName="sibTrans" presStyleCnt="0"/>
      <dgm:spPr/>
    </dgm:pt>
    <dgm:pt modelId="{3D4588C7-7665-4F50-9718-5A6736CB3220}" type="pres">
      <dgm:prSet presAssocID="{EAF9E782-6870-4C20-B587-C4E6C2A718FC}" presName="ParentComposite" presStyleCnt="0"/>
      <dgm:spPr/>
    </dgm:pt>
    <dgm:pt modelId="{654E5B6B-A38F-44BB-A60F-68D1777A18DB}" type="pres">
      <dgm:prSet presAssocID="{EAF9E782-6870-4C20-B587-C4E6C2A718FC}" presName="Chord" presStyleLbl="bgShp" presStyleIdx="1" presStyleCnt="3"/>
      <dgm:spPr/>
    </dgm:pt>
    <dgm:pt modelId="{2E160601-53BF-4B08-8DE9-C647E283D7CE}" type="pres">
      <dgm:prSet presAssocID="{EAF9E782-6870-4C20-B587-C4E6C2A718FC}" presName="Pie" presStyleLbl="alignNode1" presStyleIdx="1" presStyleCnt="3"/>
      <dgm:spPr/>
    </dgm:pt>
    <dgm:pt modelId="{5EB13A28-2C29-462F-A306-07EC1DB91613}" type="pres">
      <dgm:prSet presAssocID="{EAF9E782-6870-4C20-B587-C4E6C2A718FC}" presName="Parent" presStyleLbl="revTx" presStyleIdx="2" presStyleCnt="6">
        <dgm:presLayoutVars>
          <dgm:chMax val="1"/>
          <dgm:chPref val="1"/>
          <dgm:bulletEnabled val="1"/>
        </dgm:presLayoutVars>
      </dgm:prSet>
      <dgm:spPr/>
      <dgm:t>
        <a:bodyPr/>
        <a:lstStyle/>
        <a:p>
          <a:endParaRPr lang="es-ES"/>
        </a:p>
      </dgm:t>
    </dgm:pt>
    <dgm:pt modelId="{9A549350-6113-4692-978E-E939A8E9D655}" type="pres">
      <dgm:prSet presAssocID="{B671630D-EC02-4CCF-8FEE-12B7B07FE86B}" presName="negSibTrans" presStyleCnt="0"/>
      <dgm:spPr/>
    </dgm:pt>
    <dgm:pt modelId="{E3230A52-2AB7-458F-AE2C-6A5C3182A471}" type="pres">
      <dgm:prSet presAssocID="{EAF9E782-6870-4C20-B587-C4E6C2A718FC}" presName="composite" presStyleCnt="0"/>
      <dgm:spPr/>
    </dgm:pt>
    <dgm:pt modelId="{5EF5F56B-2F97-4A82-AE45-7AA74121D4B4}" type="pres">
      <dgm:prSet presAssocID="{EAF9E782-6870-4C20-B587-C4E6C2A718FC}" presName="Child" presStyleLbl="revTx" presStyleIdx="3" presStyleCnt="6" custScaleY="118202" custLinFactNeighborX="1165" custLinFactNeighborY="0">
        <dgm:presLayoutVars>
          <dgm:chMax val="0"/>
          <dgm:chPref val="0"/>
          <dgm:bulletEnabled val="1"/>
        </dgm:presLayoutVars>
      </dgm:prSet>
      <dgm:spPr/>
      <dgm:t>
        <a:bodyPr/>
        <a:lstStyle/>
        <a:p>
          <a:endParaRPr lang="es-ES"/>
        </a:p>
      </dgm:t>
    </dgm:pt>
    <dgm:pt modelId="{20BFAF01-8D76-4DAF-B679-D4E84B15249A}" type="pres">
      <dgm:prSet presAssocID="{3ECB7DE1-1F4B-47DD-A68B-9279752B5CBA}" presName="sibTrans" presStyleCnt="0"/>
      <dgm:spPr/>
    </dgm:pt>
    <dgm:pt modelId="{E474BFD7-A23C-45A3-8140-CE94507F4C79}" type="pres">
      <dgm:prSet presAssocID="{1F6C17D4-5F06-4540-BFB0-0D576495416A}" presName="ParentComposite" presStyleCnt="0"/>
      <dgm:spPr/>
    </dgm:pt>
    <dgm:pt modelId="{CB894336-60C8-479F-A8BE-7DA6C869D9DC}" type="pres">
      <dgm:prSet presAssocID="{1F6C17D4-5F06-4540-BFB0-0D576495416A}" presName="Chord" presStyleLbl="bgShp" presStyleIdx="2" presStyleCnt="3"/>
      <dgm:spPr/>
    </dgm:pt>
    <dgm:pt modelId="{C0A84C04-1776-4D41-8162-8E3B037E0644}" type="pres">
      <dgm:prSet presAssocID="{1F6C17D4-5F06-4540-BFB0-0D576495416A}" presName="Pie" presStyleLbl="alignNode1" presStyleIdx="2" presStyleCnt="3"/>
      <dgm:spPr/>
    </dgm:pt>
    <dgm:pt modelId="{01A16CCF-7399-4B2E-80AE-3C2FB4EDE5FF}" type="pres">
      <dgm:prSet presAssocID="{1F6C17D4-5F06-4540-BFB0-0D576495416A}" presName="Parent" presStyleLbl="revTx" presStyleIdx="4" presStyleCnt="6">
        <dgm:presLayoutVars>
          <dgm:chMax val="1"/>
          <dgm:chPref val="1"/>
          <dgm:bulletEnabled val="1"/>
        </dgm:presLayoutVars>
      </dgm:prSet>
      <dgm:spPr/>
      <dgm:t>
        <a:bodyPr/>
        <a:lstStyle/>
        <a:p>
          <a:endParaRPr lang="es-ES"/>
        </a:p>
      </dgm:t>
    </dgm:pt>
    <dgm:pt modelId="{0A7FC464-B188-47E1-9078-B722D050FDBB}" type="pres">
      <dgm:prSet presAssocID="{6937C45D-C36B-4FCC-9476-8532604189DA}" presName="negSibTrans" presStyleCnt="0"/>
      <dgm:spPr/>
    </dgm:pt>
    <dgm:pt modelId="{76A99D53-2185-462C-92CF-0DE39A9E2700}" type="pres">
      <dgm:prSet presAssocID="{1F6C17D4-5F06-4540-BFB0-0D576495416A}" presName="composite" presStyleCnt="0"/>
      <dgm:spPr/>
    </dgm:pt>
    <dgm:pt modelId="{57EDBA76-B3D6-49C8-862B-D9BD5AFB2F84}" type="pres">
      <dgm:prSet presAssocID="{1F6C17D4-5F06-4540-BFB0-0D576495416A}" presName="Child" presStyleLbl="revTx" presStyleIdx="5" presStyleCnt="6" custScaleY="135129" custLinFactNeighborX="-1014" custLinFactNeighborY="3935">
        <dgm:presLayoutVars>
          <dgm:chMax val="0"/>
          <dgm:chPref val="0"/>
          <dgm:bulletEnabled val="1"/>
        </dgm:presLayoutVars>
      </dgm:prSet>
      <dgm:spPr/>
      <dgm:t>
        <a:bodyPr/>
        <a:lstStyle/>
        <a:p>
          <a:endParaRPr lang="es-ES"/>
        </a:p>
      </dgm:t>
    </dgm:pt>
  </dgm:ptLst>
  <dgm:cxnLst>
    <dgm:cxn modelId="{E0045562-AF14-4693-ACC4-A744826D76F7}" srcId="{EAF9E782-6870-4C20-B587-C4E6C2A718FC}" destId="{3A130AE4-43AB-430D-894F-4E93842CD776}" srcOrd="1" destOrd="0" parTransId="{4AE0B483-6CD3-44E4-9D49-BAD54014E94F}" sibTransId="{96D94A83-05A7-4941-8CF3-74EA4964D846}"/>
    <dgm:cxn modelId="{1BBF7DB0-F878-43E7-B4AA-E00D454AE21E}" srcId="{0663553C-F64F-4DA0-A860-89AE7F3C9911}" destId="{BAF03F7E-3215-45EA-95A6-4BC1E253D1DD}" srcOrd="0" destOrd="0" parTransId="{3FCD565A-9096-46F0-BB77-3E50FF1793FF}" sibTransId="{EEA84E6D-B139-4C43-80E9-9F4BA6849A5D}"/>
    <dgm:cxn modelId="{F6192A3E-BB4E-4AFF-B8D3-93439E8F8408}" type="presOf" srcId="{3A130AE4-43AB-430D-894F-4E93842CD776}" destId="{5EF5F56B-2F97-4A82-AE45-7AA74121D4B4}" srcOrd="0" destOrd="1" presId="urn:microsoft.com/office/officeart/2009/3/layout/PieProcess"/>
    <dgm:cxn modelId="{047BFDDC-297D-4672-99C3-2A22ABB81E8D}" srcId="{0663553C-F64F-4DA0-A860-89AE7F3C9911}" destId="{1F6C17D4-5F06-4540-BFB0-0D576495416A}" srcOrd="2" destOrd="0" parTransId="{0BD34B89-2029-46BA-829F-3DE69B29AAF8}" sibTransId="{2D95CC9D-D04E-48E8-8ACC-27668012D11A}"/>
    <dgm:cxn modelId="{53FDDC36-7501-461E-B750-710D25F3124E}" type="presOf" srcId="{A54497C3-E87F-42F8-8B7B-21A92718BE89}" destId="{57EDBA76-B3D6-49C8-862B-D9BD5AFB2F84}" srcOrd="0" destOrd="1" presId="urn:microsoft.com/office/officeart/2009/3/layout/PieProcess"/>
    <dgm:cxn modelId="{95BCAE13-ACD0-434B-AD1A-580C674A3914}" type="presOf" srcId="{BAF03F7E-3215-45EA-95A6-4BC1E253D1DD}" destId="{63B6DA5F-9B80-4E78-8050-0BAA923467F0}" srcOrd="0" destOrd="0" presId="urn:microsoft.com/office/officeart/2009/3/layout/PieProcess"/>
    <dgm:cxn modelId="{A6FDA7BB-FBDE-4516-BA7A-F5FFFDB63853}" srcId="{BAF03F7E-3215-45EA-95A6-4BC1E253D1DD}" destId="{2777A1C1-ABA2-4554-BB07-67FDB70E064D}" srcOrd="0" destOrd="0" parTransId="{75A58B87-ABF6-451C-B938-2846A6F3AFA3}" sibTransId="{2CC16B0D-C647-49D3-B014-AC9C03113E9B}"/>
    <dgm:cxn modelId="{F15B640C-FC90-46A0-9652-88334E95D842}" srcId="{EAF9E782-6870-4C20-B587-C4E6C2A718FC}" destId="{2A27653D-E62D-4E90-B23D-BFE38093B676}" srcOrd="0" destOrd="0" parTransId="{A9407C8E-6AAC-4A23-A732-2AEBA6A31349}" sibTransId="{B671630D-EC02-4CCF-8FEE-12B7B07FE86B}"/>
    <dgm:cxn modelId="{D277D864-C75E-4385-B0D0-3A5638B95B7B}" type="presOf" srcId="{647D7074-7F46-4B90-801F-66B46D912429}" destId="{57EDBA76-B3D6-49C8-862B-D9BD5AFB2F84}" srcOrd="0" destOrd="0" presId="urn:microsoft.com/office/officeart/2009/3/layout/PieProcess"/>
    <dgm:cxn modelId="{85C659A9-3B77-481C-8168-1F796F2FA0DF}" srcId="{0663553C-F64F-4DA0-A860-89AE7F3C9911}" destId="{EAF9E782-6870-4C20-B587-C4E6C2A718FC}" srcOrd="1" destOrd="0" parTransId="{D2D417DF-9160-4FF0-ABCD-C4B43E81BA48}" sibTransId="{3ECB7DE1-1F4B-47DD-A68B-9279752B5CBA}"/>
    <dgm:cxn modelId="{8305EFF2-9C9E-4295-9B78-1989BA54F2DD}" type="presOf" srcId="{1F6C17D4-5F06-4540-BFB0-0D576495416A}" destId="{01A16CCF-7399-4B2E-80AE-3C2FB4EDE5FF}" srcOrd="0" destOrd="0" presId="urn:microsoft.com/office/officeart/2009/3/layout/PieProcess"/>
    <dgm:cxn modelId="{D941B363-9095-47E2-B69D-3187340293F4}" type="presOf" srcId="{EAF9E782-6870-4C20-B587-C4E6C2A718FC}" destId="{5EB13A28-2C29-462F-A306-07EC1DB91613}" srcOrd="0" destOrd="0" presId="urn:microsoft.com/office/officeart/2009/3/layout/PieProcess"/>
    <dgm:cxn modelId="{EFB2B62C-DE1C-48F4-B42F-876B8B0BA16C}" type="presOf" srcId="{2A9F3584-A652-4C53-900A-C101747B890F}" destId="{5EF5F56B-2F97-4A82-AE45-7AA74121D4B4}" srcOrd="0" destOrd="2" presId="urn:microsoft.com/office/officeart/2009/3/layout/PieProcess"/>
    <dgm:cxn modelId="{9DB51D92-2E15-4994-8962-3709351ED4B4}" type="presOf" srcId="{2777A1C1-ABA2-4554-BB07-67FDB70E064D}" destId="{3438FB81-2EEA-4FDE-85F1-A37147238F23}" srcOrd="0" destOrd="0" presId="urn:microsoft.com/office/officeart/2009/3/layout/PieProcess"/>
    <dgm:cxn modelId="{8B6FED0F-CEF7-4907-8FE5-5BE0DAA26905}" type="presOf" srcId="{2A27653D-E62D-4E90-B23D-BFE38093B676}" destId="{5EF5F56B-2F97-4A82-AE45-7AA74121D4B4}" srcOrd="0" destOrd="0" presId="urn:microsoft.com/office/officeart/2009/3/layout/PieProcess"/>
    <dgm:cxn modelId="{339E4D0B-F356-41CE-9573-CCD3A4E2726F}" srcId="{1F6C17D4-5F06-4540-BFB0-0D576495416A}" destId="{A54497C3-E87F-42F8-8B7B-21A92718BE89}" srcOrd="1" destOrd="0" parTransId="{0505D529-8367-42CC-859E-704326865EC0}" sibTransId="{F1D69DA2-9378-4BFA-8895-0DACC09D9CA3}"/>
    <dgm:cxn modelId="{2048B59B-2239-4EA7-9C5C-0AC07B4851D6}" srcId="{1F6C17D4-5F06-4540-BFB0-0D576495416A}" destId="{647D7074-7F46-4B90-801F-66B46D912429}" srcOrd="0" destOrd="0" parTransId="{934BDA23-85AB-4269-8F8E-CB874B7704ED}" sibTransId="{6937C45D-C36B-4FCC-9476-8532604189DA}"/>
    <dgm:cxn modelId="{EB3B5383-AA37-4797-9D3E-0A5A459E5179}" srcId="{EAF9E782-6870-4C20-B587-C4E6C2A718FC}" destId="{2A9F3584-A652-4C53-900A-C101747B890F}" srcOrd="2" destOrd="0" parTransId="{533438FA-4609-4DD5-B06C-E1BB571595B1}" sibTransId="{A719AC58-8F33-4D95-9755-5C6D4741DE0D}"/>
    <dgm:cxn modelId="{72D02190-D760-4EDC-AA34-5C7AE25D121B}" type="presOf" srcId="{0663553C-F64F-4DA0-A860-89AE7F3C9911}" destId="{9E69C791-0462-4920-9013-A53A7FD628E6}" srcOrd="0" destOrd="0" presId="urn:microsoft.com/office/officeart/2009/3/layout/PieProcess"/>
    <dgm:cxn modelId="{3E499867-37C5-4B5D-8286-4D7FFA913687}" type="presParOf" srcId="{9E69C791-0462-4920-9013-A53A7FD628E6}" destId="{5BF00CAB-A2BA-48A6-9EFC-5577B8EF6509}" srcOrd="0" destOrd="0" presId="urn:microsoft.com/office/officeart/2009/3/layout/PieProcess"/>
    <dgm:cxn modelId="{ABA8AE4C-F930-416A-B37C-C93207FBD3D9}" type="presParOf" srcId="{5BF00CAB-A2BA-48A6-9EFC-5577B8EF6509}" destId="{D47E0473-075B-493D-8122-2CF23226FB62}" srcOrd="0" destOrd="0" presId="urn:microsoft.com/office/officeart/2009/3/layout/PieProcess"/>
    <dgm:cxn modelId="{42AA87ED-8B26-444A-B9DE-E9C41BC0B4BD}" type="presParOf" srcId="{5BF00CAB-A2BA-48A6-9EFC-5577B8EF6509}" destId="{6B3DABB9-B177-4792-A706-235FA2522C5E}" srcOrd="1" destOrd="0" presId="urn:microsoft.com/office/officeart/2009/3/layout/PieProcess"/>
    <dgm:cxn modelId="{231E3093-40F3-4777-95B2-619546239328}" type="presParOf" srcId="{5BF00CAB-A2BA-48A6-9EFC-5577B8EF6509}" destId="{63B6DA5F-9B80-4E78-8050-0BAA923467F0}" srcOrd="2" destOrd="0" presId="urn:microsoft.com/office/officeart/2009/3/layout/PieProcess"/>
    <dgm:cxn modelId="{7E5F3513-152E-47FC-ABC3-80D43FD3B83B}" type="presParOf" srcId="{9E69C791-0462-4920-9013-A53A7FD628E6}" destId="{8245536A-7095-4F59-AD38-FDC2CEC32085}" srcOrd="1" destOrd="0" presId="urn:microsoft.com/office/officeart/2009/3/layout/PieProcess"/>
    <dgm:cxn modelId="{8E0C02FA-61B2-4D2B-80B6-43A606D190E0}" type="presParOf" srcId="{9E69C791-0462-4920-9013-A53A7FD628E6}" destId="{70DE0721-97E2-4307-A553-E416BAC07DDB}" srcOrd="2" destOrd="0" presId="urn:microsoft.com/office/officeart/2009/3/layout/PieProcess"/>
    <dgm:cxn modelId="{4E36F6C7-DDC5-49A2-8913-8D5E13689B4D}" type="presParOf" srcId="{70DE0721-97E2-4307-A553-E416BAC07DDB}" destId="{3438FB81-2EEA-4FDE-85F1-A37147238F23}" srcOrd="0" destOrd="0" presId="urn:microsoft.com/office/officeart/2009/3/layout/PieProcess"/>
    <dgm:cxn modelId="{19472F9A-BF7F-4AFA-80C5-E962E3BDE49F}" type="presParOf" srcId="{9E69C791-0462-4920-9013-A53A7FD628E6}" destId="{DA518BD6-B557-4124-B6B0-1E52B8ED8E5E}" srcOrd="3" destOrd="0" presId="urn:microsoft.com/office/officeart/2009/3/layout/PieProcess"/>
    <dgm:cxn modelId="{E1751EC2-1826-42EF-8408-637837BADCC8}" type="presParOf" srcId="{9E69C791-0462-4920-9013-A53A7FD628E6}" destId="{3D4588C7-7665-4F50-9718-5A6736CB3220}" srcOrd="4" destOrd="0" presId="urn:microsoft.com/office/officeart/2009/3/layout/PieProcess"/>
    <dgm:cxn modelId="{8CF01B21-A0DA-419B-B273-CD3E22F2B2B5}" type="presParOf" srcId="{3D4588C7-7665-4F50-9718-5A6736CB3220}" destId="{654E5B6B-A38F-44BB-A60F-68D1777A18DB}" srcOrd="0" destOrd="0" presId="urn:microsoft.com/office/officeart/2009/3/layout/PieProcess"/>
    <dgm:cxn modelId="{7D7E5924-5A0C-4F17-9800-7886E7B665B1}" type="presParOf" srcId="{3D4588C7-7665-4F50-9718-5A6736CB3220}" destId="{2E160601-53BF-4B08-8DE9-C647E283D7CE}" srcOrd="1" destOrd="0" presId="urn:microsoft.com/office/officeart/2009/3/layout/PieProcess"/>
    <dgm:cxn modelId="{24225312-BA42-4899-A645-81F05DD3E20D}" type="presParOf" srcId="{3D4588C7-7665-4F50-9718-5A6736CB3220}" destId="{5EB13A28-2C29-462F-A306-07EC1DB91613}" srcOrd="2" destOrd="0" presId="urn:microsoft.com/office/officeart/2009/3/layout/PieProcess"/>
    <dgm:cxn modelId="{F53F940F-2959-4866-8605-127D2D979FB3}" type="presParOf" srcId="{9E69C791-0462-4920-9013-A53A7FD628E6}" destId="{9A549350-6113-4692-978E-E939A8E9D655}" srcOrd="5" destOrd="0" presId="urn:microsoft.com/office/officeart/2009/3/layout/PieProcess"/>
    <dgm:cxn modelId="{57A779DB-9FB9-411A-9E35-044B2C435435}" type="presParOf" srcId="{9E69C791-0462-4920-9013-A53A7FD628E6}" destId="{E3230A52-2AB7-458F-AE2C-6A5C3182A471}" srcOrd="6" destOrd="0" presId="urn:microsoft.com/office/officeart/2009/3/layout/PieProcess"/>
    <dgm:cxn modelId="{1C08805B-4FD9-4DD4-936C-A83C5CB95EB0}" type="presParOf" srcId="{E3230A52-2AB7-458F-AE2C-6A5C3182A471}" destId="{5EF5F56B-2F97-4A82-AE45-7AA74121D4B4}" srcOrd="0" destOrd="0" presId="urn:microsoft.com/office/officeart/2009/3/layout/PieProcess"/>
    <dgm:cxn modelId="{5D36B123-6B59-471E-A450-CC472F2E509E}" type="presParOf" srcId="{9E69C791-0462-4920-9013-A53A7FD628E6}" destId="{20BFAF01-8D76-4DAF-B679-D4E84B15249A}" srcOrd="7" destOrd="0" presId="urn:microsoft.com/office/officeart/2009/3/layout/PieProcess"/>
    <dgm:cxn modelId="{54AD4BCF-E3CC-46CC-AE9A-D88F2A4897E2}" type="presParOf" srcId="{9E69C791-0462-4920-9013-A53A7FD628E6}" destId="{E474BFD7-A23C-45A3-8140-CE94507F4C79}" srcOrd="8" destOrd="0" presId="urn:microsoft.com/office/officeart/2009/3/layout/PieProcess"/>
    <dgm:cxn modelId="{2ABD7E57-858F-4986-900E-9213359CD2A8}" type="presParOf" srcId="{E474BFD7-A23C-45A3-8140-CE94507F4C79}" destId="{CB894336-60C8-479F-A8BE-7DA6C869D9DC}" srcOrd="0" destOrd="0" presId="urn:microsoft.com/office/officeart/2009/3/layout/PieProcess"/>
    <dgm:cxn modelId="{E521F82F-BFD9-4A8C-BABB-A09D8EE6C845}" type="presParOf" srcId="{E474BFD7-A23C-45A3-8140-CE94507F4C79}" destId="{C0A84C04-1776-4D41-8162-8E3B037E0644}" srcOrd="1" destOrd="0" presId="urn:microsoft.com/office/officeart/2009/3/layout/PieProcess"/>
    <dgm:cxn modelId="{A89648C3-0EAF-4D84-8C95-6447BB722303}" type="presParOf" srcId="{E474BFD7-A23C-45A3-8140-CE94507F4C79}" destId="{01A16CCF-7399-4B2E-80AE-3C2FB4EDE5FF}" srcOrd="2" destOrd="0" presId="urn:microsoft.com/office/officeart/2009/3/layout/PieProcess"/>
    <dgm:cxn modelId="{87A495BE-FDA4-40B3-A581-B2A601A0ED0D}" type="presParOf" srcId="{9E69C791-0462-4920-9013-A53A7FD628E6}" destId="{0A7FC464-B188-47E1-9078-B722D050FDBB}" srcOrd="9" destOrd="0" presId="urn:microsoft.com/office/officeart/2009/3/layout/PieProcess"/>
    <dgm:cxn modelId="{F5CACFE5-D5F9-4852-9D21-305486E26C6A}" type="presParOf" srcId="{9E69C791-0462-4920-9013-A53A7FD628E6}" destId="{76A99D53-2185-462C-92CF-0DE39A9E2700}" srcOrd="10" destOrd="0" presId="urn:microsoft.com/office/officeart/2009/3/layout/PieProcess"/>
    <dgm:cxn modelId="{8C212EBD-9070-4381-98CA-57714816C028}" type="presParOf" srcId="{76A99D53-2185-462C-92CF-0DE39A9E2700}" destId="{57EDBA76-B3D6-49C8-862B-D9BD5AFB2F84}"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3" tIns="46586" rIns="93173" bIns="46586" rtlCol="0"/>
          <a:lstStyle>
            <a:lvl1pPr algn="l" fontAlgn="auto">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sz="quarter" idx="1"/>
          </p:nvPr>
        </p:nvSpPr>
        <p:spPr>
          <a:xfrm>
            <a:off x="3970938" y="0"/>
            <a:ext cx="3037840" cy="464820"/>
          </a:xfrm>
          <a:prstGeom prst="rect">
            <a:avLst/>
          </a:prstGeom>
        </p:spPr>
        <p:txBody>
          <a:bodyPr vert="horz" lIns="93173" tIns="46586" rIns="93173" bIns="46586" rtlCol="0"/>
          <a:lstStyle>
            <a:lvl1pPr algn="r" fontAlgn="auto">
              <a:spcBef>
                <a:spcPts val="0"/>
              </a:spcBef>
              <a:spcAft>
                <a:spcPts val="0"/>
              </a:spcAft>
              <a:defRPr sz="1200" smtClean="0">
                <a:latin typeface="+mn-lt"/>
                <a:cs typeface="+mn-cs"/>
              </a:defRPr>
            </a:lvl1pPr>
          </a:lstStyle>
          <a:p>
            <a:pPr>
              <a:defRPr/>
            </a:pPr>
            <a:fld id="{8EB874BE-803A-4DE8-B19E-712F122DCDEC}" type="datetimeFigureOut">
              <a:rPr lang="es-CO"/>
              <a:pPr>
                <a:defRPr/>
              </a:pPr>
              <a:t>06/09/2016</a:t>
            </a:fld>
            <a:endParaRPr lang="es-CO"/>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3" tIns="46586" rIns="93173" bIns="46586" rtlCol="0" anchor="b"/>
          <a:lstStyle>
            <a:lvl1pPr algn="l" fontAlgn="auto">
              <a:spcBef>
                <a:spcPts val="0"/>
              </a:spcBef>
              <a:spcAft>
                <a:spcPts val="0"/>
              </a:spcAft>
              <a:defRPr sz="1200">
                <a:latin typeface="+mn-lt"/>
                <a:cs typeface="+mn-cs"/>
              </a:defRPr>
            </a:lvl1pPr>
          </a:lstStyle>
          <a:p>
            <a:pPr>
              <a:defRPr/>
            </a:pPr>
            <a:endParaRPr lang="es-CO"/>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3" tIns="46586" rIns="93173" bIns="46586" rtlCol="0" anchor="b"/>
          <a:lstStyle>
            <a:lvl1pPr algn="r" fontAlgn="auto">
              <a:spcBef>
                <a:spcPts val="0"/>
              </a:spcBef>
              <a:spcAft>
                <a:spcPts val="0"/>
              </a:spcAft>
              <a:defRPr sz="1200" smtClean="0">
                <a:latin typeface="+mn-lt"/>
                <a:cs typeface="+mn-cs"/>
              </a:defRPr>
            </a:lvl1pPr>
          </a:lstStyle>
          <a:p>
            <a:pPr>
              <a:defRPr/>
            </a:pPr>
            <a:fld id="{A0D891AF-4FED-49E3-B079-40F63EFD9C3A}" type="slidenum">
              <a:rPr lang="es-CO"/>
              <a:pPr>
                <a:defRPr/>
              </a:pPr>
              <a:t>‹Nº›</a:t>
            </a:fld>
            <a:endParaRPr lang="es-CO"/>
          </a:p>
        </p:txBody>
      </p:sp>
    </p:spTree>
    <p:extLst>
      <p:ext uri="{BB962C8B-B14F-4D97-AF65-F5344CB8AC3E}">
        <p14:creationId xmlns:p14="http://schemas.microsoft.com/office/powerpoint/2010/main" val="956433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3" tIns="46586" rIns="93173" bIns="46586"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3" tIns="46586" rIns="93173" bIns="46586" rtlCol="0"/>
          <a:lstStyle>
            <a:lvl1pPr algn="r" fontAlgn="auto">
              <a:spcBef>
                <a:spcPts val="0"/>
              </a:spcBef>
              <a:spcAft>
                <a:spcPts val="0"/>
              </a:spcAft>
              <a:defRPr sz="1200" smtClean="0">
                <a:latin typeface="+mn-lt"/>
                <a:cs typeface="+mn-cs"/>
              </a:defRPr>
            </a:lvl1pPr>
          </a:lstStyle>
          <a:p>
            <a:pPr>
              <a:defRPr/>
            </a:pPr>
            <a:fld id="{5FF07E65-C79D-4ACC-9D00-74C3419BC3CA}" type="datetimeFigureOut">
              <a:rPr lang="es-ES"/>
              <a:pPr>
                <a:defRPr/>
              </a:pPr>
              <a:t>06/09/2016</a:t>
            </a:fld>
            <a:endParaRPr lang="es-ES"/>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6" rIns="93173" bIns="46586" rtlCol="0" anchor="ctr"/>
          <a:lstStyle/>
          <a:p>
            <a:pPr lvl="0"/>
            <a:endParaRPr lang="es-ES" noProof="0"/>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3173" tIns="46586" rIns="93173" bIns="46586"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3" tIns="46586" rIns="93173" bIns="46586"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3" tIns="46586" rIns="93173" bIns="46586" rtlCol="0" anchor="b"/>
          <a:lstStyle>
            <a:lvl1pPr algn="r" fontAlgn="auto">
              <a:spcBef>
                <a:spcPts val="0"/>
              </a:spcBef>
              <a:spcAft>
                <a:spcPts val="0"/>
              </a:spcAft>
              <a:defRPr sz="1200" smtClean="0">
                <a:latin typeface="+mn-lt"/>
                <a:cs typeface="+mn-cs"/>
              </a:defRPr>
            </a:lvl1pPr>
          </a:lstStyle>
          <a:p>
            <a:pPr>
              <a:defRPr/>
            </a:pPr>
            <a:fld id="{D560C467-C6E3-4AFF-BC27-03B3CC2AF41C}" type="slidenum">
              <a:rPr lang="es-ES"/>
              <a:pPr>
                <a:defRPr/>
              </a:pPr>
              <a:t>‹Nº›</a:t>
            </a:fld>
            <a:endParaRPr lang="es-ES"/>
          </a:p>
        </p:txBody>
      </p:sp>
    </p:spTree>
    <p:extLst>
      <p:ext uri="{BB962C8B-B14F-4D97-AF65-F5344CB8AC3E}">
        <p14:creationId xmlns:p14="http://schemas.microsoft.com/office/powerpoint/2010/main" val="6305031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2</a:t>
            </a:fld>
            <a:endParaRPr lang="es-ES"/>
          </a:p>
        </p:txBody>
      </p:sp>
    </p:spTree>
    <p:extLst>
      <p:ext uri="{BB962C8B-B14F-4D97-AF65-F5344CB8AC3E}">
        <p14:creationId xmlns:p14="http://schemas.microsoft.com/office/powerpoint/2010/main" val="1234005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a:solidFill>
                  <a:prstClr val="black"/>
                </a:solidFill>
              </a:rPr>
              <a:pPr>
                <a:defRPr/>
              </a:pPr>
              <a:t>11</a:t>
            </a:fld>
            <a:endParaRPr lang="es-ES">
              <a:solidFill>
                <a:prstClr val="black"/>
              </a:solidFill>
            </a:endParaRPr>
          </a:p>
        </p:txBody>
      </p:sp>
    </p:spTree>
    <p:extLst>
      <p:ext uri="{BB962C8B-B14F-4D97-AF65-F5344CB8AC3E}">
        <p14:creationId xmlns:p14="http://schemas.microsoft.com/office/powerpoint/2010/main" val="3587969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a:solidFill>
                  <a:prstClr val="black"/>
                </a:solidFill>
              </a:rPr>
              <a:pPr>
                <a:defRPr/>
              </a:pPr>
              <a:t>12</a:t>
            </a:fld>
            <a:endParaRPr lang="es-ES">
              <a:solidFill>
                <a:prstClr val="black"/>
              </a:solidFill>
            </a:endParaRPr>
          </a:p>
        </p:txBody>
      </p:sp>
    </p:spTree>
    <p:extLst>
      <p:ext uri="{BB962C8B-B14F-4D97-AF65-F5344CB8AC3E}">
        <p14:creationId xmlns:p14="http://schemas.microsoft.com/office/powerpoint/2010/main" val="949804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15</a:t>
            </a:fld>
            <a:endParaRPr lang="es-ES"/>
          </a:p>
        </p:txBody>
      </p:sp>
    </p:spTree>
    <p:extLst>
      <p:ext uri="{BB962C8B-B14F-4D97-AF65-F5344CB8AC3E}">
        <p14:creationId xmlns:p14="http://schemas.microsoft.com/office/powerpoint/2010/main" val="230516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16</a:t>
            </a:fld>
            <a:endParaRPr lang="es-ES"/>
          </a:p>
        </p:txBody>
      </p:sp>
    </p:spTree>
    <p:extLst>
      <p:ext uri="{BB962C8B-B14F-4D97-AF65-F5344CB8AC3E}">
        <p14:creationId xmlns:p14="http://schemas.microsoft.com/office/powerpoint/2010/main" val="2213622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17</a:t>
            </a:fld>
            <a:endParaRPr lang="es-ES"/>
          </a:p>
        </p:txBody>
      </p:sp>
    </p:spTree>
    <p:extLst>
      <p:ext uri="{BB962C8B-B14F-4D97-AF65-F5344CB8AC3E}">
        <p14:creationId xmlns:p14="http://schemas.microsoft.com/office/powerpoint/2010/main" val="1044976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18</a:t>
            </a:fld>
            <a:endParaRPr lang="es-ES"/>
          </a:p>
        </p:txBody>
      </p:sp>
    </p:spTree>
    <p:extLst>
      <p:ext uri="{BB962C8B-B14F-4D97-AF65-F5344CB8AC3E}">
        <p14:creationId xmlns:p14="http://schemas.microsoft.com/office/powerpoint/2010/main" val="1035853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19</a:t>
            </a:fld>
            <a:endParaRPr lang="es-ES"/>
          </a:p>
        </p:txBody>
      </p:sp>
    </p:spTree>
    <p:extLst>
      <p:ext uri="{BB962C8B-B14F-4D97-AF65-F5344CB8AC3E}">
        <p14:creationId xmlns:p14="http://schemas.microsoft.com/office/powerpoint/2010/main" val="3262987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No. 33: Contrato 363 de 2014: </a:t>
            </a:r>
            <a:r>
              <a:rPr lang="es-CO" dirty="0" smtClean="0"/>
              <a:t>Proceso de selección Pública USPEC-LP-022-2014; </a:t>
            </a:r>
            <a:r>
              <a:rPr lang="es-CO" sz="1200" dirty="0" smtClean="0"/>
              <a:t>mediante Resolución 554 del 26 de noviembre de 2012  el Departamento de Bolívar declaró incumplimiento del contrato 944, suscrito con la Corporación Sol Naciente, hoy Corporación Alianza Caribe quien conforman la unión temporal </a:t>
            </a:r>
            <a:r>
              <a:rPr lang="es-CO" sz="1200" b="1" dirty="0" smtClean="0"/>
              <a:t>Alianza QTC, </a:t>
            </a:r>
            <a:r>
              <a:rPr lang="es-CO" sz="1200" dirty="0" smtClean="0"/>
              <a:t>a quien la</a:t>
            </a:r>
            <a:r>
              <a:rPr lang="es-CO" sz="1200" baseline="0" dirty="0" smtClean="0"/>
              <a:t> USPEC le</a:t>
            </a:r>
            <a:r>
              <a:rPr lang="es-CO" sz="1200" dirty="0" smtClean="0"/>
              <a:t> adjudicó el contrato 363 de 2014. La</a:t>
            </a:r>
            <a:r>
              <a:rPr lang="es-CO" sz="1200" baseline="0" dirty="0" smtClean="0"/>
              <a:t> Unidad </a:t>
            </a:r>
            <a:r>
              <a:rPr lang="es-CO" sz="1200" dirty="0" smtClean="0"/>
              <a:t>tuvo conocimiento de dicha sanción de la cual hizo caso omiso, bajo el argumento que la misma no se encontraba inscrita en el RUP.</a:t>
            </a:r>
            <a:endParaRPr lang="es-ES" sz="1200" dirty="0" smtClean="0"/>
          </a:p>
          <a:p>
            <a:endParaRPr lang="es-ES" sz="1200" dirty="0" smtClean="0"/>
          </a:p>
          <a:p>
            <a:pPr algn="just"/>
            <a:r>
              <a:rPr lang="es-ES" b="1" dirty="0" smtClean="0"/>
              <a:t>No. 34: Contratos 362 y 374 de 201:</a:t>
            </a:r>
            <a:r>
              <a:rPr lang="es-ES" b="1" baseline="0" dirty="0" smtClean="0"/>
              <a:t> </a:t>
            </a:r>
            <a:r>
              <a:rPr lang="es-ES" b="0" baseline="0" dirty="0" smtClean="0"/>
              <a:t>P</a:t>
            </a:r>
            <a:r>
              <a:rPr lang="es-CO" dirty="0" err="1" smtClean="0"/>
              <a:t>roceso</a:t>
            </a:r>
            <a:r>
              <a:rPr lang="es-CO" dirty="0" smtClean="0"/>
              <a:t> de selección Pública USPEC-LP-022-2014. </a:t>
            </a:r>
            <a:r>
              <a:rPr lang="es-CO" sz="1200" dirty="0" smtClean="0"/>
              <a:t>La USPEC adjudicó los contratos, pese a que se le dio a conocer que existía una </a:t>
            </a:r>
            <a:r>
              <a:rPr lang="es-CO" sz="1200" b="1" dirty="0" smtClean="0"/>
              <a:t>presunta</a:t>
            </a:r>
            <a:r>
              <a:rPr lang="es-CO" sz="1200" dirty="0" smtClean="0"/>
              <a:t> falsedad en la certificación expedida por la Alcaldía de Yopal y lo existente en contratos.gov.co.</a:t>
            </a:r>
            <a:r>
              <a:rPr lang="es-CO" sz="1200" baseline="0" dirty="0" smtClean="0"/>
              <a:t> E</a:t>
            </a:r>
            <a:r>
              <a:rPr lang="es-CO" sz="1200" dirty="0" smtClean="0"/>
              <a:t>l objeto de la certificación no coincide con el objeto del contrato.</a:t>
            </a:r>
            <a:endParaRPr lang="es-ES" sz="1200" dirty="0" smtClean="0"/>
          </a:p>
          <a:p>
            <a:endParaRPr lang="es-ES" dirty="0" smtClean="0"/>
          </a:p>
          <a:p>
            <a:pPr algn="just"/>
            <a:r>
              <a:rPr lang="es-ES" b="1" dirty="0" smtClean="0"/>
              <a:t>No. 35: Contratos suscritos con Estrada Navarro S.A.S; </a:t>
            </a:r>
            <a:r>
              <a:rPr lang="es-CO" b="1" dirty="0" smtClean="0"/>
              <a:t>USPEC-LP-050-2015: </a:t>
            </a:r>
            <a:r>
              <a:rPr lang="es-CO" sz="1200" dirty="0" smtClean="0"/>
              <a:t>Para demostrar la experiencia mínima solicitada por la USPEC, el contratista allegó copia del contrato 010 de 2013, suscrito con el Hospital Militar; no obstante el anexo aportado difiere del que se encuentra en el SECOP. Presunta falsedad de documento. (contrato 361 2015).</a:t>
            </a:r>
          </a:p>
          <a:p>
            <a:endParaRPr lang="es-ES" dirty="0"/>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60</a:t>
            </a:fld>
            <a:endParaRPr lang="es-ES"/>
          </a:p>
        </p:txBody>
      </p:sp>
    </p:spTree>
    <p:extLst>
      <p:ext uri="{BB962C8B-B14F-4D97-AF65-F5344CB8AC3E}">
        <p14:creationId xmlns:p14="http://schemas.microsoft.com/office/powerpoint/2010/main" val="3480222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a:bodyPr>
          <a:lstStyle/>
          <a:p>
            <a:r>
              <a:rPr lang="es-CO" b="1" dirty="0" smtClean="0"/>
              <a:t>No. 70: Planeación contractual convenio 202 de 2013 -  </a:t>
            </a:r>
            <a:r>
              <a:rPr lang="es-CO" b="1" dirty="0" err="1" smtClean="0"/>
              <a:t>Tierralta</a:t>
            </a:r>
            <a:r>
              <a:rPr lang="es-CO" b="1" dirty="0" smtClean="0"/>
              <a:t>- Agencia Logística: </a:t>
            </a:r>
            <a:r>
              <a:rPr lang="es-CO" dirty="0" smtClean="0"/>
              <a:t>Las obras no representan cerca del 3,13% de avance, lo que contrasta con el 100% de los recursos desembolsados; pero también es contradictorio que el Proyecto estaba programado para desarrollarse en 7 meses bajo el amparo de la “Emergencia Penitenciaria y Carcelaria”, pero pasados más de 30 meses de suscrito el convenio no se cuenta con ningún cupo y conforme a la nueva prórroga los 608 cupos nuevos no se van entregar antes del 31 de diciembre de 2017 Según informes de supervisión. Presunto detrimento patrimonial por $21.141.592.122” </a:t>
            </a:r>
          </a:p>
          <a:p>
            <a:pPr marL="0" marR="0" indent="0" algn="l" defTabSz="914400" rtl="0" eaLnBrk="1" fontAlgn="base" latinLnBrk="0" hangingPunct="1">
              <a:lnSpc>
                <a:spcPct val="100000"/>
              </a:lnSpc>
              <a:spcBef>
                <a:spcPct val="30000"/>
              </a:spcBef>
              <a:spcAft>
                <a:spcPct val="0"/>
              </a:spcAft>
              <a:buClrTx/>
              <a:buSzTx/>
              <a:buFontTx/>
              <a:buNone/>
              <a:tabLst/>
              <a:defRPr/>
            </a:pPr>
            <a:endParaRPr lang="es-CO"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s-CO" b="1" dirty="0" smtClean="0"/>
              <a:t>No. 71: Planeación contractual convenio 227 de 2013 -  Guaduas- Agencia Logística:</a:t>
            </a:r>
            <a:r>
              <a:rPr lang="es-CO" b="1" baseline="0" dirty="0" smtClean="0"/>
              <a:t> </a:t>
            </a:r>
            <a:r>
              <a:rPr lang="es-CO" dirty="0" smtClean="0"/>
              <a:t>A pesar de que el flujo de recursos económicos se efectuó según lo pactado, el cronograma de los hitos del desarrollo del convenio no es coherente con la ejecución de la obra, puesto que a la fecha no se ha suscrito el Acta de Inicio de la obra. Aunado a esto el Proyecto estaba programado para desarrollarse en 7 meses bajo el amparo de la “Emergencia Penitenciaria y Carcelaria”, pero pasados más de 30 meses de suscrito el convenio, no se ha iniciado la obra, y por cuenta de una nueva prórroga, los 600 cupos nuevos replanteados no se van entregar antes del 31 de diciembre de 2017. Presunto detrimento patrimonial por $26.216.668.604”</a:t>
            </a:r>
          </a:p>
          <a:p>
            <a:endParaRPr lang="es-CO" dirty="0" smtClean="0"/>
          </a:p>
          <a:p>
            <a:r>
              <a:rPr lang="es-CO" b="1" dirty="0" smtClean="0"/>
              <a:t>No. 72: Predio Riohacha -Consulta previa en el marco de la Ley 21 de 1991: </a:t>
            </a:r>
            <a:r>
              <a:rPr lang="es-CO" dirty="0" smtClean="0"/>
              <a:t>No se evidencian soportes de gestiones realizadas previo a la suscripción del contrato de diseño, tendientes a dar cumplimiento a lo establecido en la ley 21 de 1991, artículo 6, concerniente a la obligación de realizar “consulta previa” con las comunidades indígenas de la región, especialmente la sentencia T-993 de 2012.</a:t>
            </a:r>
            <a:r>
              <a:rPr lang="es-CO" baseline="0" dirty="0" smtClean="0"/>
              <a:t> A</a:t>
            </a:r>
            <a:r>
              <a:rPr lang="es-CO" dirty="0" smtClean="0"/>
              <a:t> octubre de 2015 se tenía un</a:t>
            </a:r>
            <a:r>
              <a:rPr lang="es-CO" baseline="0" dirty="0" smtClean="0"/>
              <a:t> avance de </a:t>
            </a:r>
            <a:r>
              <a:rPr lang="es-CO" dirty="0" smtClean="0"/>
              <a:t>ejecución del contrato del 6% Vs una ejecución presupuestal del 30% equivalente a $581.700.000 pagados.</a:t>
            </a:r>
          </a:p>
          <a:p>
            <a:endParaRPr lang="es-CO" dirty="0" smtClean="0"/>
          </a:p>
          <a:p>
            <a:endParaRPr lang="es-ES" dirty="0"/>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61</a:t>
            </a:fld>
            <a:endParaRPr lang="es-ES"/>
          </a:p>
        </p:txBody>
      </p:sp>
    </p:spTree>
    <p:extLst>
      <p:ext uri="{BB962C8B-B14F-4D97-AF65-F5344CB8AC3E}">
        <p14:creationId xmlns:p14="http://schemas.microsoft.com/office/powerpoint/2010/main" val="1147004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smtClean="0">
                <a:solidFill>
                  <a:schemeClr val="tx1"/>
                </a:solidFill>
                <a:effectLst/>
                <a:latin typeface="+mn-lt"/>
                <a:ea typeface="+mn-ea"/>
                <a:cs typeface="+mn-cs"/>
              </a:rPr>
              <a:t>Dentro de las condiciones especiales presentadas durante las intervenciones en materia de generación de cupos penitenciarios en los Establecimientos de Reclusión del Orden Nacional, se pueden señalar las siguientes razones que obstaculizan o retrasan la ejecución de las obras y por ende la entrega real de los cupos previstos:</a:t>
            </a:r>
            <a:endParaRPr lang="es-ES" dirty="0"/>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69</a:t>
            </a:fld>
            <a:endParaRPr lang="es-ES"/>
          </a:p>
        </p:txBody>
      </p:sp>
    </p:spTree>
    <p:extLst>
      <p:ext uri="{BB962C8B-B14F-4D97-AF65-F5344CB8AC3E}">
        <p14:creationId xmlns:p14="http://schemas.microsoft.com/office/powerpoint/2010/main" val="97756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3</a:t>
            </a:fld>
            <a:endParaRPr lang="es-ES"/>
          </a:p>
        </p:txBody>
      </p:sp>
    </p:spTree>
    <p:extLst>
      <p:ext uri="{BB962C8B-B14F-4D97-AF65-F5344CB8AC3E}">
        <p14:creationId xmlns:p14="http://schemas.microsoft.com/office/powerpoint/2010/main" val="3867129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71</a:t>
            </a:fld>
            <a:endParaRPr lang="es-ES"/>
          </a:p>
        </p:txBody>
      </p:sp>
    </p:spTree>
    <p:extLst>
      <p:ext uri="{BB962C8B-B14F-4D97-AF65-F5344CB8AC3E}">
        <p14:creationId xmlns:p14="http://schemas.microsoft.com/office/powerpoint/2010/main" val="2665795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smtClean="0">
                <a:solidFill>
                  <a:schemeClr val="tx1"/>
                </a:solidFill>
                <a:effectLst/>
                <a:latin typeface="+mn-lt"/>
                <a:ea typeface="+mn-ea"/>
                <a:cs typeface="+mn-cs"/>
              </a:rPr>
              <a:t>La USPEC cumple con las recomendaciones de ARL en seguridad ergonomía e higiene industrial en los centros carcelarios del país, como quiera que en la actividad de construcción y mantenimiento de los Establecimientos de Reclusión del Orden Nacional, se tiene en cuenta lo establecido por el Decreto 1072 de 2015, en la medida en que para la adecuación de ranchos y talleres de resocialización (por ej.) las áreas de intervención cumplen con los requerimientos ergonómicos y de higiene industrial requeridos por la ARL y en algunos casos incluso con las exigencias emitidas por las Secretarías de Salud, respecto a ranchos.</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87</a:t>
            </a:fld>
            <a:endParaRPr lang="es-ES"/>
          </a:p>
        </p:txBody>
      </p:sp>
    </p:spTree>
    <p:extLst>
      <p:ext uri="{BB962C8B-B14F-4D97-AF65-F5344CB8AC3E}">
        <p14:creationId xmlns:p14="http://schemas.microsoft.com/office/powerpoint/2010/main" val="1116420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smtClean="0">
                <a:solidFill>
                  <a:schemeClr val="tx1"/>
                </a:solidFill>
                <a:effectLst/>
                <a:latin typeface="+mn-lt"/>
                <a:ea typeface="+mn-ea"/>
                <a:cs typeface="+mn-cs"/>
              </a:rPr>
              <a:t>La USPEC cumple con las recomendaciones de ARL en seguridad ergonomía e higiene industrial en los centros carcelarios del país, como quiera que en la actividad de construcción y mantenimiento de los Establecimientos de Reclusión del Orden Nacional, se tiene en cuenta lo establecido por el Decreto 1072 de 2015, en la medida en que para la adecuación de ranchos y talleres de resocialización (por ej.) las áreas de intervención cumplen con los requerimientos ergonómicos y de higiene industrial requeridos por la ARL y en algunos casos incluso con las exigencias emitidas por las Secretarías de Salud, respecto a ranchos.</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88</a:t>
            </a:fld>
            <a:endParaRPr lang="es-ES"/>
          </a:p>
        </p:txBody>
      </p:sp>
    </p:spTree>
    <p:extLst>
      <p:ext uri="{BB962C8B-B14F-4D97-AF65-F5344CB8AC3E}">
        <p14:creationId xmlns:p14="http://schemas.microsoft.com/office/powerpoint/2010/main" val="962881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smtClean="0">
                <a:solidFill>
                  <a:schemeClr val="tx1"/>
                </a:solidFill>
                <a:effectLst/>
                <a:latin typeface="+mn-lt"/>
                <a:ea typeface="+mn-ea"/>
                <a:cs typeface="+mn-cs"/>
              </a:rPr>
              <a:t>La USPEC cumple con las recomendaciones de ARL en seguridad ergonomía e higiene industrial en los centros carcelarios del país, como quiera que en la actividad de construcción y mantenimiento de los Establecimientos de Reclusión del Orden Nacional, se tiene en cuenta lo establecido por el Decreto 1072 de 2015, en la medida en que para la adecuación de ranchos y talleres de resocialización (por ej.) las áreas de intervención cumplen con los requerimientos ergonómicos y de higiene industrial requeridos por la ARL y en algunos casos incluso con las exigencias emitidas por las Secretarías de Salud, respecto a ranchos.</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89</a:t>
            </a:fld>
            <a:endParaRPr lang="es-ES"/>
          </a:p>
        </p:txBody>
      </p:sp>
    </p:spTree>
    <p:extLst>
      <p:ext uri="{BB962C8B-B14F-4D97-AF65-F5344CB8AC3E}">
        <p14:creationId xmlns:p14="http://schemas.microsoft.com/office/powerpoint/2010/main" val="169759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4</a:t>
            </a:fld>
            <a:endParaRPr lang="es-ES"/>
          </a:p>
        </p:txBody>
      </p:sp>
    </p:spTree>
    <p:extLst>
      <p:ext uri="{BB962C8B-B14F-4D97-AF65-F5344CB8AC3E}">
        <p14:creationId xmlns:p14="http://schemas.microsoft.com/office/powerpoint/2010/main" val="146448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5</a:t>
            </a:fld>
            <a:endParaRPr lang="es-ES"/>
          </a:p>
        </p:txBody>
      </p:sp>
    </p:spTree>
    <p:extLst>
      <p:ext uri="{BB962C8B-B14F-4D97-AF65-F5344CB8AC3E}">
        <p14:creationId xmlns:p14="http://schemas.microsoft.com/office/powerpoint/2010/main" val="169273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6</a:t>
            </a:fld>
            <a:endParaRPr lang="es-ES"/>
          </a:p>
        </p:txBody>
      </p:sp>
    </p:spTree>
    <p:extLst>
      <p:ext uri="{BB962C8B-B14F-4D97-AF65-F5344CB8AC3E}">
        <p14:creationId xmlns:p14="http://schemas.microsoft.com/office/powerpoint/2010/main" val="4008373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7</a:t>
            </a:fld>
            <a:endParaRPr lang="es-ES"/>
          </a:p>
        </p:txBody>
      </p:sp>
    </p:spTree>
    <p:extLst>
      <p:ext uri="{BB962C8B-B14F-4D97-AF65-F5344CB8AC3E}">
        <p14:creationId xmlns:p14="http://schemas.microsoft.com/office/powerpoint/2010/main" val="95866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8</a:t>
            </a:fld>
            <a:endParaRPr lang="es-ES"/>
          </a:p>
        </p:txBody>
      </p:sp>
    </p:spTree>
    <p:extLst>
      <p:ext uri="{BB962C8B-B14F-4D97-AF65-F5344CB8AC3E}">
        <p14:creationId xmlns:p14="http://schemas.microsoft.com/office/powerpoint/2010/main" val="3909654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9</a:t>
            </a:fld>
            <a:endParaRPr lang="es-ES"/>
          </a:p>
        </p:txBody>
      </p:sp>
    </p:spTree>
    <p:extLst>
      <p:ext uri="{BB962C8B-B14F-4D97-AF65-F5344CB8AC3E}">
        <p14:creationId xmlns:p14="http://schemas.microsoft.com/office/powerpoint/2010/main" val="597165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560C467-C6E3-4AFF-BC27-03B3CC2AF41C}" type="slidenum">
              <a:rPr lang="es-ES" smtClean="0"/>
              <a:pPr>
                <a:defRPr/>
              </a:pPr>
              <a:t>10</a:t>
            </a:fld>
            <a:endParaRPr lang="es-ES"/>
          </a:p>
        </p:txBody>
      </p:sp>
    </p:spTree>
    <p:extLst>
      <p:ext uri="{BB962C8B-B14F-4D97-AF65-F5344CB8AC3E}">
        <p14:creationId xmlns:p14="http://schemas.microsoft.com/office/powerpoint/2010/main" val="1277750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a:xfrm>
            <a:off x="468313" y="6448425"/>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p>
        </p:txBody>
      </p:sp>
      <p:sp>
        <p:nvSpPr>
          <p:cNvPr id="5" name="4 Marcador de pie de página"/>
          <p:cNvSpPr>
            <a:spLocks noGrp="1"/>
          </p:cNvSpPr>
          <p:nvPr>
            <p:ph type="ftr" sz="quarter" idx="11"/>
          </p:nvPr>
        </p:nvSpPr>
        <p:spPr/>
        <p:txBody>
          <a:bodyPr/>
          <a:lstStyle>
            <a:lvl1pPr>
              <a:defRPr/>
            </a:lvl1pPr>
          </a:lstStyle>
          <a:p>
            <a:pPr>
              <a:defRPr/>
            </a:pPr>
            <a:r>
              <a:rPr lang="es-ES" smtClean="0"/>
              <a:t>Estado Actual y Avances - 8 enero de 2016</a:t>
            </a: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E3E6BE22-C1EB-450E-B1A6-894022A93431}" type="slidenum">
              <a:rPr lang="es-CO"/>
              <a:pPr>
                <a:defRPr/>
              </a:pPr>
              <a:t>‹Nº›</a:t>
            </a:fld>
            <a:endParaRPr lang="es-CO"/>
          </a:p>
        </p:txBody>
      </p:sp>
    </p:spTree>
    <p:extLst>
      <p:ext uri="{BB962C8B-B14F-4D97-AF65-F5344CB8AC3E}">
        <p14:creationId xmlns:p14="http://schemas.microsoft.com/office/powerpoint/2010/main" val="26345169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8C6984F9-F85D-457A-8862-DABA95F0E304}" type="datetimeFigureOut">
              <a:rPr lang="es-ES" smtClean="0">
                <a:solidFill>
                  <a:prstClr val="black">
                    <a:tint val="75000"/>
                  </a:prstClr>
                </a:solidFill>
              </a:rPr>
              <a:pPr/>
              <a:t>06/09/2016</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7EFE1426-75E8-4E2D-AC4C-EFB4673E977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8816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8C6984F9-F85D-457A-8862-DABA95F0E304}" type="datetimeFigureOut">
              <a:rPr lang="es-ES" smtClean="0">
                <a:solidFill>
                  <a:prstClr val="black">
                    <a:tint val="75000"/>
                  </a:prstClr>
                </a:solidFill>
              </a:rPr>
              <a:pPr/>
              <a:t>06/09/2016</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7EFE1426-75E8-4E2D-AC4C-EFB4673E977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4194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C6984F9-F85D-457A-8862-DABA95F0E304}" type="datetimeFigureOut">
              <a:rPr lang="es-ES" smtClean="0">
                <a:solidFill>
                  <a:prstClr val="black">
                    <a:tint val="75000"/>
                  </a:prstClr>
                </a:solidFill>
              </a:rPr>
              <a:pPr/>
              <a:t>06/09/2016</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7EFE1426-75E8-4E2D-AC4C-EFB4673E977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4386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C6984F9-F85D-457A-8862-DABA95F0E304}" type="datetimeFigureOut">
              <a:rPr lang="es-ES" smtClean="0">
                <a:solidFill>
                  <a:prstClr val="black">
                    <a:tint val="75000"/>
                  </a:prstClr>
                </a:solidFill>
              </a:rPr>
              <a:pPr/>
              <a:t>06/09/2016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7EFE1426-75E8-4E2D-AC4C-EFB4673E977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22322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C6984F9-F85D-457A-8862-DABA95F0E304}" type="datetimeFigureOut">
              <a:rPr lang="es-ES" smtClean="0">
                <a:solidFill>
                  <a:prstClr val="black">
                    <a:tint val="75000"/>
                  </a:prstClr>
                </a:solidFill>
              </a:rPr>
              <a:pPr/>
              <a:t>06/09/2016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7EFE1426-75E8-4E2D-AC4C-EFB4673E977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21983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C6984F9-F85D-457A-8862-DABA95F0E304}" type="datetimeFigureOut">
              <a:rPr lang="es-ES" smtClean="0">
                <a:solidFill>
                  <a:prstClr val="black">
                    <a:tint val="75000"/>
                  </a:prstClr>
                </a:solidFill>
              </a:rPr>
              <a:pPr/>
              <a:t>06/09/2016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EFE1426-75E8-4E2D-AC4C-EFB4673E977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3164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C6984F9-F85D-457A-8862-DABA95F0E304}" type="datetimeFigureOut">
              <a:rPr lang="es-ES" smtClean="0">
                <a:solidFill>
                  <a:prstClr val="black">
                    <a:tint val="75000"/>
                  </a:prstClr>
                </a:solidFill>
              </a:rPr>
              <a:pPr/>
              <a:t>06/09/2016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EFE1426-75E8-4E2D-AC4C-EFB4673E977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48734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dirty="0"/>
            </a:lvl1pPr>
          </a:lstStyle>
          <a:p>
            <a:pPr>
              <a:defRPr/>
            </a:pPr>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A9A5CC1-8B31-4C7E-BC8F-3D45E4308DAA}"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13763133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r>
              <a:rPr lang="es-CO"/>
              <a:t>OFICINA  ASESORA  DE  PLANEACIÓN</a:t>
            </a: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1B26972-C03E-49BB-A5D4-D3054E4AFAFE}" type="slidenum">
              <a:rPr lang="es-ES"/>
              <a:pPr>
                <a:defRPr/>
              </a:pPr>
              <a:t>‹Nº›</a:t>
            </a:fld>
            <a:endParaRPr lang="es-ES"/>
          </a:p>
        </p:txBody>
      </p:sp>
    </p:spTree>
    <p:extLst>
      <p:ext uri="{BB962C8B-B14F-4D97-AF65-F5344CB8AC3E}">
        <p14:creationId xmlns:p14="http://schemas.microsoft.com/office/powerpoint/2010/main" val="3968683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1">
                    <a:tint val="75000"/>
                  </a:schemeClr>
                </a:solidFill>
              </a:defRPr>
            </a:lvl1pPr>
          </a:lstStyle>
          <a:p>
            <a:pPr>
              <a:defRPr/>
            </a:pPr>
            <a:endParaRPr lang="es-CO"/>
          </a:p>
        </p:txBody>
      </p:sp>
      <p:sp>
        <p:nvSpPr>
          <p:cNvPr id="3" name="2 Marcador de pie de página"/>
          <p:cNvSpPr>
            <a:spLocks noGrp="1"/>
          </p:cNvSpPr>
          <p:nvPr>
            <p:ph type="ftr" sz="quarter" idx="11"/>
          </p:nvPr>
        </p:nvSpPr>
        <p:spPr/>
        <p:txBody>
          <a:bodyPr/>
          <a:lstStyle>
            <a:lvl1pPr>
              <a:defRPr>
                <a:solidFill>
                  <a:schemeClr val="tx1">
                    <a:tint val="75000"/>
                  </a:schemeClr>
                </a:solidFill>
              </a:defRPr>
            </a:lvl1pPr>
          </a:lstStyle>
          <a:p>
            <a:pPr>
              <a:defRPr/>
            </a:pPr>
            <a:r>
              <a:rPr lang="es-CO"/>
              <a:t>OFICINA  ASESORA  DE  PLANEACIÓN</a:t>
            </a:r>
          </a:p>
        </p:txBody>
      </p:sp>
      <p:sp>
        <p:nvSpPr>
          <p:cNvPr id="4" name="3 Marcador de número de diapositiva"/>
          <p:cNvSpPr>
            <a:spLocks noGrp="1"/>
          </p:cNvSpPr>
          <p:nvPr>
            <p:ph type="sldNum" sz="quarter" idx="12"/>
          </p:nvPr>
        </p:nvSpPr>
        <p:spPr/>
        <p:txBody>
          <a:bodyPr/>
          <a:lstStyle>
            <a:lvl1pPr>
              <a:defRPr/>
            </a:lvl1pPr>
          </a:lstStyle>
          <a:p>
            <a:pPr>
              <a:defRPr/>
            </a:pPr>
            <a:fld id="{5699F8F1-2BCD-42FF-A912-87C190697D5B}" type="slidenum">
              <a:rPr lang="es-CO"/>
              <a:pPr>
                <a:defRPr/>
              </a:pPr>
              <a:t>‹Nº›</a:t>
            </a:fld>
            <a:endParaRPr lang="es-CO"/>
          </a:p>
        </p:txBody>
      </p:sp>
    </p:spTree>
    <p:extLst>
      <p:ext uri="{BB962C8B-B14F-4D97-AF65-F5344CB8AC3E}">
        <p14:creationId xmlns:p14="http://schemas.microsoft.com/office/powerpoint/2010/main" val="378822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3976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dirty="0"/>
            </a:lvl1pPr>
          </a:lstStyle>
          <a:p>
            <a:pPr>
              <a:defRPr/>
            </a:pPr>
            <a:endParaRPr lang="es-CO"/>
          </a:p>
        </p:txBody>
      </p:sp>
      <p:sp>
        <p:nvSpPr>
          <p:cNvPr id="5" name="4 Marcador de pie de página"/>
          <p:cNvSpPr>
            <a:spLocks noGrp="1"/>
          </p:cNvSpPr>
          <p:nvPr>
            <p:ph type="ftr" sz="quarter" idx="11"/>
          </p:nvPr>
        </p:nvSpPr>
        <p:spPr/>
        <p:txBody>
          <a:bodyPr/>
          <a:lstStyle>
            <a:lvl1pPr>
              <a:defRPr/>
            </a:lvl1pPr>
          </a:lstStyle>
          <a:p>
            <a:pPr>
              <a:defRPr/>
            </a:pPr>
            <a:r>
              <a:rPr lang="es-ES" smtClean="0"/>
              <a:t>Estado Actual y Avances - 8 enero de 2016</a:t>
            </a: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7A9A5CC1-8B31-4C7E-BC8F-3D45E4308DAA}" type="slidenum">
              <a:rPr lang="es-CO"/>
              <a:pPr>
                <a:defRPr/>
              </a:pPr>
              <a:t>‹Nº›</a:t>
            </a:fld>
            <a:endParaRPr lang="es-CO"/>
          </a:p>
        </p:txBody>
      </p:sp>
    </p:spTree>
    <p:extLst>
      <p:ext uri="{BB962C8B-B14F-4D97-AF65-F5344CB8AC3E}">
        <p14:creationId xmlns:p14="http://schemas.microsoft.com/office/powerpoint/2010/main" val="490877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pic>
        <p:nvPicPr>
          <p:cNvPr id="9" name="8 Imagen"/>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7787" y="6368243"/>
            <a:ext cx="2691765" cy="445135"/>
          </a:xfrm>
          <a:prstGeom prst="rect">
            <a:avLst/>
          </a:prstGeom>
          <a:noFill/>
        </p:spPr>
      </p:pic>
      <p:pic>
        <p:nvPicPr>
          <p:cNvPr id="10" name="9 Imagen"/>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834" y="105419"/>
            <a:ext cx="2095903" cy="515271"/>
          </a:xfrm>
          <a:prstGeom prst="rect">
            <a:avLst/>
          </a:prstGeom>
          <a:noFill/>
          <a:ln>
            <a:noFill/>
          </a:ln>
        </p:spPr>
      </p:pic>
      <p:cxnSp>
        <p:nvCxnSpPr>
          <p:cNvPr id="11" name="10 Conector recto"/>
          <p:cNvCxnSpPr/>
          <p:nvPr userDrawn="1"/>
        </p:nvCxnSpPr>
        <p:spPr>
          <a:xfrm>
            <a:off x="179513"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15 Marcador de número de diapositiva"/>
          <p:cNvSpPr>
            <a:spLocks noGrp="1"/>
          </p:cNvSpPr>
          <p:nvPr>
            <p:ph type="sldNum" sz="quarter" idx="12"/>
          </p:nvPr>
        </p:nvSpPr>
        <p:spPr>
          <a:xfrm>
            <a:off x="3505200" y="6448253"/>
            <a:ext cx="2133600" cy="365125"/>
          </a:xfrm>
        </p:spPr>
        <p:txBody>
          <a:bodyPr/>
          <a:lstStyle>
            <a:lvl1pPr algn="ctr">
              <a:defRPr>
                <a:solidFill>
                  <a:schemeClr val="bg1">
                    <a:lumMod val="50000"/>
                  </a:schemeClr>
                </a:solidFill>
              </a:defRPr>
            </a:lvl1pPr>
          </a:lstStyle>
          <a:p>
            <a:fld id="{D3C9640F-A619-441A-8729-50FB5B5A0CC0}" type="slidenum">
              <a:rPr lang="es-CO" smtClean="0"/>
              <a:pPr/>
              <a:t>‹Nº›</a:t>
            </a:fld>
            <a:endParaRPr lang="es-CO" dirty="0"/>
          </a:p>
        </p:txBody>
      </p:sp>
    </p:spTree>
    <p:extLst>
      <p:ext uri="{BB962C8B-B14F-4D97-AF65-F5344CB8AC3E}">
        <p14:creationId xmlns:p14="http://schemas.microsoft.com/office/powerpoint/2010/main" val="314029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3831AEB-176B-46E6-B58A-730A93101D79}" type="datetimeFigureOut">
              <a:rPr lang="es-ES" smtClean="0"/>
              <a:t>06/09/2016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11BA063-5055-4D19-BA15-F689907ECD96}" type="slidenum">
              <a:rPr lang="es-ES" smtClean="0"/>
              <a:t>‹Nº›</a:t>
            </a:fld>
            <a:endParaRPr lang="es-ES"/>
          </a:p>
        </p:txBody>
      </p:sp>
    </p:spTree>
    <p:extLst>
      <p:ext uri="{BB962C8B-B14F-4D97-AF65-F5344CB8AC3E}">
        <p14:creationId xmlns:p14="http://schemas.microsoft.com/office/powerpoint/2010/main" val="122977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8C6984F9-F85D-457A-8862-DABA95F0E304}" type="datetimeFigureOut">
              <a:rPr lang="es-ES" smtClean="0">
                <a:solidFill>
                  <a:prstClr val="black">
                    <a:tint val="75000"/>
                  </a:prstClr>
                </a:solidFill>
              </a:rPr>
              <a:pPr/>
              <a:t>06/09/2016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EFE1426-75E8-4E2D-AC4C-EFB4673E977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9312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C6984F9-F85D-457A-8862-DABA95F0E304}" type="datetimeFigureOut">
              <a:rPr lang="es-ES" smtClean="0">
                <a:solidFill>
                  <a:prstClr val="black">
                    <a:tint val="75000"/>
                  </a:prstClr>
                </a:solidFill>
              </a:rPr>
              <a:pPr/>
              <a:t>06/09/2016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EFE1426-75E8-4E2D-AC4C-EFB4673E977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4996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C6984F9-F85D-457A-8862-DABA95F0E304}" type="datetimeFigureOut">
              <a:rPr lang="es-ES" smtClean="0">
                <a:solidFill>
                  <a:prstClr val="black">
                    <a:tint val="75000"/>
                  </a:prstClr>
                </a:solidFill>
              </a:rPr>
              <a:pPr/>
              <a:t>06/09/2016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EFE1426-75E8-4E2D-AC4C-EFB4673E977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6702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8C6984F9-F85D-457A-8862-DABA95F0E304}" type="datetimeFigureOut">
              <a:rPr lang="es-ES" smtClean="0">
                <a:solidFill>
                  <a:prstClr val="black">
                    <a:tint val="75000"/>
                  </a:prstClr>
                </a:solidFill>
              </a:rPr>
              <a:pPr/>
              <a:t>06/09/2016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7EFE1426-75E8-4E2D-AC4C-EFB4673E977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23302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smtClean="0"/>
              <a:t>Haga clic para modificar el estilo de título del patrón</a:t>
            </a:r>
            <a:endParaRPr lang="es-CO" altLang="es-CO"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smtClean="0"/>
              <a:t>Haga clic para modificar el estilo de texto del patrón</a:t>
            </a:r>
          </a:p>
          <a:p>
            <a:pPr lvl="1"/>
            <a:r>
              <a:rPr lang="es-ES" altLang="es-CO" smtClean="0"/>
              <a:t>Segundo nivel</a:t>
            </a:r>
          </a:p>
          <a:p>
            <a:pPr lvl="2"/>
            <a:r>
              <a:rPr lang="es-ES" altLang="es-CO" smtClean="0"/>
              <a:t>Tercer nivel</a:t>
            </a:r>
          </a:p>
          <a:p>
            <a:pPr lvl="3"/>
            <a:r>
              <a:rPr lang="es-ES" altLang="es-CO" smtClean="0"/>
              <a:t>Cuarto nivel</a:t>
            </a:r>
          </a:p>
          <a:p>
            <a:pPr lvl="4"/>
            <a:r>
              <a:rPr lang="es-ES" altLang="es-CO" smtClean="0"/>
              <a:t>Quinto nivel</a:t>
            </a:r>
            <a:endParaRPr lang="es-CO" altLang="es-CO" smtClean="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s-ES" smtClean="0"/>
              <a:t>Estado Actual y Avances - 8 enero de 2016</a:t>
            </a: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83E1765-2DA9-443B-B55C-A88E16E22B07}" type="slidenum">
              <a:rPr lang="es-CO"/>
              <a:pPr>
                <a:defRPr/>
              </a:pPr>
              <a:t>‹Nº›</a:t>
            </a:fld>
            <a:endParaRPr lang="es-CO"/>
          </a:p>
        </p:txBody>
      </p:sp>
      <p:pic>
        <p:nvPicPr>
          <p:cNvPr id="1030" name="6 Imagen" descr="transparenciapowerpoint-0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7613" y="769938"/>
            <a:ext cx="7913687"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Redondear rectángulo de esquina del mismo lado"/>
          <p:cNvSpPr/>
          <p:nvPr userDrawn="1"/>
        </p:nvSpPr>
        <p:spPr>
          <a:xfrm rot="5400000">
            <a:off x="1922462" y="-1193799"/>
            <a:ext cx="1195388" cy="410368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Redondear rectángulo de esquina del mismo lado"/>
          <p:cNvSpPr/>
          <p:nvPr userDrawn="1"/>
        </p:nvSpPr>
        <p:spPr>
          <a:xfrm rot="5400000">
            <a:off x="7307707" y="5013772"/>
            <a:ext cx="496293" cy="3087389"/>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38" name="Picture 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012160" y="6298815"/>
            <a:ext cx="3024336" cy="49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3 Image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2964" y="440760"/>
            <a:ext cx="4007028" cy="84600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Lst>
  <p:timing>
    <p:tnLst>
      <p:par>
        <p:cTn id="1" dur="indefinite" restart="never" nodeType="tmRoot"/>
      </p:par>
    </p:tnLst>
  </p:timing>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68313" y="9080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smtClean="0"/>
              <a:t>Haga clic para modificar el estilo de título del patrón</a:t>
            </a:r>
            <a:endParaRPr lang="es-CO" altLang="es-CO" smtClean="0"/>
          </a:p>
        </p:txBody>
      </p:sp>
      <p:sp>
        <p:nvSpPr>
          <p:cNvPr id="2051" name="2 Marcador de texto"/>
          <p:cNvSpPr>
            <a:spLocks noGrp="1"/>
          </p:cNvSpPr>
          <p:nvPr>
            <p:ph type="body" idx="1"/>
          </p:nvPr>
        </p:nvSpPr>
        <p:spPr bwMode="auto">
          <a:xfrm>
            <a:off x="457200" y="2276475"/>
            <a:ext cx="822960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smtClean="0"/>
              <a:t>Haga clic para modificar el estilo de texto del patrón</a:t>
            </a:r>
          </a:p>
          <a:p>
            <a:pPr lvl="1"/>
            <a:r>
              <a:rPr lang="es-ES" altLang="es-CO" smtClean="0"/>
              <a:t>Segundo nivel</a:t>
            </a:r>
          </a:p>
          <a:p>
            <a:pPr lvl="2"/>
            <a:r>
              <a:rPr lang="es-ES" altLang="es-CO" smtClean="0"/>
              <a:t>Tercer nivel</a:t>
            </a:r>
          </a:p>
          <a:p>
            <a:pPr lvl="3"/>
            <a:r>
              <a:rPr lang="es-ES" altLang="es-CO" smtClean="0"/>
              <a:t>Cuarto nivel</a:t>
            </a:r>
          </a:p>
          <a:p>
            <a:pPr lvl="4"/>
            <a:r>
              <a:rPr lang="es-ES" altLang="es-CO" smtClean="0"/>
              <a:t>Quinto nivel</a:t>
            </a:r>
            <a:endParaRPr lang="es-CO" alt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s-ES" smtClean="0"/>
              <a:t>Estado Actual y Avances - 8 enero de 2016</a:t>
            </a: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15695DB-5EB3-4E7A-9BDC-151ECE450CA8}" type="slidenum">
              <a:rPr lang="es-CO"/>
              <a:pPr>
                <a:defRPr/>
              </a:pPr>
              <a:t>‹Nº›</a:t>
            </a:fld>
            <a:endParaRPr lang="es-CO"/>
          </a:p>
        </p:txBody>
      </p:sp>
      <p:sp>
        <p:nvSpPr>
          <p:cNvPr id="11" name="10 Rectángulo"/>
          <p:cNvSpPr/>
          <p:nvPr/>
        </p:nvSpPr>
        <p:spPr>
          <a:xfrm>
            <a:off x="0" y="6308725"/>
            <a:ext cx="9144000" cy="549275"/>
          </a:xfrm>
          <a:prstGeom prst="rect">
            <a:avLst/>
          </a:prstGeom>
          <a:solidFill>
            <a:srgbClr val="2832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8" name="7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2964" y="260648"/>
            <a:ext cx="2422852" cy="511534"/>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93" r:id="rId2"/>
    <p:sldLayoutId id="2147483696" r:id="rId3"/>
  </p:sldLayoutIdLst>
  <p:timing>
    <p:tnLst>
      <p:par>
        <p:cTn id="1" dur="indefinite" restart="never" nodeType="tmRoot"/>
      </p:par>
    </p:tnLst>
  </p:timing>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8C6984F9-F85D-457A-8862-DABA95F0E304}" type="datetimeFigureOut">
              <a:rPr lang="es-ES" smtClean="0">
                <a:solidFill>
                  <a:prstClr val="black">
                    <a:tint val="75000"/>
                  </a:prstClr>
                </a:solidFill>
                <a:latin typeface="Calibri"/>
              </a:rPr>
              <a:pPr fontAlgn="auto">
                <a:spcBef>
                  <a:spcPts val="0"/>
                </a:spcBef>
                <a:spcAft>
                  <a:spcPts val="0"/>
                </a:spcAft>
              </a:pPr>
              <a:t>06/09/2016</a:t>
            </a:fld>
            <a:endParaRPr lang="es-ES">
              <a:solidFill>
                <a:prstClr val="black">
                  <a:tint val="75000"/>
                </a:prstClr>
              </a:solidFill>
              <a:latin typeface="Calibri"/>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s-ES">
              <a:solidFill>
                <a:prstClr val="black">
                  <a:tint val="75000"/>
                </a:prstClr>
              </a:solidFill>
              <a:latin typeface="Calibri"/>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7EFE1426-75E8-4E2D-AC4C-EFB4673E977C}" type="slidenum">
              <a:rPr lang="es-ES" smtClean="0">
                <a:solidFill>
                  <a:prstClr val="black">
                    <a:tint val="75000"/>
                  </a:prstClr>
                </a:solidFill>
                <a:latin typeface="Calibri"/>
              </a:rPr>
              <a:pPr fontAlgn="auto">
                <a:spcBef>
                  <a:spcPts val="0"/>
                </a:spcBef>
                <a:spcAft>
                  <a:spcPts val="0"/>
                </a:spcAft>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9303274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68313" y="9080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smtClean="0"/>
              <a:t>Haga clic para modificar el estilo de título del patrón</a:t>
            </a:r>
            <a:endParaRPr lang="es-CO" altLang="es-CO" smtClean="0"/>
          </a:p>
        </p:txBody>
      </p:sp>
      <p:sp>
        <p:nvSpPr>
          <p:cNvPr id="2051" name="2 Marcador de texto"/>
          <p:cNvSpPr>
            <a:spLocks noGrp="1"/>
          </p:cNvSpPr>
          <p:nvPr>
            <p:ph type="body" idx="1"/>
          </p:nvPr>
        </p:nvSpPr>
        <p:spPr bwMode="auto">
          <a:xfrm>
            <a:off x="457200" y="2276475"/>
            <a:ext cx="822960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smtClean="0"/>
              <a:t>Haga clic para modificar el estilo de texto del patrón</a:t>
            </a:r>
          </a:p>
          <a:p>
            <a:pPr lvl="1"/>
            <a:r>
              <a:rPr lang="es-ES" altLang="es-CO" smtClean="0"/>
              <a:t>Segundo nivel</a:t>
            </a:r>
          </a:p>
          <a:p>
            <a:pPr lvl="2"/>
            <a:r>
              <a:rPr lang="es-ES" altLang="es-CO" smtClean="0"/>
              <a:t>Tercer nivel</a:t>
            </a:r>
          </a:p>
          <a:p>
            <a:pPr lvl="3"/>
            <a:r>
              <a:rPr lang="es-ES" altLang="es-CO" smtClean="0"/>
              <a:t>Cuarto nivel</a:t>
            </a:r>
          </a:p>
          <a:p>
            <a:pPr lvl="4"/>
            <a:r>
              <a:rPr lang="es-ES" altLang="es-CO" smtClean="0"/>
              <a:t>Quinto nivel</a:t>
            </a:r>
            <a:endParaRPr lang="es-CO" alt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39D9747-E7E0-4C1A-AAAB-742D0691E84D}" type="datetimeFigureOut">
              <a:rPr lang="es-CO">
                <a:solidFill>
                  <a:prstClr val="black">
                    <a:tint val="75000"/>
                  </a:prstClr>
                </a:solidFill>
              </a:rPr>
              <a:pPr>
                <a:defRPr/>
              </a:pPr>
              <a:t>06/09/2016</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15695DB-5EB3-4E7A-9BDC-151ECE450CA8}" type="slidenum">
              <a:rPr lang="es-CO">
                <a:solidFill>
                  <a:prstClr val="black">
                    <a:tint val="75000"/>
                  </a:prstClr>
                </a:solidFill>
              </a:rPr>
              <a:pPr>
                <a:defRPr/>
              </a:pPr>
              <a:t>‹Nº›</a:t>
            </a:fld>
            <a:endParaRPr lang="es-CO">
              <a:solidFill>
                <a:prstClr val="black">
                  <a:tint val="75000"/>
                </a:prstClr>
              </a:solidFill>
            </a:endParaRPr>
          </a:p>
        </p:txBody>
      </p:sp>
      <p:sp>
        <p:nvSpPr>
          <p:cNvPr id="11" name="10 Rectángulo"/>
          <p:cNvSpPr/>
          <p:nvPr/>
        </p:nvSpPr>
        <p:spPr>
          <a:xfrm>
            <a:off x="0" y="6308725"/>
            <a:ext cx="9144000" cy="549275"/>
          </a:xfrm>
          <a:prstGeom prst="rect">
            <a:avLst/>
          </a:prstGeom>
          <a:solidFill>
            <a:srgbClr val="2832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pic>
        <p:nvPicPr>
          <p:cNvPr id="8" name="7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2964" y="260648"/>
            <a:ext cx="2422852" cy="511534"/>
          </a:xfrm>
          <a:prstGeom prst="rect">
            <a:avLst/>
          </a:prstGeom>
        </p:spPr>
      </p:pic>
    </p:spTree>
    <p:extLst>
      <p:ext uri="{BB962C8B-B14F-4D97-AF65-F5344CB8AC3E}">
        <p14:creationId xmlns:p14="http://schemas.microsoft.com/office/powerpoint/2010/main" val="3080545666"/>
      </p:ext>
    </p:extLst>
  </p:cSld>
  <p:clrMap bg1="lt1" tx1="dk1" bg2="lt2" tx2="dk2" accent1="accent1" accent2="accent2" accent3="accent3" accent4="accent4" accent5="accent5" accent6="accent6" hlink="hlink" folHlink="folHlink"/>
  <p:sldLayoutIdLst>
    <p:sldLayoutId id="2147483691" r:id="rId1"/>
    <p:sldLayoutId id="2147483694" r:id="rId2"/>
    <p:sldLayoutId id="2147483695" r:id="rId3"/>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3.xml"/><Relationship Id="rId5" Type="http://schemas.openxmlformats.org/officeDocument/2006/relationships/image" Target="../media/image56.jpeg"/><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3.xml"/><Relationship Id="rId5" Type="http://schemas.openxmlformats.org/officeDocument/2006/relationships/image" Target="../media/image60.jpeg"/><Relationship Id="rId4" Type="http://schemas.openxmlformats.org/officeDocument/2006/relationships/image" Target="../media/image59.jpeg"/></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3.png"/><Relationship Id="rId5" Type="http://schemas.openxmlformats.org/officeDocument/2006/relationships/package" Target="../embeddings/Microsoft_Word_Document1.docx"/><Relationship Id="rId4" Type="http://schemas.openxmlformats.org/officeDocument/2006/relationships/oleObject" Target="../embeddings/oleObject2.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1484784"/>
            <a:ext cx="8136904" cy="5016758"/>
          </a:xfrm>
          <a:prstGeom prst="rect">
            <a:avLst/>
          </a:prstGeom>
        </p:spPr>
        <p:txBody>
          <a:bodyPr wrap="square">
            <a:spAutoFit/>
          </a:bodyPr>
          <a:lstStyle/>
          <a:p>
            <a:pPr algn="ctr"/>
            <a:r>
              <a:rPr lang="es-CO"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rPr>
              <a:t>DEBATE DE CONTROL POLÍTICO </a:t>
            </a:r>
          </a:p>
          <a:p>
            <a:pPr algn="ctr"/>
            <a:r>
              <a:rPr lang="es-CO" sz="2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rPr>
              <a:t>COMISIÓN SEGUNDA </a:t>
            </a:r>
            <a:endParaRPr lang="es-CO"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endParaRPr>
          </a:p>
          <a:p>
            <a:pPr algn="ctr"/>
            <a:r>
              <a:rPr lang="es-CO"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rPr>
              <a:t>H. </a:t>
            </a:r>
            <a:r>
              <a:rPr lang="es-CO" sz="2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rPr>
              <a:t>CÁMARA DE REPRESENTANTES</a:t>
            </a:r>
          </a:p>
          <a:p>
            <a:pPr algn="ctr"/>
            <a:r>
              <a:rPr lang="es-CO" sz="2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rPr>
              <a:t>CONGRESO DE LA REPÚBLICA</a:t>
            </a:r>
          </a:p>
          <a:p>
            <a:pPr algn="ctr"/>
            <a:endParaRPr lang="es-CO"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endParaRPr>
          </a:p>
          <a:p>
            <a:pPr algn="ctr"/>
            <a:r>
              <a:rPr lang="es-CO" sz="3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rPr>
              <a:t>Unidad de Servicios Penitenciarios y Carcelarios</a:t>
            </a:r>
          </a:p>
          <a:p>
            <a:pPr algn="r"/>
            <a:r>
              <a:rPr lang="es-CO" sz="16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rPr>
              <a:t>Proposiciones: 022 /2015</a:t>
            </a:r>
          </a:p>
          <a:p>
            <a:pPr algn="r"/>
            <a:r>
              <a:rPr lang="es-CO" sz="16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rPr>
              <a:t>Aditivas: 046 de 2016</a:t>
            </a:r>
          </a:p>
          <a:p>
            <a:pPr algn="r"/>
            <a:r>
              <a:rPr lang="es-CO" sz="16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rPr>
              <a:t>01 de 2016</a:t>
            </a:r>
          </a:p>
          <a:p>
            <a:pPr algn="r"/>
            <a:r>
              <a:rPr lang="es-CO" sz="16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rPr>
              <a:t>H.R. Tatiana Cabello</a:t>
            </a:r>
          </a:p>
          <a:p>
            <a:pPr algn="r"/>
            <a:r>
              <a:rPr lang="es-CO" sz="16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rPr>
              <a:t>José Luis Pérez</a:t>
            </a:r>
          </a:p>
          <a:p>
            <a:pPr algn="ctr"/>
            <a:r>
              <a:rPr lang="es-CO"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rPr>
              <a:t>2</a:t>
            </a:r>
            <a:r>
              <a:rPr lang="es-CO" sz="2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rPr>
              <a:t>016</a:t>
            </a:r>
            <a:endParaRPr lang="es-CO"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endParaRPr>
          </a:p>
          <a:p>
            <a:pPr algn="ctr"/>
            <a:endParaRPr lang="es-CO"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Narrow" panose="020B0606020202030204" pitchFamily="34" charset="0"/>
            </a:endParaRPr>
          </a:p>
        </p:txBody>
      </p:sp>
    </p:spTree>
    <p:extLst>
      <p:ext uri="{BB962C8B-B14F-4D97-AF65-F5344CB8AC3E}">
        <p14:creationId xmlns:p14="http://schemas.microsoft.com/office/powerpoint/2010/main" val="3413426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3848" y="692696"/>
            <a:ext cx="52565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t>SITUACIÓN PRESUPUESTAL </a:t>
            </a:r>
            <a:endParaRPr lang="es-ES" dirty="0"/>
          </a:p>
        </p:txBody>
      </p:sp>
      <p:grpSp>
        <p:nvGrpSpPr>
          <p:cNvPr id="41" name="Grupo 40"/>
          <p:cNvGrpSpPr/>
          <p:nvPr/>
        </p:nvGrpSpPr>
        <p:grpSpPr>
          <a:xfrm>
            <a:off x="251520" y="1124744"/>
            <a:ext cx="8424936" cy="4896544"/>
            <a:chOff x="251520" y="1124744"/>
            <a:chExt cx="8424936" cy="4896544"/>
          </a:xfrm>
        </p:grpSpPr>
        <p:pic>
          <p:nvPicPr>
            <p:cNvPr id="6" name="Imagen 5"/>
            <p:cNvPicPr>
              <a:picLocks noChangeAspect="1"/>
            </p:cNvPicPr>
            <p:nvPr/>
          </p:nvPicPr>
          <p:blipFill>
            <a:blip r:embed="rId3"/>
            <a:stretch>
              <a:fillRect/>
            </a:stretch>
          </p:blipFill>
          <p:spPr>
            <a:xfrm>
              <a:off x="251520" y="1124744"/>
              <a:ext cx="8424936" cy="4896544"/>
            </a:xfrm>
            <a:prstGeom prst="rect">
              <a:avLst/>
            </a:prstGeom>
          </p:spPr>
        </p:pic>
        <p:sp>
          <p:nvSpPr>
            <p:cNvPr id="3" name="CuadroTexto 2"/>
            <p:cNvSpPr txBox="1"/>
            <p:nvPr/>
          </p:nvSpPr>
          <p:spPr>
            <a:xfrm>
              <a:off x="4355976" y="1927865"/>
              <a:ext cx="498496" cy="276999"/>
            </a:xfrm>
            <a:prstGeom prst="rect">
              <a:avLst/>
            </a:prstGeom>
            <a:solidFill>
              <a:schemeClr val="bg1"/>
            </a:solidFill>
          </p:spPr>
          <p:txBody>
            <a:bodyPr wrap="square" rtlCol="0">
              <a:spAutoFit/>
            </a:bodyPr>
            <a:lstStyle/>
            <a:p>
              <a:r>
                <a:rPr lang="es-CO" sz="1200" b="1" dirty="0" smtClean="0">
                  <a:latin typeface="Arial Narrow" panose="020B0606020202030204" pitchFamily="34" charset="0"/>
                </a:rPr>
                <a:t>98%</a:t>
              </a:r>
              <a:endParaRPr lang="es-ES" sz="1200" b="1" dirty="0">
                <a:latin typeface="Arial Narrow" panose="020B0606020202030204" pitchFamily="34" charset="0"/>
              </a:endParaRPr>
            </a:p>
          </p:txBody>
        </p:sp>
        <p:sp>
          <p:nvSpPr>
            <p:cNvPr id="7" name="CuadroTexto 6"/>
            <p:cNvSpPr txBox="1"/>
            <p:nvPr/>
          </p:nvSpPr>
          <p:spPr>
            <a:xfrm>
              <a:off x="7596336" y="2996952"/>
              <a:ext cx="498496" cy="276999"/>
            </a:xfrm>
            <a:prstGeom prst="rect">
              <a:avLst/>
            </a:prstGeom>
            <a:solidFill>
              <a:schemeClr val="bg1"/>
            </a:solidFill>
          </p:spPr>
          <p:txBody>
            <a:bodyPr wrap="square" rtlCol="0">
              <a:spAutoFit/>
            </a:bodyPr>
            <a:lstStyle/>
            <a:p>
              <a:r>
                <a:rPr lang="es-CO" sz="1200" b="1" dirty="0" smtClean="0">
                  <a:latin typeface="Arial Narrow" panose="020B0606020202030204" pitchFamily="34" charset="0"/>
                </a:rPr>
                <a:t>70%</a:t>
              </a:r>
              <a:endParaRPr lang="es-ES" sz="1200" b="1" dirty="0">
                <a:latin typeface="Arial Narrow" panose="020B0606020202030204" pitchFamily="34" charset="0"/>
              </a:endParaRPr>
            </a:p>
          </p:txBody>
        </p:sp>
        <p:sp>
          <p:nvSpPr>
            <p:cNvPr id="10" name="CuadroTexto 9"/>
            <p:cNvSpPr txBox="1"/>
            <p:nvPr/>
          </p:nvSpPr>
          <p:spPr>
            <a:xfrm>
              <a:off x="4572000" y="4797152"/>
              <a:ext cx="680113" cy="276999"/>
            </a:xfrm>
            <a:prstGeom prst="rect">
              <a:avLst/>
            </a:prstGeom>
            <a:solidFill>
              <a:srgbClr val="ED7D31"/>
            </a:solidFill>
            <a:ln>
              <a:solidFill>
                <a:schemeClr val="tx1"/>
              </a:solidFill>
            </a:ln>
          </p:spPr>
          <p:txBody>
            <a:bodyPr vert="horz" wrap="square" rtlCol="0">
              <a:spAutoFit/>
            </a:bodyPr>
            <a:lstStyle/>
            <a:p>
              <a:r>
                <a:rPr lang="es-CO" sz="1200" b="1" dirty="0" smtClean="0">
                  <a:latin typeface="Arial Narrow" panose="020B0606020202030204" pitchFamily="34" charset="0"/>
                </a:rPr>
                <a:t>605.593</a:t>
              </a:r>
              <a:endParaRPr lang="es-ES" sz="1200" b="1" dirty="0">
                <a:latin typeface="Arial Narrow" panose="020B0606020202030204" pitchFamily="34" charset="0"/>
              </a:endParaRPr>
            </a:p>
          </p:txBody>
        </p:sp>
        <p:sp>
          <p:nvSpPr>
            <p:cNvPr id="12" name="CuadroTexto 11"/>
            <p:cNvSpPr txBox="1"/>
            <p:nvPr/>
          </p:nvSpPr>
          <p:spPr>
            <a:xfrm>
              <a:off x="3851920" y="4808185"/>
              <a:ext cx="648072" cy="276999"/>
            </a:xfrm>
            <a:prstGeom prst="rect">
              <a:avLst/>
            </a:prstGeom>
            <a:solidFill>
              <a:srgbClr val="5B9BD5"/>
            </a:solidFill>
            <a:ln>
              <a:solidFill>
                <a:schemeClr val="tx1"/>
              </a:solidFill>
            </a:ln>
          </p:spPr>
          <p:txBody>
            <a:bodyPr vert="horz" wrap="square" rtlCol="0">
              <a:spAutoFit/>
            </a:bodyPr>
            <a:lstStyle/>
            <a:p>
              <a:r>
                <a:rPr lang="es-CO" sz="1200" b="1" dirty="0" smtClean="0">
                  <a:latin typeface="Arial Narrow" panose="020B0606020202030204" pitchFamily="34" charset="0"/>
                </a:rPr>
                <a:t>619.726</a:t>
              </a:r>
              <a:endParaRPr lang="es-ES" sz="1200" b="1" dirty="0">
                <a:latin typeface="Arial Narrow" panose="020B0606020202030204" pitchFamily="34" charset="0"/>
              </a:endParaRPr>
            </a:p>
          </p:txBody>
        </p:sp>
        <p:sp>
          <p:nvSpPr>
            <p:cNvPr id="13" name="CuadroTexto 12"/>
            <p:cNvSpPr txBox="1"/>
            <p:nvPr/>
          </p:nvSpPr>
          <p:spPr>
            <a:xfrm>
              <a:off x="6103261" y="3645025"/>
              <a:ext cx="719446" cy="276999"/>
            </a:xfrm>
            <a:prstGeom prst="rect">
              <a:avLst/>
            </a:prstGeom>
            <a:solidFill>
              <a:srgbClr val="ED7D31"/>
            </a:solidFill>
            <a:ln>
              <a:solidFill>
                <a:schemeClr val="tx1"/>
              </a:solidFill>
            </a:ln>
          </p:spPr>
          <p:txBody>
            <a:bodyPr vert="horz" wrap="square" rtlCol="0">
              <a:spAutoFit/>
            </a:bodyPr>
            <a:lstStyle/>
            <a:p>
              <a:r>
                <a:rPr lang="es-CO" sz="1200" b="1" dirty="0" smtClean="0">
                  <a:latin typeface="Arial Narrow" panose="020B0606020202030204" pitchFamily="34" charset="0"/>
                </a:rPr>
                <a:t>648.297</a:t>
              </a:r>
              <a:endParaRPr lang="es-ES" sz="1200" b="1" dirty="0">
                <a:latin typeface="Arial Narrow" panose="020B0606020202030204" pitchFamily="34" charset="0"/>
              </a:endParaRPr>
            </a:p>
          </p:txBody>
        </p:sp>
        <p:sp>
          <p:nvSpPr>
            <p:cNvPr id="14" name="CuadroTexto 13"/>
            <p:cNvSpPr txBox="1"/>
            <p:nvPr/>
          </p:nvSpPr>
          <p:spPr>
            <a:xfrm>
              <a:off x="5364089" y="3645024"/>
              <a:ext cx="674846" cy="276999"/>
            </a:xfrm>
            <a:prstGeom prst="rect">
              <a:avLst/>
            </a:prstGeom>
            <a:solidFill>
              <a:srgbClr val="5B9BD5"/>
            </a:solidFill>
            <a:ln>
              <a:solidFill>
                <a:schemeClr val="tx1"/>
              </a:solidFill>
            </a:ln>
          </p:spPr>
          <p:txBody>
            <a:bodyPr vert="horz" wrap="square" rtlCol="0">
              <a:spAutoFit/>
            </a:bodyPr>
            <a:lstStyle/>
            <a:p>
              <a:r>
                <a:rPr lang="es-CO" sz="1200" b="1" dirty="0" smtClean="0">
                  <a:latin typeface="Arial Narrow" panose="020B0606020202030204" pitchFamily="34" charset="0"/>
                </a:rPr>
                <a:t>675.705</a:t>
              </a:r>
              <a:endParaRPr lang="es-ES" sz="1200" b="1" dirty="0">
                <a:latin typeface="Arial Narrow" panose="020B0606020202030204" pitchFamily="34" charset="0"/>
              </a:endParaRPr>
            </a:p>
          </p:txBody>
        </p:sp>
        <p:sp>
          <p:nvSpPr>
            <p:cNvPr id="15" name="CuadroTexto 14"/>
            <p:cNvSpPr txBox="1"/>
            <p:nvPr/>
          </p:nvSpPr>
          <p:spPr>
            <a:xfrm>
              <a:off x="7614795" y="4221089"/>
              <a:ext cx="701621" cy="276999"/>
            </a:xfrm>
            <a:prstGeom prst="rect">
              <a:avLst/>
            </a:prstGeom>
            <a:solidFill>
              <a:srgbClr val="ED7D31"/>
            </a:solidFill>
            <a:ln>
              <a:solidFill>
                <a:schemeClr val="tx1"/>
              </a:solidFill>
            </a:ln>
          </p:spPr>
          <p:txBody>
            <a:bodyPr vert="horz" wrap="square" rtlCol="0">
              <a:spAutoFit/>
            </a:bodyPr>
            <a:lstStyle/>
            <a:p>
              <a:r>
                <a:rPr lang="es-CO" sz="1200" b="1" dirty="0" smtClean="0">
                  <a:latin typeface="Arial Narrow" panose="020B0606020202030204" pitchFamily="34" charset="0"/>
                </a:rPr>
                <a:t>478.097</a:t>
              </a:r>
              <a:endParaRPr lang="es-ES" sz="1200" b="1" dirty="0">
                <a:latin typeface="Arial Narrow" panose="020B0606020202030204" pitchFamily="34" charset="0"/>
              </a:endParaRPr>
            </a:p>
          </p:txBody>
        </p:sp>
        <p:sp>
          <p:nvSpPr>
            <p:cNvPr id="16" name="CuadroTexto 15"/>
            <p:cNvSpPr txBox="1"/>
            <p:nvPr/>
          </p:nvSpPr>
          <p:spPr>
            <a:xfrm>
              <a:off x="6822707" y="4221088"/>
              <a:ext cx="701621" cy="276999"/>
            </a:xfrm>
            <a:prstGeom prst="rect">
              <a:avLst/>
            </a:prstGeom>
            <a:solidFill>
              <a:srgbClr val="5B9BD5"/>
            </a:solidFill>
            <a:ln>
              <a:solidFill>
                <a:schemeClr val="tx1"/>
              </a:solidFill>
            </a:ln>
          </p:spPr>
          <p:txBody>
            <a:bodyPr vert="horz" wrap="square" rtlCol="0">
              <a:spAutoFit/>
            </a:bodyPr>
            <a:lstStyle/>
            <a:p>
              <a:r>
                <a:rPr lang="es-CO" sz="1200" b="1" dirty="0" smtClean="0">
                  <a:latin typeface="Arial Narrow" panose="020B0606020202030204" pitchFamily="34" charset="0"/>
                </a:rPr>
                <a:t>686.842</a:t>
              </a:r>
              <a:endParaRPr lang="es-ES" sz="1200" b="1" dirty="0">
                <a:latin typeface="Arial Narrow" panose="020B0606020202030204" pitchFamily="34" charset="0"/>
              </a:endParaRPr>
            </a:p>
          </p:txBody>
        </p:sp>
        <p:sp>
          <p:nvSpPr>
            <p:cNvPr id="18" name="Rectángulo 17"/>
            <p:cNvSpPr/>
            <p:nvPr/>
          </p:nvSpPr>
          <p:spPr>
            <a:xfrm>
              <a:off x="7236296" y="3800073"/>
              <a:ext cx="323209" cy="276999"/>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p:cNvSpPr/>
            <p:nvPr/>
          </p:nvSpPr>
          <p:spPr>
            <a:xfrm>
              <a:off x="5715725" y="3938572"/>
              <a:ext cx="323209" cy="276999"/>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p:cNvSpPr/>
            <p:nvPr/>
          </p:nvSpPr>
          <p:spPr>
            <a:xfrm>
              <a:off x="6082600" y="3984740"/>
              <a:ext cx="323209" cy="276999"/>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p:cNvSpPr/>
            <p:nvPr/>
          </p:nvSpPr>
          <p:spPr>
            <a:xfrm>
              <a:off x="3054862" y="4201871"/>
              <a:ext cx="323209" cy="276999"/>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p:cNvSpPr/>
            <p:nvPr/>
          </p:nvSpPr>
          <p:spPr>
            <a:xfrm>
              <a:off x="2695591" y="4063371"/>
              <a:ext cx="323209" cy="276999"/>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p:cNvSpPr/>
            <p:nvPr/>
          </p:nvSpPr>
          <p:spPr>
            <a:xfrm>
              <a:off x="1542104" y="5316846"/>
              <a:ext cx="323209" cy="138499"/>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p:cNvSpPr/>
            <p:nvPr/>
          </p:nvSpPr>
          <p:spPr>
            <a:xfrm>
              <a:off x="1170906" y="5109097"/>
              <a:ext cx="323209" cy="276999"/>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p:cNvSpPr txBox="1"/>
            <p:nvPr/>
          </p:nvSpPr>
          <p:spPr>
            <a:xfrm>
              <a:off x="1605734" y="4875524"/>
              <a:ext cx="592782" cy="276999"/>
            </a:xfrm>
            <a:prstGeom prst="rect">
              <a:avLst/>
            </a:prstGeom>
            <a:solidFill>
              <a:srgbClr val="ED7D31"/>
            </a:solidFill>
            <a:ln>
              <a:solidFill>
                <a:schemeClr val="tx1"/>
              </a:solidFill>
            </a:ln>
          </p:spPr>
          <p:txBody>
            <a:bodyPr vert="horz" wrap="square" rtlCol="0">
              <a:spAutoFit/>
            </a:bodyPr>
            <a:lstStyle/>
            <a:p>
              <a:r>
                <a:rPr lang="es-CO" sz="1200" b="1" dirty="0" smtClean="0">
                  <a:latin typeface="Arial Narrow" panose="020B0606020202030204" pitchFamily="34" charset="0"/>
                </a:rPr>
                <a:t>52.305</a:t>
              </a:r>
              <a:endParaRPr lang="es-ES" sz="1200" b="1" dirty="0">
                <a:latin typeface="Arial Narrow" panose="020B0606020202030204" pitchFamily="34" charset="0"/>
              </a:endParaRPr>
            </a:p>
          </p:txBody>
        </p:sp>
        <p:sp>
          <p:nvSpPr>
            <p:cNvPr id="26" name="CuadroTexto 25"/>
            <p:cNvSpPr txBox="1"/>
            <p:nvPr/>
          </p:nvSpPr>
          <p:spPr>
            <a:xfrm>
              <a:off x="838511" y="4598525"/>
              <a:ext cx="664790" cy="276999"/>
            </a:xfrm>
            <a:prstGeom prst="rect">
              <a:avLst/>
            </a:prstGeom>
            <a:solidFill>
              <a:srgbClr val="5B9BD5"/>
            </a:solidFill>
            <a:ln>
              <a:solidFill>
                <a:schemeClr val="tx1"/>
              </a:solidFill>
            </a:ln>
          </p:spPr>
          <p:txBody>
            <a:bodyPr vert="horz" wrap="square" rtlCol="0">
              <a:spAutoFit/>
            </a:bodyPr>
            <a:lstStyle/>
            <a:p>
              <a:r>
                <a:rPr lang="es-CO" sz="1200" b="1" dirty="0" smtClean="0">
                  <a:latin typeface="Arial Narrow" panose="020B0606020202030204" pitchFamily="34" charset="0"/>
                </a:rPr>
                <a:t>110.567</a:t>
              </a:r>
              <a:endParaRPr lang="es-ES" sz="1200" b="1" dirty="0">
                <a:latin typeface="Arial Narrow" panose="020B0606020202030204" pitchFamily="34" charset="0"/>
              </a:endParaRPr>
            </a:p>
          </p:txBody>
        </p:sp>
        <p:sp>
          <p:nvSpPr>
            <p:cNvPr id="20" name="CuadroTexto 19"/>
            <p:cNvSpPr txBox="1"/>
            <p:nvPr/>
          </p:nvSpPr>
          <p:spPr>
            <a:xfrm>
              <a:off x="2317963" y="4218722"/>
              <a:ext cx="664790" cy="276999"/>
            </a:xfrm>
            <a:prstGeom prst="rect">
              <a:avLst/>
            </a:prstGeom>
            <a:solidFill>
              <a:srgbClr val="5B9BD5"/>
            </a:solidFill>
            <a:ln>
              <a:solidFill>
                <a:schemeClr val="tx1"/>
              </a:solidFill>
            </a:ln>
          </p:spPr>
          <p:txBody>
            <a:bodyPr vert="horz" wrap="square" rtlCol="0">
              <a:spAutoFit/>
            </a:bodyPr>
            <a:lstStyle/>
            <a:p>
              <a:r>
                <a:rPr lang="es-CO" sz="1200" b="1" dirty="0" smtClean="0">
                  <a:latin typeface="Arial Narrow" panose="020B0606020202030204" pitchFamily="34" charset="0"/>
                </a:rPr>
                <a:t>606.537</a:t>
              </a:r>
              <a:endParaRPr lang="es-ES" sz="1200" b="1" dirty="0">
                <a:latin typeface="Arial Narrow" panose="020B0606020202030204" pitchFamily="34" charset="0"/>
              </a:endParaRPr>
            </a:p>
          </p:txBody>
        </p:sp>
        <p:sp>
          <p:nvSpPr>
            <p:cNvPr id="19" name="CuadroTexto 18"/>
            <p:cNvSpPr txBox="1"/>
            <p:nvPr/>
          </p:nvSpPr>
          <p:spPr>
            <a:xfrm>
              <a:off x="3052160" y="4218722"/>
              <a:ext cx="664790" cy="276999"/>
            </a:xfrm>
            <a:prstGeom prst="rect">
              <a:avLst/>
            </a:prstGeom>
            <a:solidFill>
              <a:srgbClr val="ED7D31"/>
            </a:solidFill>
            <a:ln>
              <a:solidFill>
                <a:schemeClr val="tx1"/>
              </a:solidFill>
            </a:ln>
          </p:spPr>
          <p:txBody>
            <a:bodyPr vert="horz" wrap="square" rtlCol="0">
              <a:spAutoFit/>
            </a:bodyPr>
            <a:lstStyle/>
            <a:p>
              <a:r>
                <a:rPr lang="es-CO" sz="1200" b="1" dirty="0" smtClean="0">
                  <a:latin typeface="Arial Narrow" panose="020B0606020202030204" pitchFamily="34" charset="0"/>
                </a:rPr>
                <a:t>499.050</a:t>
              </a:r>
              <a:endParaRPr lang="es-ES" sz="1200" b="1" dirty="0">
                <a:latin typeface="Arial Narrow" panose="020B0606020202030204" pitchFamily="34" charset="0"/>
              </a:endParaRPr>
            </a:p>
          </p:txBody>
        </p:sp>
        <p:sp>
          <p:nvSpPr>
            <p:cNvPr id="29" name="Rectángulo 28"/>
            <p:cNvSpPr/>
            <p:nvPr/>
          </p:nvSpPr>
          <p:spPr>
            <a:xfrm>
              <a:off x="4203529" y="4010026"/>
              <a:ext cx="323209" cy="276999"/>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p:cNvSpPr/>
            <p:nvPr/>
          </p:nvSpPr>
          <p:spPr>
            <a:xfrm>
              <a:off x="4579521" y="4063370"/>
              <a:ext cx="323209" cy="276999"/>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p:cNvSpPr/>
            <p:nvPr/>
          </p:nvSpPr>
          <p:spPr>
            <a:xfrm>
              <a:off x="6091717" y="4164715"/>
              <a:ext cx="323209" cy="276999"/>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CuadroTexto 31"/>
            <p:cNvSpPr txBox="1"/>
            <p:nvPr/>
          </p:nvSpPr>
          <p:spPr>
            <a:xfrm>
              <a:off x="1172534" y="5518061"/>
              <a:ext cx="664790" cy="276999"/>
            </a:xfrm>
            <a:prstGeom prst="rect">
              <a:avLst/>
            </a:prstGeom>
            <a:solidFill>
              <a:schemeClr val="bg1"/>
            </a:solidFill>
            <a:ln>
              <a:noFill/>
            </a:ln>
          </p:spPr>
          <p:txBody>
            <a:bodyPr vert="horz" wrap="square" rtlCol="0">
              <a:spAutoFit/>
            </a:bodyPr>
            <a:lstStyle/>
            <a:p>
              <a:pPr algn="ctr"/>
              <a:r>
                <a:rPr lang="es-CO" sz="1200" b="1" dirty="0" smtClean="0">
                  <a:latin typeface="Arial Narrow" panose="020B0606020202030204" pitchFamily="34" charset="0"/>
                </a:rPr>
                <a:t>2012</a:t>
              </a:r>
              <a:endParaRPr lang="es-ES" sz="1200" b="1" dirty="0">
                <a:latin typeface="Arial Narrow" panose="020B0606020202030204" pitchFamily="34" charset="0"/>
              </a:endParaRPr>
            </a:p>
          </p:txBody>
        </p:sp>
        <p:sp>
          <p:nvSpPr>
            <p:cNvPr id="33" name="CuadroTexto 32"/>
            <p:cNvSpPr txBox="1"/>
            <p:nvPr/>
          </p:nvSpPr>
          <p:spPr>
            <a:xfrm>
              <a:off x="2713281" y="5508131"/>
              <a:ext cx="664790" cy="276999"/>
            </a:xfrm>
            <a:prstGeom prst="rect">
              <a:avLst/>
            </a:prstGeom>
            <a:solidFill>
              <a:schemeClr val="bg1"/>
            </a:solidFill>
            <a:ln>
              <a:noFill/>
            </a:ln>
          </p:spPr>
          <p:txBody>
            <a:bodyPr vert="horz" wrap="square" rtlCol="0">
              <a:spAutoFit/>
            </a:bodyPr>
            <a:lstStyle/>
            <a:p>
              <a:pPr algn="ctr"/>
              <a:r>
                <a:rPr lang="es-CO" sz="1200" b="1" dirty="0" smtClean="0">
                  <a:latin typeface="Arial Narrow" panose="020B0606020202030204" pitchFamily="34" charset="0"/>
                </a:rPr>
                <a:t>2013</a:t>
              </a:r>
              <a:endParaRPr lang="es-ES" sz="1200" b="1" dirty="0">
                <a:latin typeface="Arial Narrow" panose="020B0606020202030204" pitchFamily="34" charset="0"/>
              </a:endParaRPr>
            </a:p>
          </p:txBody>
        </p:sp>
        <p:sp>
          <p:nvSpPr>
            <p:cNvPr id="34" name="CuadroTexto 33"/>
            <p:cNvSpPr txBox="1"/>
            <p:nvPr/>
          </p:nvSpPr>
          <p:spPr>
            <a:xfrm>
              <a:off x="4227342" y="5488452"/>
              <a:ext cx="664790" cy="276999"/>
            </a:xfrm>
            <a:prstGeom prst="rect">
              <a:avLst/>
            </a:prstGeom>
            <a:solidFill>
              <a:schemeClr val="bg1"/>
            </a:solidFill>
            <a:ln>
              <a:noFill/>
            </a:ln>
          </p:spPr>
          <p:txBody>
            <a:bodyPr vert="horz" wrap="square" rtlCol="0">
              <a:spAutoFit/>
            </a:bodyPr>
            <a:lstStyle/>
            <a:p>
              <a:pPr algn="ctr"/>
              <a:r>
                <a:rPr lang="es-CO" sz="1200" b="1" dirty="0" smtClean="0">
                  <a:latin typeface="Arial Narrow" panose="020B0606020202030204" pitchFamily="34" charset="0"/>
                </a:rPr>
                <a:t>2014</a:t>
              </a:r>
              <a:endParaRPr lang="es-ES" sz="1200" b="1" dirty="0">
                <a:latin typeface="Arial Narrow" panose="020B0606020202030204" pitchFamily="34" charset="0"/>
              </a:endParaRPr>
            </a:p>
          </p:txBody>
        </p:sp>
        <p:sp>
          <p:nvSpPr>
            <p:cNvPr id="35" name="CuadroTexto 34"/>
            <p:cNvSpPr txBox="1"/>
            <p:nvPr/>
          </p:nvSpPr>
          <p:spPr>
            <a:xfrm>
              <a:off x="7263941" y="5484326"/>
              <a:ext cx="664790" cy="461665"/>
            </a:xfrm>
            <a:prstGeom prst="rect">
              <a:avLst/>
            </a:prstGeom>
            <a:solidFill>
              <a:schemeClr val="bg1"/>
            </a:solidFill>
            <a:ln>
              <a:noFill/>
            </a:ln>
          </p:spPr>
          <p:txBody>
            <a:bodyPr vert="horz" wrap="square" rtlCol="0">
              <a:spAutoFit/>
            </a:bodyPr>
            <a:lstStyle/>
            <a:p>
              <a:pPr algn="ctr"/>
              <a:r>
                <a:rPr lang="es-CO" sz="1200" b="1" dirty="0" smtClean="0">
                  <a:latin typeface="Arial Narrow" panose="020B0606020202030204" pitchFamily="34" charset="0"/>
                </a:rPr>
                <a:t>Agosto 2016</a:t>
              </a:r>
              <a:endParaRPr lang="es-ES" sz="1200" b="1" dirty="0">
                <a:latin typeface="Arial Narrow" panose="020B0606020202030204" pitchFamily="34" charset="0"/>
              </a:endParaRPr>
            </a:p>
          </p:txBody>
        </p:sp>
        <p:sp>
          <p:nvSpPr>
            <p:cNvPr id="36" name="CuadroTexto 35"/>
            <p:cNvSpPr txBox="1"/>
            <p:nvPr/>
          </p:nvSpPr>
          <p:spPr>
            <a:xfrm>
              <a:off x="5760045" y="5518059"/>
              <a:ext cx="664790" cy="276999"/>
            </a:xfrm>
            <a:prstGeom prst="rect">
              <a:avLst/>
            </a:prstGeom>
            <a:solidFill>
              <a:schemeClr val="bg1"/>
            </a:solidFill>
            <a:ln>
              <a:noFill/>
            </a:ln>
          </p:spPr>
          <p:txBody>
            <a:bodyPr vert="horz" wrap="square" rtlCol="0">
              <a:spAutoFit/>
            </a:bodyPr>
            <a:lstStyle/>
            <a:p>
              <a:pPr algn="ctr"/>
              <a:r>
                <a:rPr lang="es-CO" sz="1200" b="1" dirty="0" smtClean="0">
                  <a:latin typeface="Arial Narrow" panose="020B0606020202030204" pitchFamily="34" charset="0"/>
                </a:rPr>
                <a:t>2015</a:t>
              </a:r>
              <a:endParaRPr lang="es-ES" sz="1200" b="1" dirty="0">
                <a:latin typeface="Arial Narrow" panose="020B0606020202030204" pitchFamily="34" charset="0"/>
              </a:endParaRPr>
            </a:p>
          </p:txBody>
        </p:sp>
        <p:sp>
          <p:nvSpPr>
            <p:cNvPr id="38" name="Rectángulo 37"/>
            <p:cNvSpPr/>
            <p:nvPr/>
          </p:nvSpPr>
          <p:spPr>
            <a:xfrm>
              <a:off x="5867759" y="2060848"/>
              <a:ext cx="494871" cy="221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5877329" y="2028817"/>
              <a:ext cx="498496" cy="276999"/>
            </a:xfrm>
            <a:prstGeom prst="rect">
              <a:avLst/>
            </a:prstGeom>
            <a:solidFill>
              <a:schemeClr val="bg1"/>
            </a:solidFill>
          </p:spPr>
          <p:txBody>
            <a:bodyPr wrap="square" rtlCol="0">
              <a:spAutoFit/>
            </a:bodyPr>
            <a:lstStyle/>
            <a:p>
              <a:r>
                <a:rPr lang="es-CO" sz="1200" b="1" dirty="0" smtClean="0">
                  <a:latin typeface="Arial Narrow" panose="020B0606020202030204" pitchFamily="34" charset="0"/>
                </a:rPr>
                <a:t>96%</a:t>
              </a:r>
              <a:endParaRPr lang="es-ES" sz="1200" b="1" dirty="0">
                <a:latin typeface="Arial Narrow" panose="020B0606020202030204" pitchFamily="34" charset="0"/>
              </a:endParaRPr>
            </a:p>
          </p:txBody>
        </p:sp>
        <p:sp>
          <p:nvSpPr>
            <p:cNvPr id="39" name="Rectángulo 38"/>
            <p:cNvSpPr/>
            <p:nvPr/>
          </p:nvSpPr>
          <p:spPr>
            <a:xfrm>
              <a:off x="2555776" y="2492896"/>
              <a:ext cx="494871" cy="221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2633344" y="2431921"/>
              <a:ext cx="498496" cy="276999"/>
            </a:xfrm>
            <a:prstGeom prst="rect">
              <a:avLst/>
            </a:prstGeom>
            <a:solidFill>
              <a:schemeClr val="bg1"/>
            </a:solidFill>
          </p:spPr>
          <p:txBody>
            <a:bodyPr wrap="square" rtlCol="0">
              <a:spAutoFit/>
            </a:bodyPr>
            <a:lstStyle/>
            <a:p>
              <a:r>
                <a:rPr lang="es-CO" sz="1200" b="1" dirty="0" smtClean="0">
                  <a:latin typeface="Arial Narrow" panose="020B0606020202030204" pitchFamily="34" charset="0"/>
                </a:rPr>
                <a:t>82%</a:t>
              </a:r>
              <a:endParaRPr lang="es-ES" sz="1200" b="1" dirty="0">
                <a:latin typeface="Arial Narrow" panose="020B0606020202030204" pitchFamily="34" charset="0"/>
              </a:endParaRPr>
            </a:p>
          </p:txBody>
        </p:sp>
        <p:sp>
          <p:nvSpPr>
            <p:cNvPr id="40" name="Rectángulo 39"/>
            <p:cNvSpPr/>
            <p:nvPr/>
          </p:nvSpPr>
          <p:spPr>
            <a:xfrm>
              <a:off x="1052793" y="3639507"/>
              <a:ext cx="494871" cy="221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1043608" y="3573016"/>
              <a:ext cx="498496" cy="276999"/>
            </a:xfrm>
            <a:prstGeom prst="rect">
              <a:avLst/>
            </a:prstGeom>
            <a:solidFill>
              <a:schemeClr val="bg1"/>
            </a:solidFill>
          </p:spPr>
          <p:txBody>
            <a:bodyPr wrap="square" rtlCol="0">
              <a:spAutoFit/>
            </a:bodyPr>
            <a:lstStyle/>
            <a:p>
              <a:r>
                <a:rPr lang="es-CO" sz="1200" b="1" dirty="0" smtClean="0">
                  <a:latin typeface="Arial Narrow" panose="020B0606020202030204" pitchFamily="34" charset="0"/>
                </a:rPr>
                <a:t>47%</a:t>
              </a:r>
              <a:endParaRPr lang="es-ES" sz="1200" b="1" dirty="0">
                <a:latin typeface="Arial Narrow" panose="020B0606020202030204" pitchFamily="34" charset="0"/>
              </a:endParaRPr>
            </a:p>
          </p:txBody>
        </p:sp>
      </p:grpSp>
    </p:spTree>
    <p:extLst>
      <p:ext uri="{BB962C8B-B14F-4D97-AF65-F5344CB8AC3E}">
        <p14:creationId xmlns:p14="http://schemas.microsoft.com/office/powerpoint/2010/main" val="1790479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3848" y="692696"/>
            <a:ext cx="52565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solidFill>
                  <a:prstClr val="white"/>
                </a:solidFill>
              </a:rPr>
              <a:t>SITUACIÓN PRESUPUESTAL 2015 </a:t>
            </a:r>
            <a:endParaRPr lang="es-ES" dirty="0">
              <a:solidFill>
                <a:prstClr val="white"/>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2695364711"/>
              </p:ext>
            </p:extLst>
          </p:nvPr>
        </p:nvGraphicFramePr>
        <p:xfrm>
          <a:off x="611559" y="1124744"/>
          <a:ext cx="7848874" cy="5083365"/>
        </p:xfrm>
        <a:graphic>
          <a:graphicData uri="http://schemas.openxmlformats.org/drawingml/2006/table">
            <a:tbl>
              <a:tblPr>
                <a:tableStyleId>{5C22544A-7EE6-4342-B048-85BDC9FD1C3A}</a:tableStyleId>
              </a:tblPr>
              <a:tblGrid>
                <a:gridCol w="3130118"/>
                <a:gridCol w="1878532"/>
                <a:gridCol w="1420112"/>
                <a:gridCol w="1420112"/>
              </a:tblGrid>
              <a:tr h="300858">
                <a:tc gridSpan="4">
                  <a:txBody>
                    <a:bodyPr/>
                    <a:lstStyle/>
                    <a:p>
                      <a:pPr algn="ctr" fontAlgn="b"/>
                      <a:endParaRPr lang="es-CO" sz="1000" b="1" i="0" u="none" strike="noStrike" dirty="0">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300858">
                <a:tc gridSpan="4">
                  <a:txBody>
                    <a:bodyPr/>
                    <a:lstStyle/>
                    <a:p>
                      <a:pPr algn="ctr" rtl="0" fontAlgn="ctr"/>
                      <a:r>
                        <a:rPr lang="es-CO" sz="1600" b="1" u="none" strike="noStrike" dirty="0">
                          <a:effectLst/>
                        </a:rPr>
                        <a:t>PRESENTACION Y EJECUCIÓN DEL </a:t>
                      </a:r>
                      <a:r>
                        <a:rPr lang="es-CO" sz="1600" b="1" u="none" strike="noStrike" dirty="0" smtClean="0">
                          <a:effectLst/>
                        </a:rPr>
                        <a:t>PRESUPUESTO DISPONIBLE VIGENCIA 2015</a:t>
                      </a:r>
                      <a:endParaRPr lang="es-CO" sz="1600" b="1" i="0" u="none" strike="noStrike" dirty="0">
                        <a:solidFill>
                          <a:srgbClr val="000000"/>
                        </a:solidFill>
                        <a:effectLst/>
                        <a:latin typeface="Arial Narrow" panose="020B0606020202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316722">
                <a:tc gridSpan="4">
                  <a:txBody>
                    <a:bodyPr/>
                    <a:lstStyle/>
                    <a:p>
                      <a:pPr algn="ctr" rtl="0" fontAlgn="ctr"/>
                      <a:r>
                        <a:rPr lang="pt-BR" sz="1600" b="1" u="none" strike="noStrike" dirty="0">
                          <a:effectLst/>
                        </a:rPr>
                        <a:t>FECHA DE CORTE </a:t>
                      </a:r>
                      <a:r>
                        <a:rPr lang="pt-BR" sz="1600" b="1" u="none" strike="noStrike" dirty="0" smtClean="0">
                          <a:effectLst/>
                        </a:rPr>
                        <a:t>31</a:t>
                      </a:r>
                      <a:r>
                        <a:rPr lang="pt-BR" sz="1600" b="1" u="none" strike="noStrike" baseline="0" dirty="0" smtClean="0">
                          <a:effectLst/>
                        </a:rPr>
                        <a:t> DE DICIEMBRE DE 2015 </a:t>
                      </a:r>
                      <a:endParaRPr lang="pt-BR" sz="1600" b="1" i="0" u="none" strike="noStrike" dirty="0">
                        <a:solidFill>
                          <a:srgbClr val="000000"/>
                        </a:solidFill>
                        <a:effectLst/>
                        <a:latin typeface="Arial Narrow" panose="020B0606020202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367809">
                <a:tc rowSpan="2">
                  <a:txBody>
                    <a:bodyPr/>
                    <a:lstStyle/>
                    <a:p>
                      <a:pPr algn="ctr" rtl="0" fontAlgn="ctr"/>
                      <a:r>
                        <a:rPr lang="es-ES" sz="1600" b="1" u="none" strike="noStrike" dirty="0">
                          <a:effectLst/>
                        </a:rPr>
                        <a:t>CONCEPTO</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rowSpan="2">
                  <a:txBody>
                    <a:bodyPr/>
                    <a:lstStyle/>
                    <a:p>
                      <a:pPr algn="ctr" rtl="0" fontAlgn="ctr"/>
                      <a:r>
                        <a:rPr lang="es-ES" sz="1600" b="1" u="none" strike="noStrike" dirty="0">
                          <a:effectLst/>
                        </a:rPr>
                        <a:t>Apropiación </a:t>
                      </a:r>
                      <a:r>
                        <a:rPr lang="es-ES" sz="1600" b="1" u="none" strike="noStrike" dirty="0" smtClean="0">
                          <a:effectLst/>
                        </a:rPr>
                        <a:t>Vigente Disponible</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gridSpan="2">
                  <a:txBody>
                    <a:bodyPr/>
                    <a:lstStyle/>
                    <a:p>
                      <a:pPr algn="ctr" rtl="0" fontAlgn="ctr"/>
                      <a:r>
                        <a:rPr lang="es-ES" sz="1600" b="1" u="none" strike="noStrike" dirty="0">
                          <a:effectLst/>
                        </a:rPr>
                        <a:t>Compromisos</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hMerge="1">
                  <a:txBody>
                    <a:bodyPr/>
                    <a:lstStyle/>
                    <a:p>
                      <a:endParaRPr lang="es-ES"/>
                    </a:p>
                  </a:txBody>
                  <a:tcPr/>
                </a:tc>
              </a:tr>
              <a:tr h="601716">
                <a:tc vMerge="1">
                  <a:txBody>
                    <a:bodyPr/>
                    <a:lstStyle/>
                    <a:p>
                      <a:endParaRPr lang="es-ES"/>
                    </a:p>
                  </a:txBody>
                  <a:tcPr/>
                </a:tc>
                <a:tc vMerge="1">
                  <a:txBody>
                    <a:bodyPr/>
                    <a:lstStyle/>
                    <a:p>
                      <a:endParaRPr lang="es-ES"/>
                    </a:p>
                  </a:txBody>
                  <a:tcPr/>
                </a:tc>
                <a:tc>
                  <a:txBody>
                    <a:bodyPr/>
                    <a:lstStyle/>
                    <a:p>
                      <a:pPr algn="ctr" rtl="0" fontAlgn="ctr"/>
                      <a:r>
                        <a:rPr lang="es-ES" sz="1600" u="none" strike="noStrike" dirty="0">
                          <a:effectLst/>
                        </a:rPr>
                        <a:t>$</a:t>
                      </a:r>
                      <a:br>
                        <a:rPr lang="es-ES" sz="1600" u="none" strike="noStrike" dirty="0">
                          <a:effectLst/>
                        </a:rPr>
                      </a:br>
                      <a:r>
                        <a:rPr lang="es-ES" sz="1600" u="none" strike="noStrike" dirty="0">
                          <a:effectLst/>
                        </a:rPr>
                        <a:t>Acumulado</a:t>
                      </a:r>
                      <a:endParaRPr lang="es-ES" sz="1600" b="1" i="0" u="none" strike="noStrike" dirty="0">
                        <a:solidFill>
                          <a:srgbClr val="000000"/>
                        </a:solidFill>
                        <a:effectLst/>
                        <a:latin typeface="Arial Narrow" panose="020B0606020202030204" pitchFamily="34" charset="0"/>
                      </a:endParaRPr>
                    </a:p>
                  </a:txBody>
                  <a:tcPr marL="0" marR="0" marT="0" marB="0" anchor="ctr"/>
                </a:tc>
                <a:tc>
                  <a:txBody>
                    <a:bodyPr/>
                    <a:lstStyle/>
                    <a:p>
                      <a:pPr algn="ctr" rtl="0" fontAlgn="ctr"/>
                      <a:r>
                        <a:rPr lang="es-ES" sz="1600" u="none" strike="noStrike" dirty="0">
                          <a:effectLst/>
                        </a:rPr>
                        <a:t>%</a:t>
                      </a:r>
                      <a:endParaRPr lang="es-ES" sz="1600" b="1" i="0" u="none" strike="noStrike" dirty="0">
                        <a:solidFill>
                          <a:srgbClr val="000000"/>
                        </a:solidFill>
                        <a:effectLst/>
                        <a:latin typeface="Arial Narrow" panose="020B0606020202030204" pitchFamily="34" charset="0"/>
                      </a:endParaRPr>
                    </a:p>
                  </a:txBody>
                  <a:tcPr marL="0" marR="0" marT="0" marB="0" anchor="ctr"/>
                </a:tc>
              </a:tr>
              <a:tr h="300858">
                <a:tc>
                  <a:txBody>
                    <a:bodyPr/>
                    <a:lstStyle/>
                    <a:p>
                      <a:pPr algn="l" rtl="0" fontAlgn="t"/>
                      <a:endParaRPr lang="es-ES" sz="1600" b="1" i="0" u="none" strike="noStrike" dirty="0">
                        <a:solidFill>
                          <a:srgbClr val="000000"/>
                        </a:solidFill>
                        <a:effectLst/>
                        <a:latin typeface="Arial Narrow" panose="020B0606020202030204" pitchFamily="34" charset="0"/>
                      </a:endParaRPr>
                    </a:p>
                  </a:txBody>
                  <a:tcPr marL="0" marR="0" marT="0" marB="0"/>
                </a:tc>
                <a:tc>
                  <a:txBody>
                    <a:bodyPr/>
                    <a:lstStyle/>
                    <a:p>
                      <a:pPr algn="ctr" rtl="0" fontAlgn="t"/>
                      <a:endParaRPr lang="es-ES" sz="1600" b="1" i="0" u="none" strike="noStrike" dirty="0">
                        <a:solidFill>
                          <a:srgbClr val="000000"/>
                        </a:solidFill>
                        <a:effectLst/>
                        <a:latin typeface="Arial Narrow" panose="020B0606020202030204" pitchFamily="34" charset="0"/>
                      </a:endParaRPr>
                    </a:p>
                  </a:txBody>
                  <a:tcPr marL="0" marR="0" marT="0" marB="0"/>
                </a:tc>
                <a:tc>
                  <a:txBody>
                    <a:bodyPr/>
                    <a:lstStyle/>
                    <a:p>
                      <a:pPr algn="ctr" rtl="0" fontAlgn="t"/>
                      <a:endParaRPr lang="es-ES" sz="1600" b="1" i="0" u="none" strike="noStrike" dirty="0">
                        <a:solidFill>
                          <a:srgbClr val="000000"/>
                        </a:solidFill>
                        <a:effectLst/>
                        <a:latin typeface="Arial Narrow" panose="020B0606020202030204" pitchFamily="34" charset="0"/>
                      </a:endParaRPr>
                    </a:p>
                  </a:txBody>
                  <a:tcPr marL="0" marR="0" marT="0" marB="0"/>
                </a:tc>
                <a:tc>
                  <a:txBody>
                    <a:bodyPr/>
                    <a:lstStyle/>
                    <a:p>
                      <a:pPr algn="ctr" rtl="0" fontAlgn="t"/>
                      <a:endParaRPr lang="es-ES" sz="1600" b="1" i="0" u="none" strike="noStrike" dirty="0">
                        <a:solidFill>
                          <a:srgbClr val="000000"/>
                        </a:solidFill>
                        <a:effectLst/>
                        <a:latin typeface="Arial Narrow" panose="020B0606020202030204" pitchFamily="34" charset="0"/>
                      </a:endParaRPr>
                    </a:p>
                  </a:txBody>
                  <a:tcPr marL="0" marR="0" marT="0" marB="0"/>
                </a:tc>
              </a:tr>
              <a:tr h="300858">
                <a:tc>
                  <a:txBody>
                    <a:bodyPr/>
                    <a:lstStyle/>
                    <a:p>
                      <a:pPr algn="ctr" rtl="0" fontAlgn="ctr"/>
                      <a:r>
                        <a:rPr lang="es-ES" sz="1600" b="1" u="none" strike="noStrike" dirty="0">
                          <a:effectLst/>
                        </a:rPr>
                        <a:t>FUNCIONAMIENTO</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rtl="0" fontAlgn="ctr"/>
                      <a:r>
                        <a:rPr lang="es-CO" sz="1600" b="1" i="0" u="none" strike="noStrike" dirty="0" smtClean="0">
                          <a:solidFill>
                            <a:srgbClr val="000000"/>
                          </a:solidFill>
                          <a:effectLst/>
                          <a:latin typeface="Arial Narrow" panose="020B0606020202030204" pitchFamily="34" charset="0"/>
                        </a:rPr>
                        <a:t>470.184</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rtl="0" fontAlgn="ctr"/>
                      <a:r>
                        <a:rPr lang="es-CO" sz="1600" b="1" i="0" u="none" strike="noStrike" dirty="0" smtClean="0">
                          <a:solidFill>
                            <a:srgbClr val="000000"/>
                          </a:solidFill>
                          <a:effectLst/>
                          <a:latin typeface="Arial Narrow" panose="020B0606020202030204" pitchFamily="34" charset="0"/>
                        </a:rPr>
                        <a:t>463.931</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fontAlgn="b"/>
                      <a:r>
                        <a:rPr lang="es-CO" sz="1600" b="1" i="0" u="none" strike="noStrike" dirty="0" smtClean="0">
                          <a:solidFill>
                            <a:srgbClr val="000000"/>
                          </a:solidFill>
                          <a:effectLst/>
                          <a:latin typeface="Arial Narrow" panose="020B0606020202030204" pitchFamily="34" charset="0"/>
                        </a:rPr>
                        <a:t>98.67%</a:t>
                      </a:r>
                      <a:endParaRPr lang="es-ES" sz="1600" b="1" i="0" u="none" strike="noStrike" dirty="0">
                        <a:solidFill>
                          <a:srgbClr val="000000"/>
                        </a:solidFill>
                        <a:effectLst/>
                        <a:latin typeface="Arial Narrow" panose="020B0606020202030204" pitchFamily="34" charset="0"/>
                      </a:endParaRPr>
                    </a:p>
                  </a:txBody>
                  <a:tcPr marL="9525" marR="9525" marT="9525" marB="0" anchor="b">
                    <a:solidFill>
                      <a:schemeClr val="accent1">
                        <a:lumMod val="60000"/>
                        <a:lumOff val="40000"/>
                      </a:schemeClr>
                    </a:solidFill>
                  </a:tcPr>
                </a:tc>
              </a:tr>
              <a:tr h="300858">
                <a:tc>
                  <a:txBody>
                    <a:bodyPr/>
                    <a:lstStyle/>
                    <a:p>
                      <a:pPr algn="l" rtl="0" fontAlgn="ctr"/>
                      <a:r>
                        <a:rPr lang="es-ES" sz="1600" u="none" strike="noStrike">
                          <a:effectLst/>
                        </a:rPr>
                        <a:t>GASTOS DE PERSONAL</a:t>
                      </a:r>
                      <a:endParaRPr lang="es-ES" sz="1600" b="0" i="0" u="none" strike="noStrike">
                        <a:solidFill>
                          <a:srgbClr val="000000"/>
                        </a:solidFill>
                        <a:effectLst/>
                        <a:latin typeface="Arial Narrow" panose="020B0606020202030204" pitchFamily="34" charset="0"/>
                      </a:endParaRPr>
                    </a:p>
                  </a:txBody>
                  <a:tcPr marL="0" marR="0" marT="0" marB="0" anchor="ctr"/>
                </a:tc>
                <a:tc>
                  <a:txBody>
                    <a:bodyPr/>
                    <a:lstStyle/>
                    <a:p>
                      <a:pPr algn="r" rtl="0" fontAlgn="ctr"/>
                      <a:r>
                        <a:rPr lang="es-CO" sz="1600" b="0" i="0" u="none" strike="noStrike" dirty="0" smtClean="0">
                          <a:solidFill>
                            <a:schemeClr val="dk1"/>
                          </a:solidFill>
                          <a:effectLst/>
                          <a:latin typeface="Arial Narrow" panose="020B0606020202030204" pitchFamily="34" charset="0"/>
                        </a:rPr>
                        <a:t>21.485</a:t>
                      </a:r>
                      <a:endParaRPr lang="es-ES" sz="1600" b="0" i="0" u="none" strike="noStrike" dirty="0">
                        <a:solidFill>
                          <a:srgbClr val="000000"/>
                        </a:solidFill>
                        <a:effectLst/>
                        <a:latin typeface="Arial Narrow" panose="020B0606020202030204" pitchFamily="34" charset="0"/>
                      </a:endParaRPr>
                    </a:p>
                  </a:txBody>
                  <a:tcPr marL="0" marR="0" marT="0" marB="0" anchor="ctr"/>
                </a:tc>
                <a:tc>
                  <a:txBody>
                    <a:bodyPr/>
                    <a:lstStyle/>
                    <a:p>
                      <a:pPr algn="r" rtl="0" fontAlgn="ctr"/>
                      <a:r>
                        <a:rPr lang="es-CO" sz="1600" b="0" i="0" u="none" strike="noStrike" dirty="0" smtClean="0">
                          <a:solidFill>
                            <a:srgbClr val="000000"/>
                          </a:solidFill>
                          <a:effectLst/>
                          <a:latin typeface="Arial Narrow" panose="020B0606020202030204" pitchFamily="34" charset="0"/>
                        </a:rPr>
                        <a:t>17.641</a:t>
                      </a:r>
                      <a:endParaRPr lang="es-ES" sz="1600" b="0" i="0" u="none" strike="noStrike" dirty="0">
                        <a:solidFill>
                          <a:srgbClr val="000000"/>
                        </a:solidFill>
                        <a:effectLst/>
                        <a:latin typeface="Arial Narrow" panose="020B0606020202030204" pitchFamily="34" charset="0"/>
                      </a:endParaRPr>
                    </a:p>
                  </a:txBody>
                  <a:tcPr marL="0" marR="0" marT="0" marB="0" anchor="ctr"/>
                </a:tc>
                <a:tc>
                  <a:txBody>
                    <a:bodyPr/>
                    <a:lstStyle/>
                    <a:p>
                      <a:pPr algn="r" fontAlgn="b"/>
                      <a:r>
                        <a:rPr lang="es-ES" sz="1600" b="0" i="0" u="none" strike="noStrike" dirty="0" smtClean="0">
                          <a:solidFill>
                            <a:srgbClr val="000000"/>
                          </a:solidFill>
                          <a:effectLst/>
                          <a:latin typeface="Arial Narrow" panose="020B0606020202030204" pitchFamily="34" charset="0"/>
                        </a:rPr>
                        <a:t>82.11%</a:t>
                      </a:r>
                      <a:endParaRPr lang="es-ES" sz="1600" b="0" i="0" u="none" strike="noStrike" dirty="0">
                        <a:solidFill>
                          <a:srgbClr val="000000"/>
                        </a:solidFill>
                        <a:effectLst/>
                        <a:latin typeface="Arial Narrow" panose="020B0606020202030204" pitchFamily="34" charset="0"/>
                      </a:endParaRPr>
                    </a:p>
                  </a:txBody>
                  <a:tcPr marL="9525" marR="9525" marT="9525" marB="0" anchor="b"/>
                </a:tc>
              </a:tr>
              <a:tr h="300858">
                <a:tc>
                  <a:txBody>
                    <a:bodyPr/>
                    <a:lstStyle/>
                    <a:p>
                      <a:pPr algn="l" rtl="0" fontAlgn="ctr"/>
                      <a:r>
                        <a:rPr lang="es-ES" sz="1600" u="none" strike="noStrike" dirty="0">
                          <a:effectLst/>
                        </a:rPr>
                        <a:t>GASTOS GENERALES</a:t>
                      </a:r>
                      <a:endParaRPr lang="es-ES" sz="1600" b="0" i="0" u="none" strike="noStrike" dirty="0">
                        <a:solidFill>
                          <a:srgbClr val="000000"/>
                        </a:solidFill>
                        <a:effectLst/>
                        <a:latin typeface="Arial Narrow" panose="020B0606020202030204" pitchFamily="34" charset="0"/>
                      </a:endParaRPr>
                    </a:p>
                  </a:txBody>
                  <a:tcPr marL="0" marR="0" marT="0" marB="0" anchor="ctr"/>
                </a:tc>
                <a:tc>
                  <a:txBody>
                    <a:bodyPr/>
                    <a:lstStyle/>
                    <a:p>
                      <a:pPr algn="r" rtl="0" fontAlgn="ctr"/>
                      <a:r>
                        <a:rPr lang="es-CO" sz="1600" b="0" i="0" u="none" strike="noStrike" dirty="0" smtClean="0">
                          <a:solidFill>
                            <a:srgbClr val="000000"/>
                          </a:solidFill>
                          <a:effectLst/>
                          <a:latin typeface="Arial Narrow" panose="020B0606020202030204" pitchFamily="34" charset="0"/>
                        </a:rPr>
                        <a:t>35.340</a:t>
                      </a:r>
                      <a:endParaRPr lang="es-ES" sz="1600" b="0" i="0" u="none" strike="noStrike" dirty="0">
                        <a:solidFill>
                          <a:srgbClr val="000000"/>
                        </a:solidFill>
                        <a:effectLst/>
                        <a:latin typeface="Arial Narrow" panose="020B0606020202030204" pitchFamily="34" charset="0"/>
                      </a:endParaRPr>
                    </a:p>
                  </a:txBody>
                  <a:tcPr marL="0" marR="0" marT="0" marB="0" anchor="ctr"/>
                </a:tc>
                <a:tc>
                  <a:txBody>
                    <a:bodyPr/>
                    <a:lstStyle/>
                    <a:p>
                      <a:pPr algn="r" rtl="0" fontAlgn="ctr"/>
                      <a:r>
                        <a:rPr lang="es-ES" sz="1600" u="none" strike="noStrike" dirty="0" smtClean="0">
                          <a:effectLst/>
                          <a:latin typeface="Arial Narrow" panose="020B0606020202030204" pitchFamily="34" charset="0"/>
                        </a:rPr>
                        <a:t>32.737</a:t>
                      </a:r>
                      <a:endParaRPr lang="es-ES" sz="1600" b="0" i="0" u="none" strike="noStrike" dirty="0">
                        <a:solidFill>
                          <a:srgbClr val="000000"/>
                        </a:solidFill>
                        <a:effectLst/>
                        <a:latin typeface="Arial Narrow" panose="020B0606020202030204" pitchFamily="34" charset="0"/>
                      </a:endParaRPr>
                    </a:p>
                  </a:txBody>
                  <a:tcPr marL="0" marR="0" marT="0" marB="0" anchor="ctr"/>
                </a:tc>
                <a:tc>
                  <a:txBody>
                    <a:bodyPr/>
                    <a:lstStyle/>
                    <a:p>
                      <a:pPr algn="r" fontAlgn="b"/>
                      <a:r>
                        <a:rPr lang="es-ES" sz="1600" b="0" i="0" u="none" strike="noStrike" dirty="0" smtClean="0">
                          <a:solidFill>
                            <a:srgbClr val="000000"/>
                          </a:solidFill>
                          <a:effectLst/>
                          <a:latin typeface="Arial Narrow" panose="020B0606020202030204" pitchFamily="34" charset="0"/>
                        </a:rPr>
                        <a:t>92.63%</a:t>
                      </a:r>
                      <a:endParaRPr lang="es-ES" sz="1600" b="0" i="0" u="none" strike="noStrike" dirty="0">
                        <a:solidFill>
                          <a:srgbClr val="000000"/>
                        </a:solidFill>
                        <a:effectLst/>
                        <a:latin typeface="Arial Narrow" panose="020B0606020202030204" pitchFamily="34" charset="0"/>
                      </a:endParaRPr>
                    </a:p>
                  </a:txBody>
                  <a:tcPr marL="9525" marR="9525" marT="9525" marB="0" anchor="b"/>
                </a:tc>
              </a:tr>
              <a:tr h="300858">
                <a:tc>
                  <a:txBody>
                    <a:bodyPr/>
                    <a:lstStyle/>
                    <a:p>
                      <a:pPr algn="l" rtl="0" fontAlgn="ctr"/>
                      <a:r>
                        <a:rPr lang="es-ES" sz="1600" u="none" strike="noStrike" dirty="0">
                          <a:effectLst/>
                        </a:rPr>
                        <a:t>TRANSFERENCIAS CORRIENTES</a:t>
                      </a:r>
                      <a:endParaRPr lang="es-ES" sz="1600" b="0" i="0" u="none" strike="noStrike" dirty="0">
                        <a:solidFill>
                          <a:srgbClr val="000000"/>
                        </a:solidFill>
                        <a:effectLst/>
                        <a:latin typeface="Arial Narrow" panose="020B0606020202030204" pitchFamily="34" charset="0"/>
                      </a:endParaRPr>
                    </a:p>
                  </a:txBody>
                  <a:tcPr marL="0" marR="0" marT="0" marB="0" anchor="ctr"/>
                </a:tc>
                <a:tc>
                  <a:txBody>
                    <a:bodyPr/>
                    <a:lstStyle/>
                    <a:p>
                      <a:pPr algn="r" rtl="0" fontAlgn="ctr"/>
                      <a:r>
                        <a:rPr lang="es-ES" sz="1600" b="0" i="0" u="none" strike="noStrike" dirty="0" smtClean="0">
                          <a:solidFill>
                            <a:srgbClr val="000000"/>
                          </a:solidFill>
                          <a:effectLst/>
                          <a:latin typeface="Arial Narrow" panose="020B0606020202030204" pitchFamily="34" charset="0"/>
                        </a:rPr>
                        <a:t>413.359</a:t>
                      </a:r>
                      <a:endParaRPr lang="es-ES" sz="1600" b="0" i="0" u="none" strike="noStrike" dirty="0">
                        <a:solidFill>
                          <a:srgbClr val="000000"/>
                        </a:solidFill>
                        <a:effectLst/>
                        <a:latin typeface="Arial Narrow" panose="020B0606020202030204" pitchFamily="34" charset="0"/>
                      </a:endParaRPr>
                    </a:p>
                  </a:txBody>
                  <a:tcPr marL="0" marR="0" marT="0" marB="0" anchor="ctr"/>
                </a:tc>
                <a:tc>
                  <a:txBody>
                    <a:bodyPr/>
                    <a:lstStyle/>
                    <a:p>
                      <a:pPr algn="r" rtl="0" fontAlgn="ctr"/>
                      <a:r>
                        <a:rPr lang="es-CO" sz="1600" b="0" i="0" u="none" strike="noStrike" dirty="0" smtClean="0">
                          <a:solidFill>
                            <a:schemeClr val="dk1"/>
                          </a:solidFill>
                          <a:effectLst/>
                          <a:latin typeface="Arial Narrow" panose="020B0606020202030204" pitchFamily="34" charset="0"/>
                        </a:rPr>
                        <a:t>413.359</a:t>
                      </a:r>
                      <a:endParaRPr lang="es-ES" sz="1600" b="0" i="0" u="none" strike="noStrike" dirty="0">
                        <a:solidFill>
                          <a:srgbClr val="000000"/>
                        </a:solidFill>
                        <a:effectLst/>
                        <a:latin typeface="Arial Narrow" panose="020B0606020202030204" pitchFamily="34" charset="0"/>
                      </a:endParaRPr>
                    </a:p>
                  </a:txBody>
                  <a:tcPr marL="0" marR="0" marT="0" marB="0" anchor="ctr"/>
                </a:tc>
                <a:tc>
                  <a:txBody>
                    <a:bodyPr/>
                    <a:lstStyle/>
                    <a:p>
                      <a:pPr algn="r" fontAlgn="b"/>
                      <a:r>
                        <a:rPr lang="es-ES" sz="1600" b="0" i="0" u="none" strike="noStrike" dirty="0" smtClean="0">
                          <a:solidFill>
                            <a:srgbClr val="000000"/>
                          </a:solidFill>
                          <a:effectLst/>
                          <a:latin typeface="Arial Narrow" panose="020B0606020202030204" pitchFamily="34" charset="0"/>
                        </a:rPr>
                        <a:t>100%</a:t>
                      </a:r>
                      <a:endParaRPr lang="es-ES" sz="1600" b="0" i="0" u="none" strike="noStrike" dirty="0">
                        <a:solidFill>
                          <a:srgbClr val="000000"/>
                        </a:solidFill>
                        <a:effectLst/>
                        <a:latin typeface="Arial Narrow" panose="020B0606020202030204" pitchFamily="34" charset="0"/>
                      </a:endParaRPr>
                    </a:p>
                  </a:txBody>
                  <a:tcPr marL="9525" marR="9525" marT="9525" marB="0" anchor="b"/>
                </a:tc>
              </a:tr>
              <a:tr h="300858">
                <a:tc>
                  <a:txBody>
                    <a:bodyPr/>
                    <a:lstStyle/>
                    <a:p>
                      <a:pPr algn="l" rtl="0" fontAlgn="t"/>
                      <a:endParaRPr lang="es-ES" sz="1600" b="1" i="0" u="none" strike="noStrike">
                        <a:solidFill>
                          <a:srgbClr val="000000"/>
                        </a:solidFill>
                        <a:effectLst/>
                        <a:latin typeface="Arial Narrow" panose="020B0606020202030204" pitchFamily="34" charset="0"/>
                      </a:endParaRPr>
                    </a:p>
                  </a:txBody>
                  <a:tcPr marL="0" marR="0" marT="0" marB="0"/>
                </a:tc>
                <a:tc>
                  <a:txBody>
                    <a:bodyPr/>
                    <a:lstStyle/>
                    <a:p>
                      <a:pPr algn="ctr" rtl="0" fontAlgn="t"/>
                      <a:endParaRPr lang="es-ES" sz="1600" b="1" i="0" u="none" strike="noStrike" dirty="0">
                        <a:solidFill>
                          <a:srgbClr val="000000"/>
                        </a:solidFill>
                        <a:effectLst/>
                        <a:latin typeface="Arial Narrow" panose="020B0606020202030204" pitchFamily="34" charset="0"/>
                      </a:endParaRPr>
                    </a:p>
                  </a:txBody>
                  <a:tcPr marL="0" marR="0" marT="0" marB="0"/>
                </a:tc>
                <a:tc>
                  <a:txBody>
                    <a:bodyPr/>
                    <a:lstStyle/>
                    <a:p>
                      <a:pPr algn="ctr" rtl="0" fontAlgn="t"/>
                      <a:endParaRPr lang="es-ES" sz="1600" b="1" i="0" u="none" strike="noStrike" dirty="0">
                        <a:solidFill>
                          <a:srgbClr val="000000"/>
                        </a:solidFill>
                        <a:effectLst/>
                        <a:latin typeface="Arial Narrow" panose="020B0606020202030204" pitchFamily="34" charset="0"/>
                      </a:endParaRPr>
                    </a:p>
                  </a:txBody>
                  <a:tcPr marL="0" marR="0" marT="0" marB="0"/>
                </a:tc>
                <a:tc>
                  <a:txBody>
                    <a:bodyPr/>
                    <a:lstStyle/>
                    <a:p>
                      <a:pPr algn="l" fontAlgn="b"/>
                      <a:endParaRPr lang="es-ES" sz="1600" b="0" i="0" u="none" strike="noStrike" dirty="0">
                        <a:solidFill>
                          <a:srgbClr val="000000"/>
                        </a:solidFill>
                        <a:effectLst/>
                        <a:latin typeface="Arial Narrow" panose="020B0606020202030204" pitchFamily="34" charset="0"/>
                      </a:endParaRPr>
                    </a:p>
                  </a:txBody>
                  <a:tcPr marL="9525" marR="9525" marT="9525" marB="0" anchor="b"/>
                </a:tc>
              </a:tr>
              <a:tr h="300858">
                <a:tc>
                  <a:txBody>
                    <a:bodyPr/>
                    <a:lstStyle/>
                    <a:p>
                      <a:pPr algn="ctr" rtl="0" fontAlgn="ctr"/>
                      <a:r>
                        <a:rPr lang="es-ES" sz="1600" b="1" u="none" strike="noStrike" dirty="0">
                          <a:effectLst/>
                        </a:rPr>
                        <a:t>INVERSION</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rtl="0" fontAlgn="ctr"/>
                      <a:r>
                        <a:rPr lang="es-ES" sz="1600" b="1" u="none" strike="noStrike" dirty="0" smtClean="0">
                          <a:effectLst/>
                          <a:latin typeface="Arial Narrow" panose="020B0606020202030204" pitchFamily="34" charset="0"/>
                        </a:rPr>
                        <a:t>205.519</a:t>
                      </a:r>
                      <a:r>
                        <a:rPr lang="es-ES" sz="1600" b="1" u="none" strike="noStrike" baseline="0" dirty="0" smtClean="0">
                          <a:effectLst/>
                          <a:latin typeface="Arial Narrow" panose="020B0606020202030204" pitchFamily="34" charset="0"/>
                        </a:rPr>
                        <a:t> </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rtl="0" fontAlgn="ctr"/>
                      <a:r>
                        <a:rPr lang="es-CO" sz="1600" b="1" i="0" u="none" strike="noStrike" dirty="0" smtClean="0">
                          <a:solidFill>
                            <a:schemeClr val="dk1"/>
                          </a:solidFill>
                          <a:effectLst/>
                          <a:latin typeface="Arial Narrow" panose="020B0606020202030204" pitchFamily="34" charset="0"/>
                        </a:rPr>
                        <a:t>184.366</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fontAlgn="b"/>
                      <a:r>
                        <a:rPr lang="es-ES" sz="1600" b="1" i="0" u="none" strike="noStrike" dirty="0" smtClean="0">
                          <a:solidFill>
                            <a:srgbClr val="000000"/>
                          </a:solidFill>
                          <a:effectLst/>
                          <a:latin typeface="Arial Narrow" panose="020B0606020202030204" pitchFamily="34" charset="0"/>
                        </a:rPr>
                        <a:t>89.71%</a:t>
                      </a:r>
                      <a:endParaRPr lang="es-ES" sz="1600" b="1" i="0" u="none" strike="noStrike" dirty="0">
                        <a:solidFill>
                          <a:srgbClr val="000000"/>
                        </a:solidFill>
                        <a:effectLst/>
                        <a:latin typeface="Arial Narrow" panose="020B0606020202030204" pitchFamily="34" charset="0"/>
                      </a:endParaRPr>
                    </a:p>
                  </a:txBody>
                  <a:tcPr marL="9525" marR="9525" marT="9525" marB="0" anchor="b">
                    <a:solidFill>
                      <a:schemeClr val="accent1">
                        <a:lumMod val="60000"/>
                        <a:lumOff val="40000"/>
                      </a:schemeClr>
                    </a:solidFill>
                  </a:tcPr>
                </a:tc>
              </a:tr>
              <a:tr h="300858">
                <a:tc>
                  <a:txBody>
                    <a:bodyPr/>
                    <a:lstStyle/>
                    <a:p>
                      <a:pPr algn="l" rtl="0" fontAlgn="t"/>
                      <a:endParaRPr lang="es-ES" sz="1600" b="1" i="0" u="none" strike="noStrike" dirty="0">
                        <a:solidFill>
                          <a:srgbClr val="000000"/>
                        </a:solidFill>
                        <a:effectLst/>
                        <a:latin typeface="Arial Narrow" panose="020B0606020202030204" pitchFamily="34" charset="0"/>
                      </a:endParaRPr>
                    </a:p>
                  </a:txBody>
                  <a:tcPr marL="0" marR="0" marT="0" marB="0"/>
                </a:tc>
                <a:tc>
                  <a:txBody>
                    <a:bodyPr/>
                    <a:lstStyle/>
                    <a:p>
                      <a:pPr algn="ctr" rtl="0" fontAlgn="t"/>
                      <a:endParaRPr lang="es-ES" sz="1600" b="1" i="0" u="none" strike="noStrike" dirty="0">
                        <a:solidFill>
                          <a:srgbClr val="000000"/>
                        </a:solidFill>
                        <a:effectLst/>
                        <a:latin typeface="Arial Narrow" panose="020B0606020202030204" pitchFamily="34" charset="0"/>
                      </a:endParaRPr>
                    </a:p>
                  </a:txBody>
                  <a:tcPr marL="0" marR="0" marT="0" marB="0"/>
                </a:tc>
                <a:tc>
                  <a:txBody>
                    <a:bodyPr/>
                    <a:lstStyle/>
                    <a:p>
                      <a:pPr algn="ctr" rtl="0" fontAlgn="t"/>
                      <a:endParaRPr lang="es-ES" sz="1600" b="1" i="0" u="none" strike="noStrike" dirty="0">
                        <a:solidFill>
                          <a:srgbClr val="000000"/>
                        </a:solidFill>
                        <a:effectLst/>
                        <a:latin typeface="Arial Narrow" panose="020B0606020202030204" pitchFamily="34" charset="0"/>
                      </a:endParaRPr>
                    </a:p>
                  </a:txBody>
                  <a:tcPr marL="0" marR="0" marT="0" marB="0"/>
                </a:tc>
                <a:tc>
                  <a:txBody>
                    <a:bodyPr/>
                    <a:lstStyle/>
                    <a:p>
                      <a:pPr algn="l" fontAlgn="b"/>
                      <a:endParaRPr lang="es-ES" sz="1600" b="0" i="0" u="none" strike="noStrike" dirty="0">
                        <a:solidFill>
                          <a:srgbClr val="000000"/>
                        </a:solidFill>
                        <a:effectLst/>
                        <a:latin typeface="Arial Narrow" panose="020B0606020202030204" pitchFamily="34" charset="0"/>
                      </a:endParaRPr>
                    </a:p>
                  </a:txBody>
                  <a:tcPr marL="9525" marR="9525" marT="9525" marB="0" anchor="b"/>
                </a:tc>
              </a:tr>
              <a:tr h="300858">
                <a:tc>
                  <a:txBody>
                    <a:bodyPr/>
                    <a:lstStyle/>
                    <a:p>
                      <a:pPr algn="ctr" rtl="0" fontAlgn="ctr"/>
                      <a:r>
                        <a:rPr lang="es-CO" sz="1600" b="1" u="none" strike="noStrike" dirty="0">
                          <a:effectLst/>
                        </a:rPr>
                        <a:t>TOTAL PRESUPUESTO VIGENCIA 2016  - USPEC</a:t>
                      </a:r>
                      <a:endParaRPr lang="es-CO"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rtl="0" fontAlgn="ctr"/>
                      <a:r>
                        <a:rPr lang="es-CO" sz="1600" b="1" i="0" u="none" strike="noStrike" dirty="0" smtClean="0">
                          <a:solidFill>
                            <a:srgbClr val="000000"/>
                          </a:solidFill>
                          <a:effectLst/>
                          <a:latin typeface="Arial Narrow" panose="020B0606020202030204" pitchFamily="34" charset="0"/>
                        </a:rPr>
                        <a:t>675.704</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rtl="0" fontAlgn="ctr"/>
                      <a:r>
                        <a:rPr lang="es-CO" sz="1600" b="1" i="0" u="none" strike="noStrike" dirty="0" smtClean="0">
                          <a:solidFill>
                            <a:srgbClr val="000000"/>
                          </a:solidFill>
                          <a:effectLst/>
                          <a:latin typeface="Arial Narrow" panose="020B0606020202030204" pitchFamily="34" charset="0"/>
                        </a:rPr>
                        <a:t>648.297</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fontAlgn="b"/>
                      <a:r>
                        <a:rPr lang="es-ES" sz="1600" b="1" i="0" u="none" strike="noStrike" dirty="0" smtClean="0">
                          <a:solidFill>
                            <a:srgbClr val="000000"/>
                          </a:solidFill>
                          <a:effectLst/>
                          <a:latin typeface="Arial Narrow" panose="020B0606020202030204" pitchFamily="34" charset="0"/>
                        </a:rPr>
                        <a:t>95.94%</a:t>
                      </a:r>
                      <a:endParaRPr lang="es-ES" sz="1600" b="1" i="0" u="none" strike="noStrike" dirty="0">
                        <a:solidFill>
                          <a:srgbClr val="000000"/>
                        </a:solidFill>
                        <a:effectLst/>
                        <a:latin typeface="Arial Narrow" panose="020B0606020202030204" pitchFamily="34" charset="0"/>
                      </a:endParaRPr>
                    </a:p>
                  </a:txBody>
                  <a:tcPr marL="9525" marR="9525" marT="9525" marB="0" anchor="b">
                    <a:solidFill>
                      <a:schemeClr val="accent1">
                        <a:lumMod val="60000"/>
                        <a:lumOff val="40000"/>
                      </a:schemeClr>
                    </a:solidFill>
                  </a:tcPr>
                </a:tc>
              </a:tr>
              <a:tr h="300858">
                <a:tc>
                  <a:txBody>
                    <a:bodyPr/>
                    <a:lstStyle/>
                    <a:p>
                      <a:pPr algn="l" rtl="0" fontAlgn="t"/>
                      <a:r>
                        <a:rPr lang="es-ES" sz="1000" u="none" strike="noStrike">
                          <a:effectLst/>
                        </a:rPr>
                        <a:t> </a:t>
                      </a:r>
                      <a:endParaRPr lang="es-ES" sz="1000" b="1" i="0" u="none" strike="noStrike">
                        <a:solidFill>
                          <a:srgbClr val="000000"/>
                        </a:solidFill>
                        <a:effectLst/>
                        <a:latin typeface="Arial Narrow" panose="020B0606020202030204" pitchFamily="34" charset="0"/>
                      </a:endParaRPr>
                    </a:p>
                  </a:txBody>
                  <a:tcPr marL="0" marR="0" marT="0" marB="0"/>
                </a:tc>
                <a:tc>
                  <a:txBody>
                    <a:bodyPr/>
                    <a:lstStyle/>
                    <a:p>
                      <a:pPr algn="ctr" rtl="0" fontAlgn="t"/>
                      <a:r>
                        <a:rPr lang="es-ES" sz="1000" u="none" strike="noStrike" dirty="0">
                          <a:effectLst/>
                        </a:rPr>
                        <a:t> </a:t>
                      </a:r>
                      <a:endParaRPr lang="es-ES" sz="1000" b="1" i="0" u="none" strike="noStrike" dirty="0">
                        <a:solidFill>
                          <a:srgbClr val="000000"/>
                        </a:solidFill>
                        <a:effectLst/>
                        <a:latin typeface="Arial Narrow" panose="020B0606020202030204" pitchFamily="34" charset="0"/>
                      </a:endParaRPr>
                    </a:p>
                  </a:txBody>
                  <a:tcPr marL="0" marR="0" marT="0" marB="0"/>
                </a:tc>
                <a:tc>
                  <a:txBody>
                    <a:bodyPr/>
                    <a:lstStyle/>
                    <a:p>
                      <a:pPr algn="ctr" rtl="0" fontAlgn="t"/>
                      <a:r>
                        <a:rPr lang="es-ES" sz="1000" u="none" strike="noStrike">
                          <a:effectLst/>
                        </a:rPr>
                        <a:t> </a:t>
                      </a:r>
                      <a:endParaRPr lang="es-ES" sz="1000" b="1" i="0" u="none" strike="noStrike">
                        <a:solidFill>
                          <a:srgbClr val="000000"/>
                        </a:solidFill>
                        <a:effectLst/>
                        <a:latin typeface="Arial Narrow" panose="020B0606020202030204" pitchFamily="34" charset="0"/>
                      </a:endParaRPr>
                    </a:p>
                  </a:txBody>
                  <a:tcPr marL="0" marR="0" marT="0" marB="0"/>
                </a:tc>
                <a:tc>
                  <a:txBody>
                    <a:bodyPr/>
                    <a:lstStyle/>
                    <a:p>
                      <a:pPr algn="ctr" rtl="0" fontAlgn="t"/>
                      <a:r>
                        <a:rPr lang="es-ES" sz="1000" u="none" strike="noStrike" dirty="0">
                          <a:effectLst/>
                        </a:rPr>
                        <a:t> </a:t>
                      </a:r>
                      <a:endParaRPr lang="es-ES" sz="1000" b="1" i="0" u="none" strike="noStrike" dirty="0">
                        <a:solidFill>
                          <a:srgbClr val="000000"/>
                        </a:solidFill>
                        <a:effectLst/>
                        <a:latin typeface="Arial Narrow" panose="020B0606020202030204" pitchFamily="34" charset="0"/>
                      </a:endParaRPr>
                    </a:p>
                  </a:txBody>
                  <a:tcPr marL="0" marR="0" marT="0" marB="0"/>
                </a:tc>
              </a:tr>
            </a:tbl>
          </a:graphicData>
        </a:graphic>
      </p:graphicFrame>
    </p:spTree>
    <p:extLst>
      <p:ext uri="{BB962C8B-B14F-4D97-AF65-F5344CB8AC3E}">
        <p14:creationId xmlns:p14="http://schemas.microsoft.com/office/powerpoint/2010/main" val="3211139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3848" y="692696"/>
            <a:ext cx="52565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solidFill>
                  <a:prstClr val="white"/>
                </a:solidFill>
              </a:rPr>
              <a:t>SITUACIÓN PRESUPUESTAL 2016 </a:t>
            </a:r>
            <a:endParaRPr lang="es-ES" dirty="0">
              <a:solidFill>
                <a:prstClr val="white"/>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622354972"/>
              </p:ext>
            </p:extLst>
          </p:nvPr>
        </p:nvGraphicFramePr>
        <p:xfrm>
          <a:off x="611559" y="1124744"/>
          <a:ext cx="7848874" cy="5083365"/>
        </p:xfrm>
        <a:graphic>
          <a:graphicData uri="http://schemas.openxmlformats.org/drawingml/2006/table">
            <a:tbl>
              <a:tblPr>
                <a:tableStyleId>{5C22544A-7EE6-4342-B048-85BDC9FD1C3A}</a:tableStyleId>
              </a:tblPr>
              <a:tblGrid>
                <a:gridCol w="3130118"/>
                <a:gridCol w="1878532"/>
                <a:gridCol w="1420112"/>
                <a:gridCol w="1420112"/>
              </a:tblGrid>
              <a:tr h="300858">
                <a:tc gridSpan="4">
                  <a:txBody>
                    <a:bodyPr/>
                    <a:lstStyle/>
                    <a:p>
                      <a:pPr algn="ctr" fontAlgn="b"/>
                      <a:endParaRPr lang="es-CO" sz="1000" b="1" i="0" u="none" strike="noStrike" dirty="0">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300858">
                <a:tc gridSpan="4">
                  <a:txBody>
                    <a:bodyPr/>
                    <a:lstStyle/>
                    <a:p>
                      <a:pPr algn="ctr" rtl="0" fontAlgn="ctr"/>
                      <a:r>
                        <a:rPr lang="es-CO" sz="1600" b="1" u="none" strike="noStrike" dirty="0">
                          <a:effectLst/>
                        </a:rPr>
                        <a:t>PRESENTACION Y EJECUCIÓN DEL </a:t>
                      </a:r>
                      <a:r>
                        <a:rPr lang="es-CO" sz="1600" b="1" u="none" strike="noStrike" dirty="0" smtClean="0">
                          <a:effectLst/>
                        </a:rPr>
                        <a:t>PRESUPUESTO DISPONIBLE VIGENCIA </a:t>
                      </a:r>
                      <a:r>
                        <a:rPr lang="es-CO" sz="1600" b="1" u="none" strike="noStrike" dirty="0">
                          <a:effectLst/>
                        </a:rPr>
                        <a:t>2016</a:t>
                      </a:r>
                      <a:endParaRPr lang="es-CO" sz="1600" b="1" i="0" u="none" strike="noStrike" dirty="0">
                        <a:solidFill>
                          <a:srgbClr val="000000"/>
                        </a:solidFill>
                        <a:effectLst/>
                        <a:latin typeface="Arial Narrow" panose="020B0606020202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316722">
                <a:tc gridSpan="4">
                  <a:txBody>
                    <a:bodyPr/>
                    <a:lstStyle/>
                    <a:p>
                      <a:pPr algn="ctr" rtl="0" fontAlgn="ctr"/>
                      <a:r>
                        <a:rPr lang="pt-BR" sz="1600" b="1" u="none" strike="noStrike" dirty="0">
                          <a:effectLst/>
                        </a:rPr>
                        <a:t>FECHA DE CORTE AGOSTO 16 DE 2016</a:t>
                      </a:r>
                      <a:endParaRPr lang="pt-BR" sz="1600" b="1" i="0" u="none" strike="noStrike" dirty="0">
                        <a:solidFill>
                          <a:srgbClr val="000000"/>
                        </a:solidFill>
                        <a:effectLst/>
                        <a:latin typeface="Arial Narrow" panose="020B0606020202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367809">
                <a:tc rowSpan="2">
                  <a:txBody>
                    <a:bodyPr/>
                    <a:lstStyle/>
                    <a:p>
                      <a:pPr algn="ctr" rtl="0" fontAlgn="ctr"/>
                      <a:r>
                        <a:rPr lang="es-ES" sz="1600" b="1" u="none" strike="noStrike" dirty="0">
                          <a:effectLst/>
                        </a:rPr>
                        <a:t>CONCEPTO</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rowSpan="2">
                  <a:txBody>
                    <a:bodyPr/>
                    <a:lstStyle/>
                    <a:p>
                      <a:pPr algn="ctr" rtl="0" fontAlgn="ctr"/>
                      <a:r>
                        <a:rPr lang="es-ES" sz="1600" b="1" u="none" strike="noStrike" dirty="0">
                          <a:effectLst/>
                        </a:rPr>
                        <a:t>Apropiación </a:t>
                      </a:r>
                      <a:r>
                        <a:rPr lang="es-ES" sz="1600" b="1" u="none" strike="noStrike" dirty="0" smtClean="0">
                          <a:effectLst/>
                        </a:rPr>
                        <a:t>Vigente Disponible</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gridSpan="2">
                  <a:txBody>
                    <a:bodyPr/>
                    <a:lstStyle/>
                    <a:p>
                      <a:pPr algn="ctr" rtl="0" fontAlgn="ctr"/>
                      <a:r>
                        <a:rPr lang="es-ES" sz="1600" b="1" u="none" strike="noStrike" dirty="0">
                          <a:effectLst/>
                        </a:rPr>
                        <a:t>Compromisos</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hMerge="1">
                  <a:txBody>
                    <a:bodyPr/>
                    <a:lstStyle/>
                    <a:p>
                      <a:endParaRPr lang="es-ES"/>
                    </a:p>
                  </a:txBody>
                  <a:tcPr/>
                </a:tc>
              </a:tr>
              <a:tr h="601716">
                <a:tc vMerge="1">
                  <a:txBody>
                    <a:bodyPr/>
                    <a:lstStyle/>
                    <a:p>
                      <a:endParaRPr lang="es-ES"/>
                    </a:p>
                  </a:txBody>
                  <a:tcPr/>
                </a:tc>
                <a:tc vMerge="1">
                  <a:txBody>
                    <a:bodyPr/>
                    <a:lstStyle/>
                    <a:p>
                      <a:endParaRPr lang="es-ES"/>
                    </a:p>
                  </a:txBody>
                  <a:tcPr/>
                </a:tc>
                <a:tc>
                  <a:txBody>
                    <a:bodyPr/>
                    <a:lstStyle/>
                    <a:p>
                      <a:pPr algn="ctr" rtl="0" fontAlgn="ctr"/>
                      <a:r>
                        <a:rPr lang="es-ES" sz="1600" u="none" strike="noStrike" dirty="0">
                          <a:effectLst/>
                        </a:rPr>
                        <a:t>$</a:t>
                      </a:r>
                      <a:br>
                        <a:rPr lang="es-ES" sz="1600" u="none" strike="noStrike" dirty="0">
                          <a:effectLst/>
                        </a:rPr>
                      </a:br>
                      <a:r>
                        <a:rPr lang="es-ES" sz="1600" u="none" strike="noStrike" dirty="0">
                          <a:effectLst/>
                        </a:rPr>
                        <a:t>Acumulado</a:t>
                      </a:r>
                      <a:endParaRPr lang="es-ES" sz="1600" b="1" i="0" u="none" strike="noStrike" dirty="0">
                        <a:solidFill>
                          <a:srgbClr val="000000"/>
                        </a:solidFill>
                        <a:effectLst/>
                        <a:latin typeface="Arial Narrow" panose="020B0606020202030204" pitchFamily="34" charset="0"/>
                      </a:endParaRPr>
                    </a:p>
                  </a:txBody>
                  <a:tcPr marL="0" marR="0" marT="0" marB="0" anchor="ctr"/>
                </a:tc>
                <a:tc>
                  <a:txBody>
                    <a:bodyPr/>
                    <a:lstStyle/>
                    <a:p>
                      <a:pPr algn="ctr" rtl="0" fontAlgn="ctr"/>
                      <a:r>
                        <a:rPr lang="es-ES" sz="1600" u="none" strike="noStrike" dirty="0">
                          <a:effectLst/>
                        </a:rPr>
                        <a:t>%</a:t>
                      </a:r>
                      <a:endParaRPr lang="es-ES" sz="1600" b="1" i="0" u="none" strike="noStrike" dirty="0">
                        <a:solidFill>
                          <a:srgbClr val="000000"/>
                        </a:solidFill>
                        <a:effectLst/>
                        <a:latin typeface="Arial Narrow" panose="020B0606020202030204" pitchFamily="34" charset="0"/>
                      </a:endParaRPr>
                    </a:p>
                  </a:txBody>
                  <a:tcPr marL="0" marR="0" marT="0" marB="0" anchor="ctr"/>
                </a:tc>
              </a:tr>
              <a:tr h="300858">
                <a:tc>
                  <a:txBody>
                    <a:bodyPr/>
                    <a:lstStyle/>
                    <a:p>
                      <a:pPr algn="l" rtl="0" fontAlgn="t"/>
                      <a:endParaRPr lang="es-ES" sz="1600" b="1" i="0" u="none" strike="noStrike" dirty="0">
                        <a:solidFill>
                          <a:srgbClr val="000000"/>
                        </a:solidFill>
                        <a:effectLst/>
                        <a:latin typeface="Arial Narrow" panose="020B0606020202030204" pitchFamily="34" charset="0"/>
                      </a:endParaRPr>
                    </a:p>
                  </a:txBody>
                  <a:tcPr marL="0" marR="0" marT="0" marB="0"/>
                </a:tc>
                <a:tc>
                  <a:txBody>
                    <a:bodyPr/>
                    <a:lstStyle/>
                    <a:p>
                      <a:pPr algn="ctr" rtl="0" fontAlgn="t"/>
                      <a:endParaRPr lang="es-ES" sz="1600" b="1" i="0" u="none" strike="noStrike" dirty="0">
                        <a:solidFill>
                          <a:srgbClr val="000000"/>
                        </a:solidFill>
                        <a:effectLst/>
                        <a:latin typeface="Arial Narrow" panose="020B0606020202030204" pitchFamily="34" charset="0"/>
                      </a:endParaRPr>
                    </a:p>
                  </a:txBody>
                  <a:tcPr marL="0" marR="0" marT="0" marB="0"/>
                </a:tc>
                <a:tc>
                  <a:txBody>
                    <a:bodyPr/>
                    <a:lstStyle/>
                    <a:p>
                      <a:pPr algn="ctr" rtl="0" fontAlgn="t"/>
                      <a:endParaRPr lang="es-ES" sz="1600" b="1" i="0" u="none" strike="noStrike" dirty="0">
                        <a:solidFill>
                          <a:srgbClr val="000000"/>
                        </a:solidFill>
                        <a:effectLst/>
                        <a:latin typeface="Arial Narrow" panose="020B0606020202030204" pitchFamily="34" charset="0"/>
                      </a:endParaRPr>
                    </a:p>
                  </a:txBody>
                  <a:tcPr marL="0" marR="0" marT="0" marB="0"/>
                </a:tc>
                <a:tc>
                  <a:txBody>
                    <a:bodyPr/>
                    <a:lstStyle/>
                    <a:p>
                      <a:pPr algn="ctr" rtl="0" fontAlgn="t"/>
                      <a:endParaRPr lang="es-ES" sz="1600" b="1" i="0" u="none" strike="noStrike" dirty="0">
                        <a:solidFill>
                          <a:srgbClr val="000000"/>
                        </a:solidFill>
                        <a:effectLst/>
                        <a:latin typeface="Arial Narrow" panose="020B0606020202030204" pitchFamily="34" charset="0"/>
                      </a:endParaRPr>
                    </a:p>
                  </a:txBody>
                  <a:tcPr marL="0" marR="0" marT="0" marB="0"/>
                </a:tc>
              </a:tr>
              <a:tr h="300858">
                <a:tc>
                  <a:txBody>
                    <a:bodyPr/>
                    <a:lstStyle/>
                    <a:p>
                      <a:pPr algn="ctr" rtl="0" fontAlgn="ctr"/>
                      <a:r>
                        <a:rPr lang="es-ES" sz="1600" b="1" u="none" strike="noStrike" dirty="0">
                          <a:effectLst/>
                        </a:rPr>
                        <a:t>FUNCIONAMIENTO</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rtl="0" fontAlgn="ctr"/>
                      <a:r>
                        <a:rPr lang="es-ES" sz="1600" b="1" u="none" strike="noStrike" dirty="0">
                          <a:effectLst/>
                        </a:rPr>
                        <a:t>438.795</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rtl="0" fontAlgn="ctr"/>
                      <a:r>
                        <a:rPr lang="es-ES" sz="1600" b="1" u="none" strike="noStrike" dirty="0">
                          <a:effectLst/>
                        </a:rPr>
                        <a:t>390.237</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fontAlgn="b"/>
                      <a:r>
                        <a:rPr lang="es-ES" sz="1600" b="1" i="0" u="none" strike="noStrike" dirty="0">
                          <a:solidFill>
                            <a:srgbClr val="000000"/>
                          </a:solidFill>
                          <a:effectLst/>
                          <a:latin typeface="Calibri" panose="020F0502020204030204" pitchFamily="34" charset="0"/>
                        </a:rPr>
                        <a:t>88,93%</a:t>
                      </a:r>
                    </a:p>
                  </a:txBody>
                  <a:tcPr marL="9525" marR="9525" marT="9525" marB="0" anchor="b">
                    <a:solidFill>
                      <a:schemeClr val="accent1">
                        <a:lumMod val="60000"/>
                        <a:lumOff val="40000"/>
                      </a:schemeClr>
                    </a:solidFill>
                  </a:tcPr>
                </a:tc>
              </a:tr>
              <a:tr h="300858">
                <a:tc>
                  <a:txBody>
                    <a:bodyPr/>
                    <a:lstStyle/>
                    <a:p>
                      <a:pPr algn="l" rtl="0" fontAlgn="ctr"/>
                      <a:r>
                        <a:rPr lang="es-ES" sz="1600" u="none" strike="noStrike">
                          <a:effectLst/>
                        </a:rPr>
                        <a:t>GASTOS DE PERSONAL</a:t>
                      </a:r>
                      <a:endParaRPr lang="es-ES" sz="1600" b="0" i="0" u="none" strike="noStrike">
                        <a:solidFill>
                          <a:srgbClr val="000000"/>
                        </a:solidFill>
                        <a:effectLst/>
                        <a:latin typeface="Arial Narrow" panose="020B0606020202030204" pitchFamily="34" charset="0"/>
                      </a:endParaRPr>
                    </a:p>
                  </a:txBody>
                  <a:tcPr marL="0" marR="0" marT="0" marB="0" anchor="ctr"/>
                </a:tc>
                <a:tc>
                  <a:txBody>
                    <a:bodyPr/>
                    <a:lstStyle/>
                    <a:p>
                      <a:pPr algn="r" rtl="0" fontAlgn="ctr"/>
                      <a:r>
                        <a:rPr lang="es-ES" sz="1600" u="none" strike="noStrike" dirty="0">
                          <a:effectLst/>
                        </a:rPr>
                        <a:t>19.748</a:t>
                      </a:r>
                      <a:endParaRPr lang="es-ES" sz="1600" b="0" i="0" u="none" strike="noStrike" dirty="0">
                        <a:solidFill>
                          <a:srgbClr val="000000"/>
                        </a:solidFill>
                        <a:effectLst/>
                        <a:latin typeface="Arial Narrow" panose="020B0606020202030204" pitchFamily="34" charset="0"/>
                      </a:endParaRPr>
                    </a:p>
                  </a:txBody>
                  <a:tcPr marL="0" marR="0" marT="0" marB="0" anchor="ctr"/>
                </a:tc>
                <a:tc>
                  <a:txBody>
                    <a:bodyPr/>
                    <a:lstStyle/>
                    <a:p>
                      <a:pPr algn="r" rtl="0" fontAlgn="ctr"/>
                      <a:r>
                        <a:rPr lang="es-ES" sz="1600" u="none" strike="noStrike" dirty="0">
                          <a:effectLst/>
                        </a:rPr>
                        <a:t>10.527</a:t>
                      </a:r>
                      <a:endParaRPr lang="es-ES" sz="1600" b="0" i="0" u="none" strike="noStrike" dirty="0">
                        <a:solidFill>
                          <a:srgbClr val="000000"/>
                        </a:solidFill>
                        <a:effectLst/>
                        <a:latin typeface="Arial Narrow" panose="020B0606020202030204" pitchFamily="34" charset="0"/>
                      </a:endParaRPr>
                    </a:p>
                  </a:txBody>
                  <a:tcPr marL="0" marR="0" marT="0" marB="0" anchor="ctr"/>
                </a:tc>
                <a:tc>
                  <a:txBody>
                    <a:bodyPr/>
                    <a:lstStyle/>
                    <a:p>
                      <a:pPr algn="r" fontAlgn="b"/>
                      <a:r>
                        <a:rPr lang="es-ES" sz="1600" b="0" i="0" u="none" strike="noStrike" dirty="0">
                          <a:solidFill>
                            <a:srgbClr val="000000"/>
                          </a:solidFill>
                          <a:effectLst/>
                          <a:latin typeface="Calibri" panose="020F0502020204030204" pitchFamily="34" charset="0"/>
                        </a:rPr>
                        <a:t>53,31%</a:t>
                      </a:r>
                    </a:p>
                  </a:txBody>
                  <a:tcPr marL="9525" marR="9525" marT="9525" marB="0" anchor="b"/>
                </a:tc>
              </a:tr>
              <a:tr h="300858">
                <a:tc>
                  <a:txBody>
                    <a:bodyPr/>
                    <a:lstStyle/>
                    <a:p>
                      <a:pPr algn="l" rtl="0" fontAlgn="ctr"/>
                      <a:r>
                        <a:rPr lang="es-ES" sz="1600" u="none" strike="noStrike" dirty="0">
                          <a:effectLst/>
                        </a:rPr>
                        <a:t>GASTOS GENERALES</a:t>
                      </a:r>
                      <a:endParaRPr lang="es-ES" sz="1600" b="0" i="0" u="none" strike="noStrike" dirty="0">
                        <a:solidFill>
                          <a:srgbClr val="000000"/>
                        </a:solidFill>
                        <a:effectLst/>
                        <a:latin typeface="Arial Narrow" panose="020B0606020202030204" pitchFamily="34" charset="0"/>
                      </a:endParaRPr>
                    </a:p>
                  </a:txBody>
                  <a:tcPr marL="0" marR="0" marT="0" marB="0" anchor="ctr"/>
                </a:tc>
                <a:tc>
                  <a:txBody>
                    <a:bodyPr/>
                    <a:lstStyle/>
                    <a:p>
                      <a:pPr algn="r" rtl="0" fontAlgn="ctr"/>
                      <a:r>
                        <a:rPr lang="es-ES" sz="1600" u="none" strike="noStrike" dirty="0">
                          <a:effectLst/>
                        </a:rPr>
                        <a:t>68.040</a:t>
                      </a:r>
                      <a:endParaRPr lang="es-ES" sz="1600" b="0" i="0" u="none" strike="noStrike" dirty="0">
                        <a:solidFill>
                          <a:srgbClr val="000000"/>
                        </a:solidFill>
                        <a:effectLst/>
                        <a:latin typeface="Arial Narrow" panose="020B0606020202030204" pitchFamily="34" charset="0"/>
                      </a:endParaRPr>
                    </a:p>
                  </a:txBody>
                  <a:tcPr marL="0" marR="0" marT="0" marB="0" anchor="ctr"/>
                </a:tc>
                <a:tc>
                  <a:txBody>
                    <a:bodyPr/>
                    <a:lstStyle/>
                    <a:p>
                      <a:pPr algn="r" rtl="0" fontAlgn="ctr"/>
                      <a:r>
                        <a:rPr lang="es-ES" sz="1600" u="none" strike="noStrike" dirty="0">
                          <a:effectLst/>
                        </a:rPr>
                        <a:t>39.534</a:t>
                      </a:r>
                      <a:endParaRPr lang="es-ES" sz="1600" b="0" i="0" u="none" strike="noStrike" dirty="0">
                        <a:solidFill>
                          <a:srgbClr val="000000"/>
                        </a:solidFill>
                        <a:effectLst/>
                        <a:latin typeface="Arial Narrow" panose="020B0606020202030204" pitchFamily="34" charset="0"/>
                      </a:endParaRPr>
                    </a:p>
                  </a:txBody>
                  <a:tcPr marL="0" marR="0" marT="0" marB="0" anchor="ctr"/>
                </a:tc>
                <a:tc>
                  <a:txBody>
                    <a:bodyPr/>
                    <a:lstStyle/>
                    <a:p>
                      <a:pPr algn="r" fontAlgn="b"/>
                      <a:r>
                        <a:rPr lang="es-ES" sz="1600" b="0" i="0" u="none" strike="noStrike" dirty="0">
                          <a:solidFill>
                            <a:srgbClr val="000000"/>
                          </a:solidFill>
                          <a:effectLst/>
                          <a:latin typeface="Calibri" panose="020F0502020204030204" pitchFamily="34" charset="0"/>
                        </a:rPr>
                        <a:t>58,10%</a:t>
                      </a:r>
                    </a:p>
                  </a:txBody>
                  <a:tcPr marL="9525" marR="9525" marT="9525" marB="0" anchor="b"/>
                </a:tc>
              </a:tr>
              <a:tr h="300858">
                <a:tc>
                  <a:txBody>
                    <a:bodyPr/>
                    <a:lstStyle/>
                    <a:p>
                      <a:pPr algn="l" rtl="0" fontAlgn="ctr"/>
                      <a:r>
                        <a:rPr lang="es-ES" sz="1600" u="none" strike="noStrike" dirty="0">
                          <a:effectLst/>
                        </a:rPr>
                        <a:t>TRANSFERENCIAS CORRIENTES</a:t>
                      </a:r>
                      <a:endParaRPr lang="es-ES" sz="1600" b="0" i="0" u="none" strike="noStrike" dirty="0">
                        <a:solidFill>
                          <a:srgbClr val="000000"/>
                        </a:solidFill>
                        <a:effectLst/>
                        <a:latin typeface="Arial Narrow" panose="020B0606020202030204" pitchFamily="34" charset="0"/>
                      </a:endParaRPr>
                    </a:p>
                  </a:txBody>
                  <a:tcPr marL="0" marR="0" marT="0" marB="0" anchor="ctr"/>
                </a:tc>
                <a:tc>
                  <a:txBody>
                    <a:bodyPr/>
                    <a:lstStyle/>
                    <a:p>
                      <a:pPr algn="r" rtl="0" fontAlgn="ctr"/>
                      <a:r>
                        <a:rPr lang="es-ES" sz="1600" u="none" strike="noStrike" dirty="0">
                          <a:effectLst/>
                        </a:rPr>
                        <a:t>351.007</a:t>
                      </a:r>
                      <a:endParaRPr lang="es-ES" sz="1600" b="0" i="0" u="none" strike="noStrike" dirty="0">
                        <a:solidFill>
                          <a:srgbClr val="000000"/>
                        </a:solidFill>
                        <a:effectLst/>
                        <a:latin typeface="Arial Narrow" panose="020B0606020202030204" pitchFamily="34" charset="0"/>
                      </a:endParaRPr>
                    </a:p>
                  </a:txBody>
                  <a:tcPr marL="0" marR="0" marT="0" marB="0" anchor="ctr"/>
                </a:tc>
                <a:tc>
                  <a:txBody>
                    <a:bodyPr/>
                    <a:lstStyle/>
                    <a:p>
                      <a:pPr algn="r" rtl="0" fontAlgn="ctr"/>
                      <a:r>
                        <a:rPr lang="es-ES" sz="1600" u="none" strike="noStrike" dirty="0">
                          <a:effectLst/>
                        </a:rPr>
                        <a:t>340.176</a:t>
                      </a:r>
                      <a:endParaRPr lang="es-ES" sz="1600" b="0" i="0" u="none" strike="noStrike" dirty="0">
                        <a:solidFill>
                          <a:srgbClr val="000000"/>
                        </a:solidFill>
                        <a:effectLst/>
                        <a:latin typeface="Arial Narrow" panose="020B0606020202030204" pitchFamily="34" charset="0"/>
                      </a:endParaRPr>
                    </a:p>
                  </a:txBody>
                  <a:tcPr marL="0" marR="0" marT="0" marB="0" anchor="ctr"/>
                </a:tc>
                <a:tc>
                  <a:txBody>
                    <a:bodyPr/>
                    <a:lstStyle/>
                    <a:p>
                      <a:pPr algn="r" fontAlgn="b"/>
                      <a:r>
                        <a:rPr lang="es-ES" sz="1600" b="0" i="0" u="none" strike="noStrike" dirty="0">
                          <a:solidFill>
                            <a:srgbClr val="000000"/>
                          </a:solidFill>
                          <a:effectLst/>
                          <a:latin typeface="Calibri" panose="020F0502020204030204" pitchFamily="34" charset="0"/>
                        </a:rPr>
                        <a:t>96,91%</a:t>
                      </a:r>
                    </a:p>
                  </a:txBody>
                  <a:tcPr marL="9525" marR="9525" marT="9525" marB="0" anchor="b"/>
                </a:tc>
              </a:tr>
              <a:tr h="300858">
                <a:tc>
                  <a:txBody>
                    <a:bodyPr/>
                    <a:lstStyle/>
                    <a:p>
                      <a:pPr algn="l" rtl="0" fontAlgn="t"/>
                      <a:endParaRPr lang="es-ES" sz="1600" b="1" i="0" u="none" strike="noStrike">
                        <a:solidFill>
                          <a:srgbClr val="000000"/>
                        </a:solidFill>
                        <a:effectLst/>
                        <a:latin typeface="Arial Narrow" panose="020B0606020202030204" pitchFamily="34" charset="0"/>
                      </a:endParaRPr>
                    </a:p>
                  </a:txBody>
                  <a:tcPr marL="0" marR="0" marT="0" marB="0"/>
                </a:tc>
                <a:tc>
                  <a:txBody>
                    <a:bodyPr/>
                    <a:lstStyle/>
                    <a:p>
                      <a:pPr algn="ctr" rtl="0" fontAlgn="t"/>
                      <a:endParaRPr lang="es-ES" sz="1600" b="1" i="0" u="none" strike="noStrike" dirty="0">
                        <a:solidFill>
                          <a:srgbClr val="000000"/>
                        </a:solidFill>
                        <a:effectLst/>
                        <a:latin typeface="Arial Narrow" panose="020B0606020202030204" pitchFamily="34" charset="0"/>
                      </a:endParaRPr>
                    </a:p>
                  </a:txBody>
                  <a:tcPr marL="0" marR="0" marT="0" marB="0"/>
                </a:tc>
                <a:tc>
                  <a:txBody>
                    <a:bodyPr/>
                    <a:lstStyle/>
                    <a:p>
                      <a:pPr algn="ctr" rtl="0" fontAlgn="t"/>
                      <a:endParaRPr lang="es-ES" sz="1600" b="1" i="0" u="none" strike="noStrike" dirty="0">
                        <a:solidFill>
                          <a:srgbClr val="000000"/>
                        </a:solidFill>
                        <a:effectLst/>
                        <a:latin typeface="Arial Narrow" panose="020B0606020202030204" pitchFamily="34" charset="0"/>
                      </a:endParaRPr>
                    </a:p>
                  </a:txBody>
                  <a:tcPr marL="0" marR="0" marT="0" marB="0"/>
                </a:tc>
                <a:tc>
                  <a:txBody>
                    <a:bodyPr/>
                    <a:lstStyle/>
                    <a:p>
                      <a:pPr algn="l" fontAlgn="b"/>
                      <a:endParaRPr lang="es-ES" sz="1600" b="0" i="0" u="none" strike="noStrike" dirty="0">
                        <a:solidFill>
                          <a:srgbClr val="000000"/>
                        </a:solidFill>
                        <a:effectLst/>
                        <a:latin typeface="Calibri" panose="020F0502020204030204" pitchFamily="34" charset="0"/>
                      </a:endParaRPr>
                    </a:p>
                  </a:txBody>
                  <a:tcPr marL="9525" marR="9525" marT="9525" marB="0" anchor="b"/>
                </a:tc>
              </a:tr>
              <a:tr h="300858">
                <a:tc>
                  <a:txBody>
                    <a:bodyPr/>
                    <a:lstStyle/>
                    <a:p>
                      <a:pPr algn="ctr" rtl="0" fontAlgn="ctr"/>
                      <a:r>
                        <a:rPr lang="es-ES" sz="1600" b="1" u="none" strike="noStrike" dirty="0">
                          <a:effectLst/>
                        </a:rPr>
                        <a:t>INVERSION</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rtl="0" fontAlgn="ctr"/>
                      <a:r>
                        <a:rPr lang="es-ES" sz="1600" b="1" u="none" strike="noStrike" dirty="0">
                          <a:effectLst/>
                        </a:rPr>
                        <a:t>248.046</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rtl="0" fontAlgn="ctr"/>
                      <a:r>
                        <a:rPr lang="es-ES" sz="1600" b="1" u="none" strike="noStrike" dirty="0">
                          <a:effectLst/>
                        </a:rPr>
                        <a:t>87.860</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fontAlgn="b"/>
                      <a:r>
                        <a:rPr lang="es-ES" sz="1600" b="1" i="0" u="none" strike="noStrike" dirty="0">
                          <a:solidFill>
                            <a:srgbClr val="000000"/>
                          </a:solidFill>
                          <a:effectLst/>
                          <a:latin typeface="Calibri" panose="020F0502020204030204" pitchFamily="34" charset="0"/>
                        </a:rPr>
                        <a:t>35,42%</a:t>
                      </a:r>
                    </a:p>
                  </a:txBody>
                  <a:tcPr marL="9525" marR="9525" marT="9525" marB="0" anchor="b">
                    <a:solidFill>
                      <a:schemeClr val="accent1">
                        <a:lumMod val="60000"/>
                        <a:lumOff val="40000"/>
                      </a:schemeClr>
                    </a:solidFill>
                  </a:tcPr>
                </a:tc>
              </a:tr>
              <a:tr h="300858">
                <a:tc>
                  <a:txBody>
                    <a:bodyPr/>
                    <a:lstStyle/>
                    <a:p>
                      <a:pPr algn="l" rtl="0" fontAlgn="t"/>
                      <a:endParaRPr lang="es-ES" sz="1600" b="1" i="0" u="none" strike="noStrike" dirty="0">
                        <a:solidFill>
                          <a:srgbClr val="000000"/>
                        </a:solidFill>
                        <a:effectLst/>
                        <a:latin typeface="Arial Narrow" panose="020B0606020202030204" pitchFamily="34" charset="0"/>
                      </a:endParaRPr>
                    </a:p>
                  </a:txBody>
                  <a:tcPr marL="0" marR="0" marT="0" marB="0"/>
                </a:tc>
                <a:tc>
                  <a:txBody>
                    <a:bodyPr/>
                    <a:lstStyle/>
                    <a:p>
                      <a:pPr algn="ctr" rtl="0" fontAlgn="t"/>
                      <a:endParaRPr lang="es-ES" sz="1600" b="1" i="0" u="none" strike="noStrike" dirty="0">
                        <a:solidFill>
                          <a:srgbClr val="000000"/>
                        </a:solidFill>
                        <a:effectLst/>
                        <a:latin typeface="Arial Narrow" panose="020B0606020202030204" pitchFamily="34" charset="0"/>
                      </a:endParaRPr>
                    </a:p>
                  </a:txBody>
                  <a:tcPr marL="0" marR="0" marT="0" marB="0"/>
                </a:tc>
                <a:tc>
                  <a:txBody>
                    <a:bodyPr/>
                    <a:lstStyle/>
                    <a:p>
                      <a:pPr algn="ctr" rtl="0" fontAlgn="t"/>
                      <a:endParaRPr lang="es-ES" sz="1600" b="1" i="0" u="none" strike="noStrike" dirty="0">
                        <a:solidFill>
                          <a:srgbClr val="000000"/>
                        </a:solidFill>
                        <a:effectLst/>
                        <a:latin typeface="Arial Narrow" panose="020B0606020202030204" pitchFamily="34" charset="0"/>
                      </a:endParaRPr>
                    </a:p>
                  </a:txBody>
                  <a:tcPr marL="0" marR="0" marT="0" marB="0"/>
                </a:tc>
                <a:tc>
                  <a:txBody>
                    <a:bodyPr/>
                    <a:lstStyle/>
                    <a:p>
                      <a:pPr algn="l" fontAlgn="b"/>
                      <a:endParaRPr lang="es-ES" sz="1600" b="0" i="0" u="none" strike="noStrike" dirty="0">
                        <a:solidFill>
                          <a:srgbClr val="000000"/>
                        </a:solidFill>
                        <a:effectLst/>
                        <a:latin typeface="Calibri" panose="020F0502020204030204" pitchFamily="34" charset="0"/>
                      </a:endParaRPr>
                    </a:p>
                  </a:txBody>
                  <a:tcPr marL="9525" marR="9525" marT="9525" marB="0" anchor="b"/>
                </a:tc>
              </a:tr>
              <a:tr h="300858">
                <a:tc>
                  <a:txBody>
                    <a:bodyPr/>
                    <a:lstStyle/>
                    <a:p>
                      <a:pPr algn="ctr" rtl="0" fontAlgn="ctr"/>
                      <a:r>
                        <a:rPr lang="es-CO" sz="1600" b="1" u="none" strike="noStrike" dirty="0">
                          <a:effectLst/>
                        </a:rPr>
                        <a:t>TOTAL PRESUPUESTO VIGENCIA 2016  - USPEC</a:t>
                      </a:r>
                      <a:endParaRPr lang="es-CO"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rtl="0" fontAlgn="ctr"/>
                      <a:r>
                        <a:rPr lang="es-ES" sz="1600" b="1" u="none" strike="noStrike" dirty="0">
                          <a:effectLst/>
                        </a:rPr>
                        <a:t>686.842</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rtl="0" fontAlgn="ctr"/>
                      <a:r>
                        <a:rPr lang="es-ES" sz="1600" b="1" u="none" strike="noStrike" dirty="0">
                          <a:effectLst/>
                        </a:rPr>
                        <a:t>478.097</a:t>
                      </a:r>
                      <a:endParaRPr lang="es-ES" sz="1600" b="1" i="0" u="none" strike="noStrike" dirty="0">
                        <a:solidFill>
                          <a:srgbClr val="000000"/>
                        </a:solidFill>
                        <a:effectLst/>
                        <a:latin typeface="Arial Narrow" panose="020B0606020202030204" pitchFamily="34" charset="0"/>
                      </a:endParaRPr>
                    </a:p>
                  </a:txBody>
                  <a:tcPr marL="0" marR="0" marT="0" marB="0" anchor="ctr">
                    <a:solidFill>
                      <a:schemeClr val="accent1">
                        <a:lumMod val="60000"/>
                        <a:lumOff val="40000"/>
                      </a:schemeClr>
                    </a:solidFill>
                  </a:tcPr>
                </a:tc>
                <a:tc>
                  <a:txBody>
                    <a:bodyPr/>
                    <a:lstStyle/>
                    <a:p>
                      <a:pPr algn="r" fontAlgn="b"/>
                      <a:r>
                        <a:rPr lang="es-ES" sz="1600" b="1" i="0" u="none" strike="noStrike" dirty="0">
                          <a:solidFill>
                            <a:srgbClr val="000000"/>
                          </a:solidFill>
                          <a:effectLst/>
                          <a:latin typeface="Calibri" panose="020F0502020204030204" pitchFamily="34" charset="0"/>
                        </a:rPr>
                        <a:t>69,61%</a:t>
                      </a:r>
                    </a:p>
                  </a:txBody>
                  <a:tcPr marL="9525" marR="9525" marT="9525" marB="0" anchor="b">
                    <a:solidFill>
                      <a:schemeClr val="accent1">
                        <a:lumMod val="60000"/>
                        <a:lumOff val="40000"/>
                      </a:schemeClr>
                    </a:solidFill>
                  </a:tcPr>
                </a:tc>
              </a:tr>
              <a:tr h="300858">
                <a:tc>
                  <a:txBody>
                    <a:bodyPr/>
                    <a:lstStyle/>
                    <a:p>
                      <a:pPr algn="l" rtl="0" fontAlgn="t"/>
                      <a:r>
                        <a:rPr lang="es-ES" sz="1000" u="none" strike="noStrike">
                          <a:effectLst/>
                        </a:rPr>
                        <a:t> </a:t>
                      </a:r>
                      <a:endParaRPr lang="es-ES" sz="1000" b="1" i="0" u="none" strike="noStrike">
                        <a:solidFill>
                          <a:srgbClr val="000000"/>
                        </a:solidFill>
                        <a:effectLst/>
                        <a:latin typeface="Arial Narrow" panose="020B0606020202030204" pitchFamily="34" charset="0"/>
                      </a:endParaRPr>
                    </a:p>
                  </a:txBody>
                  <a:tcPr marL="0" marR="0" marT="0" marB="0"/>
                </a:tc>
                <a:tc>
                  <a:txBody>
                    <a:bodyPr/>
                    <a:lstStyle/>
                    <a:p>
                      <a:pPr algn="ctr" rtl="0" fontAlgn="t"/>
                      <a:r>
                        <a:rPr lang="es-ES" sz="1000" u="none" strike="noStrike" dirty="0">
                          <a:effectLst/>
                        </a:rPr>
                        <a:t> </a:t>
                      </a:r>
                      <a:endParaRPr lang="es-ES" sz="1000" b="1" i="0" u="none" strike="noStrike" dirty="0">
                        <a:solidFill>
                          <a:srgbClr val="000000"/>
                        </a:solidFill>
                        <a:effectLst/>
                        <a:latin typeface="Arial Narrow" panose="020B0606020202030204" pitchFamily="34" charset="0"/>
                      </a:endParaRPr>
                    </a:p>
                  </a:txBody>
                  <a:tcPr marL="0" marR="0" marT="0" marB="0"/>
                </a:tc>
                <a:tc>
                  <a:txBody>
                    <a:bodyPr/>
                    <a:lstStyle/>
                    <a:p>
                      <a:pPr algn="ctr" rtl="0" fontAlgn="t"/>
                      <a:r>
                        <a:rPr lang="es-ES" sz="1000" u="none" strike="noStrike">
                          <a:effectLst/>
                        </a:rPr>
                        <a:t> </a:t>
                      </a:r>
                      <a:endParaRPr lang="es-ES" sz="1000" b="1" i="0" u="none" strike="noStrike">
                        <a:solidFill>
                          <a:srgbClr val="000000"/>
                        </a:solidFill>
                        <a:effectLst/>
                        <a:latin typeface="Arial Narrow" panose="020B0606020202030204" pitchFamily="34" charset="0"/>
                      </a:endParaRPr>
                    </a:p>
                  </a:txBody>
                  <a:tcPr marL="0" marR="0" marT="0" marB="0"/>
                </a:tc>
                <a:tc>
                  <a:txBody>
                    <a:bodyPr/>
                    <a:lstStyle/>
                    <a:p>
                      <a:pPr algn="ctr" rtl="0" fontAlgn="t"/>
                      <a:r>
                        <a:rPr lang="es-ES" sz="1000" u="none" strike="noStrike" dirty="0">
                          <a:effectLst/>
                        </a:rPr>
                        <a:t> </a:t>
                      </a:r>
                      <a:endParaRPr lang="es-ES" sz="1000" b="1" i="0" u="none" strike="noStrike" dirty="0">
                        <a:solidFill>
                          <a:srgbClr val="000000"/>
                        </a:solidFill>
                        <a:effectLst/>
                        <a:latin typeface="Arial Narrow" panose="020B0606020202030204" pitchFamily="34" charset="0"/>
                      </a:endParaRPr>
                    </a:p>
                  </a:txBody>
                  <a:tcPr marL="0" marR="0" marT="0" marB="0"/>
                </a:tc>
              </a:tr>
            </a:tbl>
          </a:graphicData>
        </a:graphic>
      </p:graphicFrame>
    </p:spTree>
    <p:extLst>
      <p:ext uri="{BB962C8B-B14F-4D97-AF65-F5344CB8AC3E}">
        <p14:creationId xmlns:p14="http://schemas.microsoft.com/office/powerpoint/2010/main" val="1656147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p:cNvSpPr/>
          <p:nvPr/>
        </p:nvSpPr>
        <p:spPr>
          <a:xfrm>
            <a:off x="899592" y="5766075"/>
            <a:ext cx="8244408" cy="288032"/>
          </a:xfrm>
          <a:prstGeom prst="rect">
            <a:avLst/>
          </a:prstGeom>
          <a:solidFill>
            <a:srgbClr val="FF0D0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                                                                                                  </a:t>
            </a:r>
            <a:r>
              <a:rPr lang="es-ES" b="1" dirty="0" smtClean="0">
                <a:solidFill>
                  <a:schemeClr val="bg1"/>
                </a:solidFill>
                <a:effectLst>
                  <a:outerShdw blurRad="38100" dist="38100" dir="2700000" algn="tl">
                    <a:srgbClr val="000000">
                      <a:alpha val="43137"/>
                    </a:srgbClr>
                  </a:outerShdw>
                </a:effectLst>
              </a:rPr>
              <a:t>TOTAL PPL ACTUAL 120.741</a:t>
            </a:r>
            <a:endParaRPr lang="es-ES" b="1" dirty="0">
              <a:solidFill>
                <a:schemeClr val="bg1"/>
              </a:solidFill>
              <a:effectLst>
                <a:outerShdw blurRad="38100" dist="38100" dir="2700000" algn="tl">
                  <a:srgbClr val="000000">
                    <a:alpha val="43137"/>
                  </a:srgbClr>
                </a:outerShdw>
              </a:effectLst>
            </a:endParaRPr>
          </a:p>
        </p:txBody>
      </p:sp>
      <p:pic>
        <p:nvPicPr>
          <p:cNvPr id="5" name="Imagen 9"/>
          <p:cNvPicPr/>
          <p:nvPr/>
        </p:nvPicPr>
        <p:blipFill rotWithShape="1">
          <a:blip r:embed="rId2" cstate="print">
            <a:extLst>
              <a:ext uri="{28A0092B-C50C-407E-A947-70E740481C1C}">
                <a14:useLocalDpi xmlns:a14="http://schemas.microsoft.com/office/drawing/2010/main" val="0"/>
              </a:ext>
            </a:extLst>
          </a:blip>
          <a:srcRect/>
          <a:stretch/>
        </p:blipFill>
        <p:spPr bwMode="auto">
          <a:xfrm>
            <a:off x="685435" y="1196752"/>
            <a:ext cx="5829089" cy="2188112"/>
          </a:xfrm>
          <a:prstGeom prst="rect">
            <a:avLst/>
          </a:prstGeom>
          <a:noFill/>
        </p:spPr>
      </p:pic>
      <p:cxnSp>
        <p:nvCxnSpPr>
          <p:cNvPr id="12" name="Conector recto 11"/>
          <p:cNvCxnSpPr/>
          <p:nvPr/>
        </p:nvCxnSpPr>
        <p:spPr>
          <a:xfrm>
            <a:off x="825172" y="5373216"/>
            <a:ext cx="7904325" cy="0"/>
          </a:xfrm>
          <a:prstGeom prst="line">
            <a:avLst/>
          </a:prstGeom>
          <a:ln w="28575">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Conector recto 15"/>
          <p:cNvCxnSpPr/>
          <p:nvPr/>
        </p:nvCxnSpPr>
        <p:spPr>
          <a:xfrm flipH="1">
            <a:off x="4578474" y="3980492"/>
            <a:ext cx="8300" cy="1510539"/>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Conector recto 18"/>
          <p:cNvCxnSpPr/>
          <p:nvPr/>
        </p:nvCxnSpPr>
        <p:spPr>
          <a:xfrm>
            <a:off x="2585267" y="3961147"/>
            <a:ext cx="0" cy="149446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Conector recto 19"/>
          <p:cNvCxnSpPr/>
          <p:nvPr/>
        </p:nvCxnSpPr>
        <p:spPr>
          <a:xfrm>
            <a:off x="899592" y="3959886"/>
            <a:ext cx="0" cy="149572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ector recto 20"/>
          <p:cNvCxnSpPr/>
          <p:nvPr/>
        </p:nvCxnSpPr>
        <p:spPr>
          <a:xfrm>
            <a:off x="6555709" y="3961147"/>
            <a:ext cx="0" cy="149446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 name="CuadroTexto 22"/>
          <p:cNvSpPr txBox="1"/>
          <p:nvPr/>
        </p:nvSpPr>
        <p:spPr>
          <a:xfrm>
            <a:off x="634052" y="5458298"/>
            <a:ext cx="58221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1600</a:t>
            </a:r>
            <a:endParaRPr lang="es-ES" sz="1400" dirty="0">
              <a:latin typeface="Arial" panose="020B0604020202020204" pitchFamily="34" charset="0"/>
              <a:cs typeface="Arial" panose="020B0604020202020204" pitchFamily="34" charset="0"/>
            </a:endParaRPr>
          </a:p>
        </p:txBody>
      </p:sp>
      <p:sp>
        <p:nvSpPr>
          <p:cNvPr id="9" name="CuadroTexto 23"/>
          <p:cNvSpPr txBox="1"/>
          <p:nvPr/>
        </p:nvSpPr>
        <p:spPr>
          <a:xfrm>
            <a:off x="2294161" y="5458298"/>
            <a:ext cx="58221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1999</a:t>
            </a:r>
            <a:endParaRPr lang="es-ES" sz="1400" dirty="0">
              <a:latin typeface="Arial" panose="020B0604020202020204" pitchFamily="34" charset="0"/>
              <a:cs typeface="Arial" panose="020B0604020202020204" pitchFamily="34" charset="0"/>
            </a:endParaRPr>
          </a:p>
        </p:txBody>
      </p:sp>
      <p:sp>
        <p:nvSpPr>
          <p:cNvPr id="10" name="CuadroTexto 24"/>
          <p:cNvSpPr txBox="1"/>
          <p:nvPr/>
        </p:nvSpPr>
        <p:spPr>
          <a:xfrm>
            <a:off x="4295668" y="5458298"/>
            <a:ext cx="58221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2006</a:t>
            </a:r>
            <a:endParaRPr lang="es-ES" sz="1400" dirty="0">
              <a:latin typeface="Arial" panose="020B0604020202020204" pitchFamily="34" charset="0"/>
              <a:cs typeface="Arial" panose="020B0604020202020204" pitchFamily="34" charset="0"/>
            </a:endParaRPr>
          </a:p>
        </p:txBody>
      </p:sp>
      <p:sp>
        <p:nvSpPr>
          <p:cNvPr id="11" name="CuadroTexto 25"/>
          <p:cNvSpPr txBox="1"/>
          <p:nvPr/>
        </p:nvSpPr>
        <p:spPr>
          <a:xfrm>
            <a:off x="6297175" y="5458298"/>
            <a:ext cx="58221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2013</a:t>
            </a:r>
            <a:endParaRPr lang="es-ES" sz="1400" dirty="0">
              <a:latin typeface="Arial" panose="020B0604020202020204" pitchFamily="34" charset="0"/>
              <a:cs typeface="Arial" panose="020B0604020202020204" pitchFamily="34" charset="0"/>
            </a:endParaRPr>
          </a:p>
        </p:txBody>
      </p:sp>
      <p:sp>
        <p:nvSpPr>
          <p:cNvPr id="17" name="Rectángulo 31"/>
          <p:cNvSpPr/>
          <p:nvPr/>
        </p:nvSpPr>
        <p:spPr>
          <a:xfrm>
            <a:off x="599989" y="884504"/>
            <a:ext cx="8129508" cy="369332"/>
          </a:xfrm>
          <a:prstGeom prst="rect">
            <a:avLst/>
          </a:prstGeom>
        </p:spPr>
        <p:txBody>
          <a:bodyPr wrap="square">
            <a:spAutoFit/>
          </a:bodyPr>
          <a:lstStyle/>
          <a:p>
            <a:pPr algn="ctr"/>
            <a:r>
              <a:rPr lang="es-MX" b="1" dirty="0">
                <a:solidFill>
                  <a:schemeClr val="accent1">
                    <a:lumMod val="75000"/>
                  </a:schemeClr>
                </a:solidFill>
                <a:latin typeface="Arial Narrow" panose="020B0606020202030204" pitchFamily="34" charset="0"/>
                <a:cs typeface="Arial"/>
              </a:rPr>
              <a:t>INFRAESTRUCTURA PENITENCIARIA Y CARCELARIA COLOMBIA</a:t>
            </a:r>
            <a:endParaRPr lang="es-ES" b="1" dirty="0">
              <a:solidFill>
                <a:schemeClr val="accent1">
                  <a:lumMod val="75000"/>
                </a:schemeClr>
              </a:solidFill>
              <a:latin typeface="Arial Narrow" panose="020B0606020202030204" pitchFamily="34" charset="0"/>
              <a:cs typeface="Arial"/>
            </a:endParaRPr>
          </a:p>
        </p:txBody>
      </p:sp>
      <p:sp>
        <p:nvSpPr>
          <p:cNvPr id="18" name="CuadroTexto 17"/>
          <p:cNvSpPr txBox="1"/>
          <p:nvPr/>
        </p:nvSpPr>
        <p:spPr>
          <a:xfrm>
            <a:off x="2983453" y="246861"/>
            <a:ext cx="5717836"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Calibri"/>
              </a:rPr>
              <a:t>ANTECEDENTE HISTORICO SISTEMA  PENTIENCIARIO</a:t>
            </a:r>
            <a:endParaRPr kumimoji="0" lang="es-ES" sz="1800" b="0" i="0" u="none" strike="noStrike" kern="0" cap="none" spc="0" normalizeH="0" baseline="0" noProof="0" dirty="0" smtClean="0">
              <a:ln>
                <a:noFill/>
              </a:ln>
              <a:solidFill>
                <a:prstClr val="white"/>
              </a:solidFill>
              <a:effectLst/>
              <a:uLnTx/>
              <a:uFillTx/>
              <a:latin typeface="Calibri"/>
            </a:endParaRPr>
          </a:p>
        </p:txBody>
      </p:sp>
      <p:sp>
        <p:nvSpPr>
          <p:cNvPr id="19" name="Rectángulo 18"/>
          <p:cNvSpPr/>
          <p:nvPr/>
        </p:nvSpPr>
        <p:spPr>
          <a:xfrm>
            <a:off x="2401182" y="2003829"/>
            <a:ext cx="360040" cy="573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Imagen 12"/>
          <p:cNvPicPr/>
          <p:nvPr/>
        </p:nvPicPr>
        <p:blipFill rotWithShape="1">
          <a:blip r:embed="rId3" cstate="print">
            <a:extLst>
              <a:ext uri="{28A0092B-C50C-407E-A947-70E740481C1C}">
                <a14:useLocalDpi xmlns:a14="http://schemas.microsoft.com/office/drawing/2010/main" val="0"/>
              </a:ext>
            </a:extLst>
          </a:blip>
          <a:srcRect/>
          <a:stretch/>
        </p:blipFill>
        <p:spPr bwMode="auto">
          <a:xfrm>
            <a:off x="6372200" y="1196752"/>
            <a:ext cx="2201696" cy="2188112"/>
          </a:xfrm>
          <a:prstGeom prst="rect">
            <a:avLst/>
          </a:prstGeom>
          <a:noFill/>
        </p:spPr>
      </p:pic>
      <p:sp>
        <p:nvSpPr>
          <p:cNvPr id="21" name="Rectángulo 20"/>
          <p:cNvSpPr/>
          <p:nvPr/>
        </p:nvSpPr>
        <p:spPr>
          <a:xfrm>
            <a:off x="4432638" y="1963732"/>
            <a:ext cx="360040" cy="573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p:cNvSpPr/>
          <p:nvPr/>
        </p:nvSpPr>
        <p:spPr>
          <a:xfrm>
            <a:off x="6372200" y="1919619"/>
            <a:ext cx="360040" cy="573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CuadroTexto 22"/>
          <p:cNvSpPr txBox="1"/>
          <p:nvPr/>
        </p:nvSpPr>
        <p:spPr>
          <a:xfrm>
            <a:off x="1403648" y="5733256"/>
            <a:ext cx="889987" cy="369332"/>
          </a:xfrm>
          <a:prstGeom prst="rect">
            <a:avLst/>
          </a:prstGeom>
          <a:noFill/>
        </p:spPr>
        <p:txBody>
          <a:bodyPr wrap="none" rtlCol="0">
            <a:spAutoFit/>
          </a:bodyPr>
          <a:lstStyle/>
          <a:p>
            <a:r>
              <a:rPr lang="es-MX"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75.688</a:t>
            </a:r>
            <a:endPar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1" name="Pentágono 40"/>
          <p:cNvSpPr/>
          <p:nvPr/>
        </p:nvSpPr>
        <p:spPr>
          <a:xfrm>
            <a:off x="-69182" y="5766075"/>
            <a:ext cx="1216263" cy="28803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PPL ACTUAL</a:t>
            </a:r>
            <a:endParaRPr lang="es-ES" sz="1400" dirty="0"/>
          </a:p>
        </p:txBody>
      </p:sp>
      <p:sp>
        <p:nvSpPr>
          <p:cNvPr id="42" name="CuadroTexto 22"/>
          <p:cNvSpPr txBox="1"/>
          <p:nvPr/>
        </p:nvSpPr>
        <p:spPr>
          <a:xfrm>
            <a:off x="3318481" y="5733256"/>
            <a:ext cx="889987" cy="369332"/>
          </a:xfrm>
          <a:prstGeom prst="rect">
            <a:avLst/>
          </a:prstGeom>
          <a:noFill/>
        </p:spPr>
        <p:txBody>
          <a:bodyPr wrap="none" rtlCol="0">
            <a:spAutoFit/>
          </a:bodyPr>
          <a:lstStyle/>
          <a:p>
            <a:r>
              <a:rPr lang="es-MX"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10.370</a:t>
            </a:r>
            <a:endPar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3" name="CuadroTexto 22"/>
          <p:cNvSpPr txBox="1"/>
          <p:nvPr/>
        </p:nvSpPr>
        <p:spPr>
          <a:xfrm>
            <a:off x="5231488" y="5733256"/>
            <a:ext cx="889987" cy="369332"/>
          </a:xfrm>
          <a:prstGeom prst="rect">
            <a:avLst/>
          </a:prstGeom>
          <a:noFill/>
        </p:spPr>
        <p:txBody>
          <a:bodyPr wrap="none" rtlCol="0">
            <a:spAutoFit/>
          </a:bodyPr>
          <a:lstStyle/>
          <a:p>
            <a:r>
              <a:rPr lang="es-MX"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34.683</a:t>
            </a:r>
            <a:endPar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5" name="CuadroTexto 24"/>
          <p:cNvSpPr txBox="1"/>
          <p:nvPr/>
        </p:nvSpPr>
        <p:spPr>
          <a:xfrm>
            <a:off x="4586775" y="3573016"/>
            <a:ext cx="1977560" cy="1938992"/>
          </a:xfrm>
          <a:prstGeom prst="rect">
            <a:avLst/>
          </a:prstGeom>
          <a:noFill/>
        </p:spPr>
        <p:txBody>
          <a:bodyPr wrap="square" rtlCol="0">
            <a:spAutoFit/>
          </a:bodyPr>
          <a:lstStyle/>
          <a:p>
            <a:r>
              <a:rPr lang="es-MX" sz="1000" b="1" u="sng" dirty="0" smtClean="0">
                <a:latin typeface="Arial" panose="020B0604020202020204" pitchFamily="34" charset="0"/>
                <a:cs typeface="Arial" panose="020B0604020202020204" pitchFamily="34" charset="0"/>
              </a:rPr>
              <a:t>COMPLEJOS</a:t>
            </a:r>
          </a:p>
          <a:p>
            <a:pPr algn="r"/>
            <a:r>
              <a:rPr lang="es-MX" sz="1000" dirty="0" smtClean="0">
                <a:latin typeface="Arial" panose="020B0604020202020204" pitchFamily="34" charset="0"/>
                <a:cs typeface="Arial" panose="020B0604020202020204" pitchFamily="34" charset="0"/>
              </a:rPr>
              <a:t>CUCUTA</a:t>
            </a:r>
          </a:p>
          <a:p>
            <a:pPr algn="r"/>
            <a:r>
              <a:rPr lang="es-MX" sz="1000" dirty="0" smtClean="0">
                <a:latin typeface="Arial" panose="020B0604020202020204" pitchFamily="34" charset="0"/>
                <a:cs typeface="Arial" panose="020B0604020202020204" pitchFamily="34" charset="0"/>
              </a:rPr>
              <a:t>YOPAL</a:t>
            </a:r>
          </a:p>
          <a:p>
            <a:pPr algn="r"/>
            <a:r>
              <a:rPr lang="es-MX" sz="1000" dirty="0" smtClean="0">
                <a:latin typeface="Arial" panose="020B0604020202020204" pitchFamily="34" charset="0"/>
                <a:cs typeface="Arial" panose="020B0604020202020204" pitchFamily="34" charset="0"/>
              </a:rPr>
              <a:t>PUERTO TRIUNFO</a:t>
            </a:r>
          </a:p>
          <a:p>
            <a:pPr algn="r"/>
            <a:r>
              <a:rPr lang="es-ES" sz="1000" dirty="0" smtClean="0">
                <a:latin typeface="Arial" panose="020B0604020202020204" pitchFamily="34" charset="0"/>
                <a:cs typeface="Arial" panose="020B0604020202020204" pitchFamily="34" charset="0"/>
              </a:rPr>
              <a:t>IBAGUE</a:t>
            </a:r>
          </a:p>
          <a:p>
            <a:pPr algn="r"/>
            <a:r>
              <a:rPr lang="es-ES" sz="1000" dirty="0" smtClean="0">
                <a:latin typeface="Arial" panose="020B0604020202020204" pitchFamily="34" charset="0"/>
                <a:cs typeface="Arial" panose="020B0604020202020204" pitchFamily="34" charset="0"/>
              </a:rPr>
              <a:t>ACACIAS</a:t>
            </a:r>
          </a:p>
          <a:p>
            <a:pPr algn="r"/>
            <a:r>
              <a:rPr lang="es-ES" sz="1000" dirty="0" smtClean="0">
                <a:latin typeface="Arial" panose="020B0604020202020204" pitchFamily="34" charset="0"/>
                <a:cs typeface="Arial" panose="020B0604020202020204" pitchFamily="34" charset="0"/>
              </a:rPr>
              <a:t>PICOTA</a:t>
            </a:r>
          </a:p>
          <a:p>
            <a:pPr algn="r"/>
            <a:r>
              <a:rPr lang="es-ES" sz="1000" dirty="0" smtClean="0">
                <a:latin typeface="Arial" panose="020B0604020202020204" pitchFamily="34" charset="0"/>
                <a:cs typeface="Arial" panose="020B0604020202020204" pitchFamily="34" charset="0"/>
              </a:rPr>
              <a:t>PEDREGAL</a:t>
            </a:r>
          </a:p>
          <a:p>
            <a:pPr algn="r"/>
            <a:r>
              <a:rPr lang="es-ES" sz="1000" dirty="0" smtClean="0">
                <a:latin typeface="Arial" panose="020B0604020202020204" pitchFamily="34" charset="0"/>
                <a:cs typeface="Arial" panose="020B0604020202020204" pitchFamily="34" charset="0"/>
              </a:rPr>
              <a:t>JAMUNDI</a:t>
            </a:r>
          </a:p>
          <a:p>
            <a:pPr algn="r"/>
            <a:r>
              <a:rPr lang="es-ES" sz="1000" dirty="0" smtClean="0">
                <a:latin typeface="Arial" panose="020B0604020202020204" pitchFamily="34" charset="0"/>
                <a:cs typeface="Arial" panose="020B0604020202020204" pitchFamily="34" charset="0"/>
              </a:rPr>
              <a:t>FLORENCIA</a:t>
            </a:r>
          </a:p>
          <a:p>
            <a:pPr algn="r"/>
            <a:r>
              <a:rPr lang="es-ES" sz="1000" dirty="0" smtClean="0">
                <a:latin typeface="Arial" panose="020B0604020202020204" pitchFamily="34" charset="0"/>
                <a:cs typeface="Arial" panose="020B0604020202020204" pitchFamily="34" charset="0"/>
              </a:rPr>
              <a:t>GUADUAS</a:t>
            </a:r>
          </a:p>
          <a:p>
            <a:pPr algn="ctr"/>
            <a:endParaRPr lang="es-ES" sz="1000" dirty="0">
              <a:latin typeface="Arial" panose="020B0604020202020204" pitchFamily="34" charset="0"/>
              <a:cs typeface="Arial" panose="020B0604020202020204" pitchFamily="34" charset="0"/>
            </a:endParaRPr>
          </a:p>
        </p:txBody>
      </p:sp>
      <p:sp>
        <p:nvSpPr>
          <p:cNvPr id="46" name="CuadroTexto 24"/>
          <p:cNvSpPr txBox="1"/>
          <p:nvPr/>
        </p:nvSpPr>
        <p:spPr>
          <a:xfrm>
            <a:off x="6814300" y="3578240"/>
            <a:ext cx="1665232" cy="1938992"/>
          </a:xfrm>
          <a:prstGeom prst="rect">
            <a:avLst/>
          </a:prstGeom>
          <a:noFill/>
        </p:spPr>
        <p:txBody>
          <a:bodyPr wrap="square" rtlCol="0">
            <a:spAutoFit/>
          </a:bodyPr>
          <a:lstStyle/>
          <a:p>
            <a:r>
              <a:rPr lang="es-ES" sz="1000" b="1" u="sng" dirty="0">
                <a:latin typeface="Arial" panose="020B0604020202020204" pitchFamily="34" charset="0"/>
                <a:cs typeface="Arial" panose="020B0604020202020204" pitchFamily="34" charset="0"/>
              </a:rPr>
              <a:t>AMPLIACIÓN</a:t>
            </a:r>
          </a:p>
          <a:p>
            <a:pPr algn="r"/>
            <a:r>
              <a:rPr lang="es-ES" sz="1000" dirty="0">
                <a:latin typeface="Arial" panose="020B0604020202020204" pitchFamily="34" charset="0"/>
                <a:cs typeface="Arial" panose="020B0604020202020204" pitchFamily="34" charset="0"/>
              </a:rPr>
              <a:t>BUGA</a:t>
            </a:r>
          </a:p>
          <a:p>
            <a:pPr algn="r"/>
            <a:r>
              <a:rPr lang="es-ES" sz="1000" dirty="0">
                <a:latin typeface="Arial" panose="020B0604020202020204" pitchFamily="34" charset="0"/>
                <a:cs typeface="Arial" panose="020B0604020202020204" pitchFamily="34" charset="0"/>
              </a:rPr>
              <a:t>TULUÁ</a:t>
            </a:r>
          </a:p>
          <a:p>
            <a:pPr algn="r"/>
            <a:r>
              <a:rPr lang="es-ES" sz="1000" dirty="0">
                <a:latin typeface="Arial" panose="020B0604020202020204" pitchFamily="34" charset="0"/>
                <a:cs typeface="Arial" panose="020B0604020202020204" pitchFamily="34" charset="0"/>
              </a:rPr>
              <a:t>ESPINAL</a:t>
            </a:r>
          </a:p>
          <a:p>
            <a:pPr algn="r"/>
            <a:r>
              <a:rPr lang="es-ES" sz="1000" dirty="0">
                <a:latin typeface="Arial" panose="020B0604020202020204" pitchFamily="34" charset="0"/>
                <a:cs typeface="Arial" panose="020B0604020202020204" pitchFamily="34" charset="0"/>
              </a:rPr>
              <a:t>IBAGUÉ</a:t>
            </a:r>
          </a:p>
          <a:p>
            <a:pPr algn="r"/>
            <a:r>
              <a:rPr lang="es-ES" sz="1000" dirty="0">
                <a:latin typeface="Arial" panose="020B0604020202020204" pitchFamily="34" charset="0"/>
                <a:cs typeface="Arial" panose="020B0604020202020204" pitchFamily="34" charset="0"/>
              </a:rPr>
              <a:t>GIRON</a:t>
            </a:r>
          </a:p>
          <a:p>
            <a:pPr algn="r"/>
            <a:r>
              <a:rPr lang="es-ES" sz="1000" dirty="0">
                <a:latin typeface="Arial" panose="020B0604020202020204" pitchFamily="34" charset="0"/>
                <a:cs typeface="Arial" panose="020B0604020202020204" pitchFamily="34" charset="0"/>
              </a:rPr>
              <a:t>IPIALES</a:t>
            </a:r>
          </a:p>
          <a:p>
            <a:r>
              <a:rPr lang="es-ES" sz="1000" b="1" u="sng" dirty="0" smtClean="0">
                <a:latin typeface="Arial" panose="020B0604020202020204" pitchFamily="34" charset="0"/>
                <a:cs typeface="Arial" panose="020B0604020202020204" pitchFamily="34" charset="0"/>
              </a:rPr>
              <a:t>NUEVOS ERON</a:t>
            </a:r>
          </a:p>
          <a:p>
            <a:pPr algn="r"/>
            <a:r>
              <a:rPr lang="es-ES" sz="1000" dirty="0" smtClean="0">
                <a:latin typeface="Arial" panose="020B0604020202020204" pitchFamily="34" charset="0"/>
                <a:cs typeface="Arial" panose="020B0604020202020204" pitchFamily="34" charset="0"/>
              </a:rPr>
              <a:t>FUNDACIÓN</a:t>
            </a:r>
          </a:p>
          <a:p>
            <a:pPr algn="r"/>
            <a:r>
              <a:rPr lang="es-ES" sz="1000" dirty="0" smtClean="0">
                <a:latin typeface="Arial" panose="020B0604020202020204" pitchFamily="34" charset="0"/>
                <a:cs typeface="Arial" panose="020B0604020202020204" pitchFamily="34" charset="0"/>
              </a:rPr>
              <a:t>PEREIRA</a:t>
            </a:r>
          </a:p>
          <a:p>
            <a:pPr algn="r"/>
            <a:r>
              <a:rPr lang="es-ES" sz="1000" dirty="0" smtClean="0">
                <a:latin typeface="Arial" panose="020B0604020202020204" pitchFamily="34" charset="0"/>
                <a:cs typeface="Arial" panose="020B0604020202020204" pitchFamily="34" charset="0"/>
              </a:rPr>
              <a:t>RIOHACHA</a:t>
            </a:r>
          </a:p>
          <a:p>
            <a:pPr algn="r"/>
            <a:endParaRPr lang="es-ES" sz="1000" dirty="0">
              <a:latin typeface="Arial" panose="020B0604020202020204" pitchFamily="34" charset="0"/>
              <a:cs typeface="Arial" panose="020B0604020202020204" pitchFamily="34" charset="0"/>
            </a:endParaRPr>
          </a:p>
        </p:txBody>
      </p:sp>
      <p:sp>
        <p:nvSpPr>
          <p:cNvPr id="47" name="CuadroTexto 1"/>
          <p:cNvSpPr txBox="1"/>
          <p:nvPr/>
        </p:nvSpPr>
        <p:spPr>
          <a:xfrm>
            <a:off x="1792044" y="2667837"/>
            <a:ext cx="544804" cy="375645"/>
          </a:xfrm>
          <a:prstGeom prst="rect">
            <a:avLst/>
          </a:prstGeom>
          <a:noFill/>
        </p:spPr>
        <p:txBody>
          <a:bodyPr wrap="none" rtlCol="0">
            <a:spAutoFit/>
          </a:bodyPr>
          <a:lstStyle/>
          <a:p>
            <a:r>
              <a:rPr lang="es-ES" b="1" dirty="0" smtClean="0">
                <a:solidFill>
                  <a:srgbClr val="FF0000"/>
                </a:solidFill>
              </a:rPr>
              <a:t>120</a:t>
            </a:r>
            <a:endParaRPr lang="es-ES" b="1" dirty="0">
              <a:solidFill>
                <a:srgbClr val="FF0000"/>
              </a:solidFill>
            </a:endParaRPr>
          </a:p>
        </p:txBody>
      </p:sp>
      <p:sp>
        <p:nvSpPr>
          <p:cNvPr id="48" name="CuadroTexto 28"/>
          <p:cNvSpPr txBox="1"/>
          <p:nvPr/>
        </p:nvSpPr>
        <p:spPr>
          <a:xfrm>
            <a:off x="3981101" y="2675412"/>
            <a:ext cx="306816" cy="375645"/>
          </a:xfrm>
          <a:prstGeom prst="rect">
            <a:avLst/>
          </a:prstGeom>
          <a:noFill/>
        </p:spPr>
        <p:txBody>
          <a:bodyPr wrap="none" rtlCol="0">
            <a:spAutoFit/>
          </a:bodyPr>
          <a:lstStyle/>
          <a:p>
            <a:r>
              <a:rPr lang="es-ES" b="1" dirty="0" smtClean="0">
                <a:solidFill>
                  <a:srgbClr val="FF0000"/>
                </a:solidFill>
              </a:rPr>
              <a:t>6</a:t>
            </a:r>
            <a:endParaRPr lang="es-ES" b="1" dirty="0">
              <a:solidFill>
                <a:srgbClr val="FF0000"/>
              </a:solidFill>
            </a:endParaRPr>
          </a:p>
        </p:txBody>
      </p:sp>
      <p:sp>
        <p:nvSpPr>
          <p:cNvPr id="49" name="CuadroTexto 29"/>
          <p:cNvSpPr txBox="1"/>
          <p:nvPr/>
        </p:nvSpPr>
        <p:spPr>
          <a:xfrm>
            <a:off x="5914325" y="2675412"/>
            <a:ext cx="425810" cy="375645"/>
          </a:xfrm>
          <a:prstGeom prst="rect">
            <a:avLst/>
          </a:prstGeom>
          <a:noFill/>
        </p:spPr>
        <p:txBody>
          <a:bodyPr wrap="none" rtlCol="0">
            <a:spAutoFit/>
          </a:bodyPr>
          <a:lstStyle/>
          <a:p>
            <a:r>
              <a:rPr lang="es-ES" b="1" dirty="0" smtClean="0">
                <a:solidFill>
                  <a:srgbClr val="FF0000"/>
                </a:solidFill>
              </a:rPr>
              <a:t>10</a:t>
            </a:r>
            <a:endParaRPr lang="es-ES" b="1" dirty="0">
              <a:solidFill>
                <a:srgbClr val="FF0000"/>
              </a:solidFill>
            </a:endParaRPr>
          </a:p>
        </p:txBody>
      </p:sp>
      <p:sp>
        <p:nvSpPr>
          <p:cNvPr id="50" name="CuadroTexto 24"/>
          <p:cNvSpPr txBox="1"/>
          <p:nvPr/>
        </p:nvSpPr>
        <p:spPr>
          <a:xfrm>
            <a:off x="2576642" y="3574950"/>
            <a:ext cx="1977560" cy="1169551"/>
          </a:xfrm>
          <a:prstGeom prst="rect">
            <a:avLst/>
          </a:prstGeom>
          <a:noFill/>
        </p:spPr>
        <p:txBody>
          <a:bodyPr wrap="square" rtlCol="0">
            <a:spAutoFit/>
          </a:bodyPr>
          <a:lstStyle/>
          <a:p>
            <a:pPr algn="r"/>
            <a:endParaRPr lang="es-ES" sz="1000" dirty="0" smtClean="0">
              <a:latin typeface="Arial" panose="020B0604020202020204" pitchFamily="34" charset="0"/>
              <a:cs typeface="Arial" panose="020B0604020202020204" pitchFamily="34" charset="0"/>
            </a:endParaRPr>
          </a:p>
          <a:p>
            <a:pPr algn="r"/>
            <a:r>
              <a:rPr lang="es-ES" sz="1000" dirty="0" smtClean="0">
                <a:latin typeface="Arial" panose="020B0604020202020204" pitchFamily="34" charset="0"/>
                <a:cs typeface="Arial" panose="020B0604020202020204" pitchFamily="34" charset="0"/>
              </a:rPr>
              <a:t>VALLEDUPAR</a:t>
            </a:r>
          </a:p>
          <a:p>
            <a:pPr algn="r"/>
            <a:r>
              <a:rPr lang="es-ES" sz="1000" dirty="0" smtClean="0">
                <a:latin typeface="Arial" panose="020B0604020202020204" pitchFamily="34" charset="0"/>
                <a:cs typeface="Arial" panose="020B0604020202020204" pitchFamily="34" charset="0"/>
              </a:rPr>
              <a:t>ACACÍAS</a:t>
            </a:r>
          </a:p>
          <a:p>
            <a:pPr algn="r"/>
            <a:r>
              <a:rPr lang="es-ES" sz="1000" dirty="0" smtClean="0">
                <a:latin typeface="Arial" panose="020B0604020202020204" pitchFamily="34" charset="0"/>
                <a:cs typeface="Arial" panose="020B0604020202020204" pitchFamily="34" charset="0"/>
              </a:rPr>
              <a:t>COMBITA</a:t>
            </a:r>
          </a:p>
          <a:p>
            <a:pPr algn="r"/>
            <a:r>
              <a:rPr lang="es-ES" sz="1000" dirty="0" smtClean="0">
                <a:latin typeface="Arial" panose="020B0604020202020204" pitchFamily="34" charset="0"/>
                <a:cs typeface="Arial" panose="020B0604020202020204" pitchFamily="34" charset="0"/>
              </a:rPr>
              <a:t>POPAYÁN</a:t>
            </a:r>
          </a:p>
          <a:p>
            <a:pPr algn="r"/>
            <a:r>
              <a:rPr lang="es-ES" sz="1000" dirty="0" smtClean="0">
                <a:latin typeface="Arial" panose="020B0604020202020204" pitchFamily="34" charset="0"/>
                <a:cs typeface="Arial" panose="020B0604020202020204" pitchFamily="34" charset="0"/>
              </a:rPr>
              <a:t>GIRON</a:t>
            </a:r>
          </a:p>
          <a:p>
            <a:pPr algn="r"/>
            <a:r>
              <a:rPr lang="es-ES" sz="1000" dirty="0" smtClean="0">
                <a:latin typeface="Arial" panose="020B0604020202020204" pitchFamily="34" charset="0"/>
                <a:cs typeface="Arial" panose="020B0604020202020204" pitchFamily="34" charset="0"/>
              </a:rPr>
              <a:t>LA DORADA</a:t>
            </a:r>
          </a:p>
        </p:txBody>
      </p:sp>
      <p:sp>
        <p:nvSpPr>
          <p:cNvPr id="31" name="CuadroTexto 24"/>
          <p:cNvSpPr txBox="1"/>
          <p:nvPr/>
        </p:nvSpPr>
        <p:spPr>
          <a:xfrm>
            <a:off x="923865" y="3579092"/>
            <a:ext cx="1713476" cy="1323439"/>
          </a:xfrm>
          <a:prstGeom prst="rect">
            <a:avLst/>
          </a:prstGeom>
          <a:noFill/>
        </p:spPr>
        <p:txBody>
          <a:bodyPr wrap="square" rtlCol="0">
            <a:spAutoFit/>
          </a:bodyPr>
          <a:lstStyle/>
          <a:p>
            <a:r>
              <a:rPr lang="es-MX" sz="1000" b="1" u="sng" dirty="0" smtClean="0">
                <a:latin typeface="Arial" panose="020B0604020202020204" pitchFamily="34" charset="0"/>
                <a:cs typeface="Arial" panose="020B0604020202020204" pitchFamily="34" charset="0"/>
              </a:rPr>
              <a:t>CÁRCELES MODELO</a:t>
            </a:r>
          </a:p>
          <a:p>
            <a:pPr algn="ctr"/>
            <a:endParaRPr lang="es-ES" sz="1000" dirty="0" smtClean="0">
              <a:latin typeface="Arial" panose="020B0604020202020204" pitchFamily="34" charset="0"/>
              <a:cs typeface="Arial" panose="020B0604020202020204" pitchFamily="34" charset="0"/>
            </a:endParaRPr>
          </a:p>
          <a:p>
            <a:pPr algn="r"/>
            <a:r>
              <a:rPr lang="es-ES" sz="1000" dirty="0" smtClean="0">
                <a:latin typeface="Arial" panose="020B0604020202020204" pitchFamily="34" charset="0"/>
                <a:cs typeface="Arial" panose="020B0604020202020204" pitchFamily="34" charset="0"/>
              </a:rPr>
              <a:t>BOGOTÁ</a:t>
            </a:r>
          </a:p>
          <a:p>
            <a:pPr algn="r"/>
            <a:r>
              <a:rPr lang="es-ES" sz="1000" dirty="0" smtClean="0">
                <a:latin typeface="Arial" panose="020B0604020202020204" pitchFamily="34" charset="0"/>
                <a:cs typeface="Arial" panose="020B0604020202020204" pitchFamily="34" charset="0"/>
              </a:rPr>
              <a:t>CALI</a:t>
            </a:r>
          </a:p>
          <a:p>
            <a:pPr algn="r"/>
            <a:r>
              <a:rPr lang="es-ES" sz="1000" dirty="0" smtClean="0">
                <a:latin typeface="Arial" panose="020B0604020202020204" pitchFamily="34" charset="0"/>
                <a:cs typeface="Arial" panose="020B0604020202020204" pitchFamily="34" charset="0"/>
              </a:rPr>
              <a:t>BARRANQUILLA</a:t>
            </a:r>
          </a:p>
          <a:p>
            <a:pPr algn="r"/>
            <a:r>
              <a:rPr lang="es-ES" sz="1000" dirty="0" smtClean="0">
                <a:latin typeface="Arial" panose="020B0604020202020204" pitchFamily="34" charset="0"/>
                <a:cs typeface="Arial" panose="020B0604020202020204" pitchFamily="34" charset="0"/>
              </a:rPr>
              <a:t>BUCARAMANGA</a:t>
            </a:r>
          </a:p>
          <a:p>
            <a:pPr algn="r"/>
            <a:r>
              <a:rPr lang="es-ES" sz="1000" dirty="0" smtClean="0">
                <a:latin typeface="Arial" panose="020B0604020202020204" pitchFamily="34" charset="0"/>
                <a:cs typeface="Arial" panose="020B0604020202020204" pitchFamily="34" charset="0"/>
              </a:rPr>
              <a:t>MEDELLIN</a:t>
            </a:r>
          </a:p>
          <a:p>
            <a:pPr algn="r"/>
            <a:r>
              <a:rPr lang="es-ES" sz="1000" dirty="0" smtClean="0">
                <a:latin typeface="Arial" panose="020B0604020202020204" pitchFamily="34" charset="0"/>
                <a:cs typeface="Arial" panose="020B0604020202020204" pitchFamily="34" charset="0"/>
              </a:rPr>
              <a:t>CUCUTA </a:t>
            </a:r>
            <a:endParaRPr lang="es-E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161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924888" y="1635853"/>
            <a:ext cx="1993969" cy="627628"/>
            <a:chOff x="3887826" y="-1295528"/>
            <a:chExt cx="2681049" cy="843896"/>
          </a:xfrm>
        </p:grpSpPr>
        <p:pic>
          <p:nvPicPr>
            <p:cNvPr id="33" name="Imagen 32"/>
            <p:cNvPicPr>
              <a:picLocks noChangeAspect="1"/>
            </p:cNvPicPr>
            <p:nvPr/>
          </p:nvPicPr>
          <p:blipFill>
            <a:blip r:embed="rId2"/>
            <a:stretch>
              <a:fillRect/>
            </a:stretch>
          </p:blipFill>
          <p:spPr>
            <a:xfrm>
              <a:off x="3887826" y="-1295528"/>
              <a:ext cx="1304429" cy="843896"/>
            </a:xfrm>
            <a:prstGeom prst="rect">
              <a:avLst/>
            </a:prstGeom>
          </p:spPr>
        </p:pic>
        <p:pic>
          <p:nvPicPr>
            <p:cNvPr id="34" name="Imagen 33"/>
            <p:cNvPicPr>
              <a:picLocks noChangeAspect="1"/>
            </p:cNvPicPr>
            <p:nvPr/>
          </p:nvPicPr>
          <p:blipFill>
            <a:blip r:embed="rId3"/>
            <a:stretch>
              <a:fillRect/>
            </a:stretch>
          </p:blipFill>
          <p:spPr>
            <a:xfrm>
              <a:off x="5192255" y="-1290549"/>
              <a:ext cx="1376620" cy="833938"/>
            </a:xfrm>
            <a:prstGeom prst="rect">
              <a:avLst/>
            </a:prstGeom>
          </p:spPr>
        </p:pic>
      </p:grpSp>
      <p:sp>
        <p:nvSpPr>
          <p:cNvPr id="5" name="CuadroTexto 4"/>
          <p:cNvSpPr txBox="1"/>
          <p:nvPr/>
        </p:nvSpPr>
        <p:spPr>
          <a:xfrm>
            <a:off x="2987824" y="260648"/>
            <a:ext cx="5616624"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Calibri"/>
              </a:rPr>
              <a:t>PLAN DE</a:t>
            </a:r>
            <a:r>
              <a:rPr kumimoji="0" lang="es-CO" sz="1800" b="0" i="0" u="none" strike="noStrike" kern="0" cap="none" spc="0" normalizeH="0" baseline="0" noProof="0" dirty="0" smtClean="0">
                <a:ln>
                  <a:noFill/>
                </a:ln>
                <a:solidFill>
                  <a:prstClr val="white"/>
                </a:solidFill>
                <a:effectLst/>
                <a:uLnTx/>
                <a:uFillTx/>
                <a:latin typeface="Calibri"/>
              </a:rPr>
              <a:t> INVERSIÓN  CUPOS </a:t>
            </a:r>
            <a:endParaRPr kumimoji="0" lang="es-ES" sz="1800" b="0" i="0" u="none" strike="noStrike" kern="0" cap="none" spc="0" normalizeH="0" baseline="0" noProof="0" dirty="0" smtClean="0">
              <a:ln>
                <a:noFill/>
              </a:ln>
              <a:solidFill>
                <a:prstClr val="white"/>
              </a:solidFill>
              <a:effectLst/>
              <a:uLnTx/>
              <a:uFillTx/>
              <a:latin typeface="Calibri"/>
            </a:endParaRPr>
          </a:p>
        </p:txBody>
      </p:sp>
      <p:grpSp>
        <p:nvGrpSpPr>
          <p:cNvPr id="6" name="Grupo 5"/>
          <p:cNvGrpSpPr/>
          <p:nvPr/>
        </p:nvGrpSpPr>
        <p:grpSpPr>
          <a:xfrm>
            <a:off x="35496" y="1052736"/>
            <a:ext cx="9227164" cy="5006109"/>
            <a:chOff x="383062" y="1200642"/>
            <a:chExt cx="8080442" cy="4383966"/>
          </a:xfrm>
        </p:grpSpPr>
        <p:sp>
          <p:nvSpPr>
            <p:cNvPr id="20" name="Rectángulo redondeado 19"/>
            <p:cNvSpPr/>
            <p:nvPr/>
          </p:nvSpPr>
          <p:spPr>
            <a:xfrm>
              <a:off x="395536" y="1200642"/>
              <a:ext cx="1368151" cy="36004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PROGRAMAS</a:t>
              </a:r>
              <a:endParaRPr lang="es-ES" sz="1600" dirty="0"/>
            </a:p>
          </p:txBody>
        </p:sp>
        <p:sp>
          <p:nvSpPr>
            <p:cNvPr id="3" name="Pentágono 2"/>
            <p:cNvSpPr/>
            <p:nvPr/>
          </p:nvSpPr>
          <p:spPr>
            <a:xfrm>
              <a:off x="411131" y="1727936"/>
              <a:ext cx="1872207" cy="62835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REHABILITACIÓN</a:t>
              </a:r>
              <a:endParaRPr lang="es-ES" sz="1400" dirty="0"/>
            </a:p>
          </p:txBody>
        </p:sp>
        <p:sp>
          <p:nvSpPr>
            <p:cNvPr id="22" name="Pentágono 21"/>
            <p:cNvSpPr/>
            <p:nvPr/>
          </p:nvSpPr>
          <p:spPr>
            <a:xfrm>
              <a:off x="405203" y="2579328"/>
              <a:ext cx="1872207" cy="62835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CONSTRUCCIÓN DE PABELLONES </a:t>
              </a:r>
            </a:p>
            <a:p>
              <a:pPr algn="ctr"/>
              <a:r>
                <a:rPr lang="es-ES" sz="900" dirty="0" smtClean="0"/>
                <a:t>(NUEVOS SECTORES MEDIANA SEGURIDAD)</a:t>
              </a:r>
              <a:endParaRPr lang="es-ES" dirty="0"/>
            </a:p>
          </p:txBody>
        </p:sp>
        <p:sp>
          <p:nvSpPr>
            <p:cNvPr id="23" name="Pentágono 22"/>
            <p:cNvSpPr/>
            <p:nvPr/>
          </p:nvSpPr>
          <p:spPr>
            <a:xfrm>
              <a:off x="395532" y="3380604"/>
              <a:ext cx="1872207" cy="62835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AMPLIACIÓN DE ESTABLECIMIENTOS</a:t>
              </a:r>
            </a:p>
            <a:p>
              <a:pPr algn="ctr"/>
              <a:r>
                <a:rPr lang="es-ES" sz="900" dirty="0" smtClean="0"/>
                <a:t>(TIPO COLONIA)</a:t>
              </a:r>
              <a:endParaRPr lang="es-ES" sz="1050" dirty="0"/>
            </a:p>
          </p:txBody>
        </p:sp>
        <p:sp>
          <p:nvSpPr>
            <p:cNvPr id="24" name="Pentágono 23"/>
            <p:cNvSpPr/>
            <p:nvPr/>
          </p:nvSpPr>
          <p:spPr>
            <a:xfrm>
              <a:off x="383062" y="4176208"/>
              <a:ext cx="1872207" cy="62835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DISEÑO Y CONSTRUCCIÓN NUEVOS ERON</a:t>
              </a:r>
              <a:endParaRPr lang="es-ES" sz="1400" dirty="0"/>
            </a:p>
          </p:txBody>
        </p:sp>
        <p:pic>
          <p:nvPicPr>
            <p:cNvPr id="49" name="Picture 20"/>
            <p:cNvPicPr/>
            <p:nvPr/>
          </p:nvPicPr>
          <p:blipFill rotWithShape="1">
            <a:blip r:embed="rId4" cstate="print">
              <a:extLst>
                <a:ext uri="{28A0092B-C50C-407E-A947-70E740481C1C}">
                  <a14:useLocalDpi xmlns:a14="http://schemas.microsoft.com/office/drawing/2010/main" val="0"/>
                </a:ext>
              </a:extLst>
            </a:blip>
            <a:srcRect/>
            <a:stretch/>
          </p:blipFill>
          <p:spPr bwMode="auto">
            <a:xfrm>
              <a:off x="2911477" y="3360872"/>
              <a:ext cx="2900252" cy="557407"/>
            </a:xfrm>
            <a:prstGeom prst="rect">
              <a:avLst/>
            </a:prstGeom>
            <a:noFill/>
            <a:ln>
              <a:noFill/>
            </a:ln>
            <a:extLst>
              <a:ext uri="{53640926-AAD7-44D8-BBD7-CCE9431645EC}">
                <a14:shadowObscured xmlns:a14="http://schemas.microsoft.com/office/drawing/2010/main"/>
              </a:ext>
            </a:extLst>
          </p:spPr>
        </p:pic>
        <p:grpSp>
          <p:nvGrpSpPr>
            <p:cNvPr id="63" name="Grupo 62"/>
            <p:cNvGrpSpPr/>
            <p:nvPr/>
          </p:nvGrpSpPr>
          <p:grpSpPr>
            <a:xfrm>
              <a:off x="2911205" y="4112690"/>
              <a:ext cx="4140639" cy="812710"/>
              <a:chOff x="3455697" y="4428897"/>
              <a:chExt cx="5373116" cy="1054617"/>
            </a:xfrm>
          </p:grpSpPr>
          <p:pic>
            <p:nvPicPr>
              <p:cNvPr id="50" name="Imagen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5989" y="4487117"/>
                <a:ext cx="1771373" cy="996397"/>
              </a:xfrm>
              <a:prstGeom prst="rect">
                <a:avLst/>
              </a:prstGeom>
            </p:spPr>
          </p:pic>
          <p:pic>
            <p:nvPicPr>
              <p:cNvPr id="51" name="Imagen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5697" y="4428897"/>
                <a:ext cx="1862066" cy="1054617"/>
              </a:xfrm>
              <a:prstGeom prst="rect">
                <a:avLst/>
              </a:prstGeom>
            </p:spPr>
          </p:pic>
          <p:pic>
            <p:nvPicPr>
              <p:cNvPr id="52" name="Imagen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8360" y="4503718"/>
                <a:ext cx="1730453" cy="979796"/>
              </a:xfrm>
              <a:prstGeom prst="rect">
                <a:avLst/>
              </a:prstGeom>
            </p:spPr>
          </p:pic>
        </p:grpSp>
        <p:grpSp>
          <p:nvGrpSpPr>
            <p:cNvPr id="64" name="Grupo 63"/>
            <p:cNvGrpSpPr/>
            <p:nvPr/>
          </p:nvGrpSpPr>
          <p:grpSpPr>
            <a:xfrm>
              <a:off x="2913305" y="2509084"/>
              <a:ext cx="3562324" cy="657376"/>
              <a:chOff x="3489370" y="3038944"/>
              <a:chExt cx="3562324" cy="771698"/>
            </a:xfrm>
          </p:grpSpPr>
          <p:pic>
            <p:nvPicPr>
              <p:cNvPr id="54" name="Picture 7" descr="IMG_1930.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89370" y="3038944"/>
                <a:ext cx="1746296" cy="76947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5" name="Imagen 54"/>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235666" y="3044304"/>
                <a:ext cx="1816028" cy="7663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57" name="CuadroTexto 25"/>
            <p:cNvSpPr txBox="1"/>
            <p:nvPr/>
          </p:nvSpPr>
          <p:spPr>
            <a:xfrm>
              <a:off x="2621636" y="5256278"/>
              <a:ext cx="58221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2013</a:t>
              </a:r>
              <a:endParaRPr lang="es-ES" sz="1400" dirty="0">
                <a:latin typeface="Arial" panose="020B0604020202020204" pitchFamily="34" charset="0"/>
                <a:cs typeface="Arial" panose="020B0604020202020204" pitchFamily="34" charset="0"/>
              </a:endParaRPr>
            </a:p>
          </p:txBody>
        </p:sp>
        <p:grpSp>
          <p:nvGrpSpPr>
            <p:cNvPr id="59" name="Grupo 58"/>
            <p:cNvGrpSpPr/>
            <p:nvPr/>
          </p:nvGrpSpPr>
          <p:grpSpPr>
            <a:xfrm>
              <a:off x="2915815" y="1302210"/>
              <a:ext cx="5256584" cy="4002888"/>
              <a:chOff x="3491880" y="1946392"/>
              <a:chExt cx="5256584" cy="4002888"/>
            </a:xfrm>
          </p:grpSpPr>
          <p:cxnSp>
            <p:nvCxnSpPr>
              <p:cNvPr id="36" name="Conector recto 35"/>
              <p:cNvCxnSpPr/>
              <p:nvPr/>
            </p:nvCxnSpPr>
            <p:spPr>
              <a:xfrm>
                <a:off x="3491880" y="1946392"/>
                <a:ext cx="0" cy="4002888"/>
              </a:xfrm>
              <a:prstGeom prst="line">
                <a:avLst/>
              </a:prstGeom>
              <a:ln w="19050">
                <a:solidFill>
                  <a:srgbClr val="FF0000">
                    <a:alpha val="46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4067944" y="1946392"/>
                <a:ext cx="0" cy="4002888"/>
              </a:xfrm>
              <a:prstGeom prst="line">
                <a:avLst/>
              </a:prstGeom>
              <a:ln w="19050">
                <a:solidFill>
                  <a:srgbClr val="FF0000">
                    <a:alpha val="46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4644008" y="1946392"/>
                <a:ext cx="0" cy="4002888"/>
              </a:xfrm>
              <a:prstGeom prst="line">
                <a:avLst/>
              </a:prstGeom>
              <a:ln w="19050">
                <a:solidFill>
                  <a:srgbClr val="FF0000">
                    <a:alpha val="46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5235666" y="1946392"/>
                <a:ext cx="0" cy="4002888"/>
              </a:xfrm>
              <a:prstGeom prst="line">
                <a:avLst/>
              </a:prstGeom>
              <a:ln w="19050">
                <a:solidFill>
                  <a:srgbClr val="FF0000">
                    <a:alpha val="46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5811730" y="1946392"/>
                <a:ext cx="0" cy="4002888"/>
              </a:xfrm>
              <a:prstGeom prst="line">
                <a:avLst/>
              </a:prstGeom>
              <a:ln w="19050">
                <a:solidFill>
                  <a:srgbClr val="FF0000">
                    <a:alpha val="46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6387794" y="1946392"/>
                <a:ext cx="0" cy="4002888"/>
              </a:xfrm>
              <a:prstGeom prst="line">
                <a:avLst/>
              </a:prstGeom>
              <a:ln w="19050">
                <a:solidFill>
                  <a:srgbClr val="FF0000">
                    <a:alpha val="46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7020272" y="1946392"/>
                <a:ext cx="0" cy="4002888"/>
              </a:xfrm>
              <a:prstGeom prst="line">
                <a:avLst/>
              </a:prstGeom>
              <a:ln w="19050">
                <a:solidFill>
                  <a:srgbClr val="FF0000">
                    <a:alpha val="46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7596336" y="1946392"/>
                <a:ext cx="0" cy="4002888"/>
              </a:xfrm>
              <a:prstGeom prst="line">
                <a:avLst/>
              </a:prstGeom>
              <a:ln w="19050">
                <a:solidFill>
                  <a:srgbClr val="FF0000">
                    <a:alpha val="46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8172400" y="1946392"/>
                <a:ext cx="0" cy="4002888"/>
              </a:xfrm>
              <a:prstGeom prst="line">
                <a:avLst/>
              </a:prstGeom>
              <a:ln w="19050">
                <a:solidFill>
                  <a:srgbClr val="FF0000">
                    <a:alpha val="46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8748464" y="1946392"/>
                <a:ext cx="0" cy="4002888"/>
              </a:xfrm>
              <a:prstGeom prst="line">
                <a:avLst/>
              </a:prstGeom>
              <a:ln w="19050">
                <a:solidFill>
                  <a:srgbClr val="FF0000">
                    <a:alpha val="46000"/>
                  </a:srgbClr>
                </a:solidFill>
                <a:prstDash val="dash"/>
              </a:ln>
            </p:spPr>
            <p:style>
              <a:lnRef idx="1">
                <a:schemeClr val="accent1"/>
              </a:lnRef>
              <a:fillRef idx="0">
                <a:schemeClr val="accent1"/>
              </a:fillRef>
              <a:effectRef idx="0">
                <a:schemeClr val="accent1"/>
              </a:effectRef>
              <a:fontRef idx="minor">
                <a:schemeClr val="tx1"/>
              </a:fontRef>
            </p:style>
          </p:cxnSp>
        </p:grpSp>
        <p:sp>
          <p:nvSpPr>
            <p:cNvPr id="60" name="CuadroTexto 25"/>
            <p:cNvSpPr txBox="1"/>
            <p:nvPr/>
          </p:nvSpPr>
          <p:spPr>
            <a:xfrm>
              <a:off x="4365422" y="5276831"/>
              <a:ext cx="582211" cy="307777"/>
            </a:xfrm>
            <a:prstGeom prst="rect">
              <a:avLst/>
            </a:prstGeom>
            <a:noFill/>
          </p:spPr>
          <p:txBody>
            <a:bodyPr wrap="none" rtlCol="0">
              <a:spAutoFit/>
            </a:bodyPr>
            <a:lstStyle/>
            <a:p>
              <a:r>
                <a:rPr lang="es-MX" sz="1400" dirty="0" smtClean="0">
                  <a:latin typeface="Arial" panose="020B0604020202020204" pitchFamily="34" charset="0"/>
                  <a:cs typeface="Arial" panose="020B0604020202020204" pitchFamily="34" charset="0"/>
                </a:rPr>
                <a:t>2016</a:t>
              </a:r>
              <a:endParaRPr lang="es-ES" sz="1400" dirty="0">
                <a:latin typeface="Arial" panose="020B0604020202020204" pitchFamily="34" charset="0"/>
                <a:cs typeface="Arial" panose="020B0604020202020204" pitchFamily="34" charset="0"/>
              </a:endParaRPr>
            </a:p>
          </p:txBody>
        </p:sp>
        <p:sp>
          <p:nvSpPr>
            <p:cNvPr id="61" name="CuadroTexto 25"/>
            <p:cNvSpPr txBox="1"/>
            <p:nvPr/>
          </p:nvSpPr>
          <p:spPr>
            <a:xfrm>
              <a:off x="6150028" y="5276831"/>
              <a:ext cx="582211" cy="307777"/>
            </a:xfrm>
            <a:prstGeom prst="rect">
              <a:avLst/>
            </a:prstGeom>
            <a:noFill/>
          </p:spPr>
          <p:txBody>
            <a:bodyPr wrap="none" rtlCol="0">
              <a:spAutoFit/>
            </a:bodyPr>
            <a:lstStyle/>
            <a:p>
              <a:r>
                <a:rPr lang="es-MX" sz="1400" dirty="0" smtClean="0">
                  <a:latin typeface="Arial" panose="020B0604020202020204" pitchFamily="34" charset="0"/>
                  <a:cs typeface="Arial" panose="020B0604020202020204" pitchFamily="34" charset="0"/>
                </a:rPr>
                <a:t>2019</a:t>
              </a:r>
              <a:endParaRPr lang="es-ES" sz="1400" dirty="0">
                <a:latin typeface="Arial" panose="020B0604020202020204" pitchFamily="34" charset="0"/>
                <a:cs typeface="Arial" panose="020B0604020202020204" pitchFamily="34" charset="0"/>
              </a:endParaRPr>
            </a:p>
          </p:txBody>
        </p:sp>
        <p:sp>
          <p:nvSpPr>
            <p:cNvPr id="62" name="CuadroTexto 25"/>
            <p:cNvSpPr txBox="1"/>
            <p:nvPr/>
          </p:nvSpPr>
          <p:spPr>
            <a:xfrm>
              <a:off x="7881293" y="5262483"/>
              <a:ext cx="582211" cy="307777"/>
            </a:xfrm>
            <a:prstGeom prst="rect">
              <a:avLst/>
            </a:prstGeom>
            <a:noFill/>
          </p:spPr>
          <p:txBody>
            <a:bodyPr wrap="none" rtlCol="0">
              <a:spAutoFit/>
            </a:bodyPr>
            <a:lstStyle/>
            <a:p>
              <a:r>
                <a:rPr lang="es-MX" sz="1400" dirty="0" smtClean="0">
                  <a:latin typeface="Arial" panose="020B0604020202020204" pitchFamily="34" charset="0"/>
                  <a:cs typeface="Arial" panose="020B0604020202020204" pitchFamily="34" charset="0"/>
                </a:rPr>
                <a:t>2022</a:t>
              </a:r>
              <a:endParaRPr lang="es-ES"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52060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3848" y="332656"/>
            <a:ext cx="52565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latin typeface="Arial Narrow" panose="020B0606020202030204" pitchFamily="34" charset="0"/>
              </a:rPr>
              <a:t>CUPOS ENTREGADOS 2014 </a:t>
            </a:r>
            <a:endParaRPr lang="es-ES" dirty="0">
              <a:latin typeface="Arial Narrow" panose="020B0606020202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244098728"/>
              </p:ext>
            </p:extLst>
          </p:nvPr>
        </p:nvGraphicFramePr>
        <p:xfrm>
          <a:off x="323527" y="1052736"/>
          <a:ext cx="8465187" cy="4484796"/>
        </p:xfrm>
        <a:graphic>
          <a:graphicData uri="http://schemas.openxmlformats.org/drawingml/2006/table">
            <a:tbl>
              <a:tblPr/>
              <a:tblGrid>
                <a:gridCol w="1786894"/>
                <a:gridCol w="4097223"/>
                <a:gridCol w="2581070"/>
              </a:tblGrid>
              <a:tr h="348184">
                <a:tc gridSpan="3">
                  <a:txBody>
                    <a:bodyPr/>
                    <a:lstStyle/>
                    <a:p>
                      <a:pPr algn="ctr" fontAlgn="ctr"/>
                      <a:r>
                        <a:rPr lang="es-ES" sz="1600" b="1" i="0" u="none" strike="noStrike" dirty="0">
                          <a:solidFill>
                            <a:srgbClr val="FFFFFF"/>
                          </a:solidFill>
                          <a:effectLst/>
                          <a:latin typeface="Arial Narrow" panose="020B0606020202030204" pitchFamily="34" charset="0"/>
                        </a:rPr>
                        <a:t>RELACIÓN DE CUPOS ENTREGADOS VIGENCIA 2014</a:t>
                      </a:r>
                    </a:p>
                  </a:txBody>
                  <a:tcPr marL="10978" marR="10978" marT="109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ES"/>
                    </a:p>
                  </a:txBody>
                  <a:tcPr/>
                </a:tc>
                <a:tc hMerge="1">
                  <a:txBody>
                    <a:bodyPr/>
                    <a:lstStyle/>
                    <a:p>
                      <a:endParaRPr lang="es-ES"/>
                    </a:p>
                  </a:txBody>
                  <a:tcPr/>
                </a:tc>
              </a:tr>
              <a:tr h="301759">
                <a:tc>
                  <a:txBody>
                    <a:bodyPr/>
                    <a:lstStyle/>
                    <a:p>
                      <a:pPr algn="ctr" fontAlgn="ctr"/>
                      <a:r>
                        <a:rPr lang="es-ES" sz="2000" b="1" i="0" u="none" strike="noStrike">
                          <a:solidFill>
                            <a:srgbClr val="000000"/>
                          </a:solidFill>
                          <a:effectLst/>
                          <a:latin typeface="Arial Narrow" panose="020B0606020202030204" pitchFamily="34" charset="0"/>
                        </a:rPr>
                        <a:t>CONTRATO</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000" b="1" i="0" u="none" strike="noStrike">
                          <a:solidFill>
                            <a:srgbClr val="000000"/>
                          </a:solidFill>
                          <a:effectLst/>
                          <a:latin typeface="Arial Narrow" panose="020B0606020202030204" pitchFamily="34" charset="0"/>
                        </a:rPr>
                        <a:t>ESTABLECIMIENTO</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000" b="1" i="0" u="none" strike="noStrike">
                          <a:solidFill>
                            <a:srgbClr val="000000"/>
                          </a:solidFill>
                          <a:effectLst/>
                          <a:latin typeface="Arial Narrow" panose="020B0606020202030204" pitchFamily="34" charset="0"/>
                        </a:rPr>
                        <a:t>TOTAL CUPOS</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09497">
                <a:tc>
                  <a:txBody>
                    <a:bodyPr/>
                    <a:lstStyle/>
                    <a:p>
                      <a:pPr algn="l" fontAlgn="ctr"/>
                      <a:r>
                        <a:rPr lang="es-ES" sz="2000" b="1" i="0" u="none" strike="noStrike">
                          <a:solidFill>
                            <a:srgbClr val="000000"/>
                          </a:solidFill>
                          <a:effectLst/>
                          <a:latin typeface="Arial Narrow" panose="020B0606020202030204" pitchFamily="34" charset="0"/>
                        </a:rPr>
                        <a:t>181 - 2013</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rowSpan="2">
                  <a:txBody>
                    <a:bodyPr/>
                    <a:lstStyle/>
                    <a:p>
                      <a:pPr algn="l" fontAlgn="ctr"/>
                      <a:r>
                        <a:rPr lang="es-ES" sz="2000" b="0" i="0" u="none" strike="noStrike" dirty="0" smtClean="0">
                          <a:solidFill>
                            <a:srgbClr val="000000"/>
                          </a:solidFill>
                          <a:effectLst/>
                          <a:latin typeface="Arial Narrow" panose="020B0606020202030204" pitchFamily="34" charset="0"/>
                        </a:rPr>
                        <a:t>1. Complejo </a:t>
                      </a:r>
                      <a:r>
                        <a:rPr lang="es-ES" sz="2000" b="0" i="0" u="none" strike="noStrike" dirty="0">
                          <a:solidFill>
                            <a:srgbClr val="000000"/>
                          </a:solidFill>
                          <a:effectLst/>
                          <a:latin typeface="Arial Narrow" panose="020B0606020202030204" pitchFamily="34" charset="0"/>
                        </a:rPr>
                        <a:t>de Ibagué (</a:t>
                      </a:r>
                      <a:r>
                        <a:rPr lang="es-ES" sz="2000" b="0" i="0" u="none" strike="noStrike" dirty="0" err="1">
                          <a:solidFill>
                            <a:srgbClr val="000000"/>
                          </a:solidFill>
                          <a:effectLst/>
                          <a:latin typeface="Arial Narrow" panose="020B0606020202030204" pitchFamily="34" charset="0"/>
                        </a:rPr>
                        <a:t>Picaleña</a:t>
                      </a:r>
                      <a:r>
                        <a:rPr lang="es-ES" sz="2000" b="0" i="0" u="none" strike="noStrike" dirty="0">
                          <a:solidFill>
                            <a:srgbClr val="000000"/>
                          </a:solidFill>
                          <a:effectLst/>
                          <a:latin typeface="Arial Narrow" panose="020B0606020202030204" pitchFamily="34" charset="0"/>
                        </a:rPr>
                        <a:t>)</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2">
                  <a:txBody>
                    <a:bodyPr/>
                    <a:lstStyle/>
                    <a:p>
                      <a:pPr algn="ctr" fontAlgn="ctr"/>
                      <a:r>
                        <a:rPr lang="es-ES" sz="2000" b="0" i="0" u="none" strike="noStrike">
                          <a:solidFill>
                            <a:srgbClr val="000000"/>
                          </a:solidFill>
                          <a:effectLst/>
                          <a:latin typeface="Arial Narrow" panose="020B0606020202030204" pitchFamily="34" charset="0"/>
                        </a:rPr>
                        <a:t>156</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22393">
                <a:tc>
                  <a:txBody>
                    <a:bodyPr/>
                    <a:lstStyle/>
                    <a:p>
                      <a:pPr algn="l" fontAlgn="ctr"/>
                      <a:r>
                        <a:rPr lang="es-ES" sz="2000" b="1" i="0" u="none" strike="noStrike">
                          <a:solidFill>
                            <a:srgbClr val="000000"/>
                          </a:solidFill>
                          <a:effectLst/>
                          <a:latin typeface="Arial Narrow" panose="020B0606020202030204" pitchFamily="34" charset="0"/>
                        </a:rPr>
                        <a:t>057 - 2013</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r>
              <a:tr h="322393">
                <a:tc>
                  <a:txBody>
                    <a:bodyPr/>
                    <a:lstStyle/>
                    <a:p>
                      <a:pPr algn="l" fontAlgn="ctr"/>
                      <a:r>
                        <a:rPr lang="es-ES" sz="2000" b="1" i="0" u="none" strike="noStrike" dirty="0">
                          <a:solidFill>
                            <a:srgbClr val="000000"/>
                          </a:solidFill>
                          <a:effectLst/>
                          <a:latin typeface="Arial Narrow" panose="020B0606020202030204" pitchFamily="34" charset="0"/>
                        </a:rPr>
                        <a:t>142 - 2013</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ctr"/>
                      <a:r>
                        <a:rPr lang="es-ES" sz="2000" b="0" i="0" u="none" strike="noStrike" dirty="0">
                          <a:solidFill>
                            <a:srgbClr val="000000"/>
                          </a:solidFill>
                          <a:effectLst/>
                          <a:latin typeface="Arial Narrow" panose="020B0606020202030204" pitchFamily="34" charset="0"/>
                        </a:rPr>
                        <a:t> </a:t>
                      </a:r>
                      <a:r>
                        <a:rPr lang="es-ES" sz="2000" b="0" i="0" u="none" strike="noStrike" dirty="0" smtClean="0">
                          <a:solidFill>
                            <a:srgbClr val="000000"/>
                          </a:solidFill>
                          <a:effectLst/>
                          <a:latin typeface="Arial Narrow" panose="020B0606020202030204" pitchFamily="34" charset="0"/>
                        </a:rPr>
                        <a:t>2. EPAMSCAS </a:t>
                      </a:r>
                      <a:r>
                        <a:rPr lang="es-ES" sz="2000" b="0" i="0" u="none" strike="noStrike" dirty="0">
                          <a:solidFill>
                            <a:srgbClr val="000000"/>
                          </a:solidFill>
                          <a:effectLst/>
                          <a:latin typeface="Arial Narrow" panose="020B0606020202030204" pitchFamily="34" charset="0"/>
                        </a:rPr>
                        <a:t>Combita</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000" b="0" i="0" u="none" strike="noStrike">
                          <a:solidFill>
                            <a:srgbClr val="000000"/>
                          </a:solidFill>
                          <a:effectLst/>
                          <a:latin typeface="Arial Narrow" panose="020B0606020202030204" pitchFamily="34" charset="0"/>
                        </a:rPr>
                        <a:t>108</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22393">
                <a:tc>
                  <a:txBody>
                    <a:bodyPr/>
                    <a:lstStyle/>
                    <a:p>
                      <a:pPr algn="l" fontAlgn="ctr"/>
                      <a:r>
                        <a:rPr lang="es-ES" sz="2000" b="1" i="0" u="none" strike="noStrike">
                          <a:solidFill>
                            <a:srgbClr val="000000"/>
                          </a:solidFill>
                          <a:effectLst/>
                          <a:latin typeface="Arial Narrow" panose="020B0606020202030204" pitchFamily="34" charset="0"/>
                        </a:rPr>
                        <a:t>152 - 2013</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ctr"/>
                      <a:r>
                        <a:rPr lang="es-ES" sz="2000" b="0" i="0" u="none" strike="noStrike" dirty="0" smtClean="0">
                          <a:solidFill>
                            <a:srgbClr val="000000"/>
                          </a:solidFill>
                          <a:effectLst/>
                          <a:latin typeface="Arial Narrow" panose="020B0606020202030204" pitchFamily="34" charset="0"/>
                        </a:rPr>
                        <a:t>3.  </a:t>
                      </a:r>
                      <a:r>
                        <a:rPr lang="es-ES" sz="2000" b="0" i="0" u="none" strike="noStrike" dirty="0">
                          <a:solidFill>
                            <a:srgbClr val="000000"/>
                          </a:solidFill>
                          <a:effectLst/>
                          <a:latin typeface="Arial Narrow" panose="020B0606020202030204" pitchFamily="34" charset="0"/>
                        </a:rPr>
                        <a:t>EPMSC Armenia </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000" b="0" i="0" u="none" strike="noStrike">
                          <a:solidFill>
                            <a:srgbClr val="000000"/>
                          </a:solidFill>
                          <a:effectLst/>
                          <a:latin typeface="Arial Narrow" panose="020B0606020202030204" pitchFamily="34" charset="0"/>
                        </a:rPr>
                        <a:t>90</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22393">
                <a:tc>
                  <a:txBody>
                    <a:bodyPr/>
                    <a:lstStyle/>
                    <a:p>
                      <a:pPr algn="l" fontAlgn="ctr"/>
                      <a:r>
                        <a:rPr lang="es-ES" sz="2000" b="1" i="0" u="none" strike="noStrike">
                          <a:solidFill>
                            <a:srgbClr val="000000"/>
                          </a:solidFill>
                          <a:effectLst/>
                          <a:latin typeface="Arial Narrow" panose="020B0606020202030204" pitchFamily="34" charset="0"/>
                        </a:rPr>
                        <a:t>113 - 2013</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ctr"/>
                      <a:r>
                        <a:rPr lang="es-ES" sz="2000" b="0" i="0" u="none" strike="noStrike" dirty="0">
                          <a:solidFill>
                            <a:srgbClr val="000000"/>
                          </a:solidFill>
                          <a:effectLst/>
                          <a:latin typeface="Arial Narrow" panose="020B0606020202030204" pitchFamily="34" charset="0"/>
                        </a:rPr>
                        <a:t> </a:t>
                      </a:r>
                      <a:r>
                        <a:rPr lang="es-ES" sz="2000" b="0" i="0" u="none" strike="noStrike" dirty="0" smtClean="0">
                          <a:solidFill>
                            <a:srgbClr val="000000"/>
                          </a:solidFill>
                          <a:effectLst/>
                          <a:latin typeface="Arial Narrow" panose="020B0606020202030204" pitchFamily="34" charset="0"/>
                        </a:rPr>
                        <a:t>4. EPMSC </a:t>
                      </a:r>
                      <a:r>
                        <a:rPr lang="es-ES" sz="2000" b="0" i="0" u="none" strike="noStrike" dirty="0">
                          <a:solidFill>
                            <a:srgbClr val="000000"/>
                          </a:solidFill>
                          <a:effectLst/>
                          <a:latin typeface="Arial Narrow" panose="020B0606020202030204" pitchFamily="34" charset="0"/>
                        </a:rPr>
                        <a:t>Acacias</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000" b="0" i="0" u="none" strike="noStrike" dirty="0">
                          <a:solidFill>
                            <a:srgbClr val="000000"/>
                          </a:solidFill>
                          <a:effectLst/>
                          <a:latin typeface="Arial Narrow" panose="020B0606020202030204" pitchFamily="34" charset="0"/>
                        </a:rPr>
                        <a:t>124</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22393">
                <a:tc>
                  <a:txBody>
                    <a:bodyPr/>
                    <a:lstStyle/>
                    <a:p>
                      <a:pPr algn="l" fontAlgn="ctr"/>
                      <a:r>
                        <a:rPr lang="es-ES" sz="2000" b="1" i="0" u="none" strike="noStrike">
                          <a:solidFill>
                            <a:srgbClr val="000000"/>
                          </a:solidFill>
                          <a:effectLst/>
                          <a:latin typeface="Arial Narrow" panose="020B0606020202030204" pitchFamily="34" charset="0"/>
                        </a:rPr>
                        <a:t>112 - 2013</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ctr"/>
                      <a:r>
                        <a:rPr lang="es-ES" sz="2000" b="0" i="0" u="none" strike="noStrike" dirty="0">
                          <a:solidFill>
                            <a:srgbClr val="000000"/>
                          </a:solidFill>
                          <a:effectLst/>
                          <a:latin typeface="Arial Narrow" panose="020B0606020202030204" pitchFamily="34" charset="0"/>
                        </a:rPr>
                        <a:t> </a:t>
                      </a:r>
                      <a:r>
                        <a:rPr lang="es-ES" sz="2000" b="0" i="0" u="none" strike="noStrike" dirty="0" smtClean="0">
                          <a:solidFill>
                            <a:srgbClr val="000000"/>
                          </a:solidFill>
                          <a:effectLst/>
                          <a:latin typeface="Arial Narrow" panose="020B0606020202030204" pitchFamily="34" charset="0"/>
                        </a:rPr>
                        <a:t>5. EPMSC </a:t>
                      </a:r>
                      <a:r>
                        <a:rPr lang="es-ES" sz="2000" b="0" i="0" u="none" strike="noStrike" dirty="0">
                          <a:solidFill>
                            <a:srgbClr val="000000"/>
                          </a:solidFill>
                          <a:effectLst/>
                          <a:latin typeface="Arial Narrow" panose="020B0606020202030204" pitchFamily="34" charset="0"/>
                        </a:rPr>
                        <a:t>Buga</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000" b="0" i="0" u="none" strike="noStrike">
                          <a:solidFill>
                            <a:srgbClr val="000000"/>
                          </a:solidFill>
                          <a:effectLst/>
                          <a:latin typeface="Arial Narrow" panose="020B0606020202030204" pitchFamily="34" charset="0"/>
                        </a:rPr>
                        <a:t>220</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22393">
                <a:tc>
                  <a:txBody>
                    <a:bodyPr/>
                    <a:lstStyle/>
                    <a:p>
                      <a:pPr algn="l" fontAlgn="ctr"/>
                      <a:r>
                        <a:rPr lang="es-ES" sz="2000" b="1" i="0" u="none" strike="noStrike">
                          <a:solidFill>
                            <a:srgbClr val="000000"/>
                          </a:solidFill>
                          <a:effectLst/>
                          <a:latin typeface="Arial Narrow" panose="020B0606020202030204" pitchFamily="34" charset="0"/>
                        </a:rPr>
                        <a:t>112 - 2013</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ctr"/>
                      <a:r>
                        <a:rPr lang="es-ES" sz="2000" b="0" i="0" u="none" strike="noStrike" dirty="0">
                          <a:solidFill>
                            <a:srgbClr val="000000"/>
                          </a:solidFill>
                          <a:effectLst/>
                          <a:latin typeface="Arial Narrow" panose="020B0606020202030204" pitchFamily="34" charset="0"/>
                        </a:rPr>
                        <a:t> </a:t>
                      </a:r>
                      <a:r>
                        <a:rPr lang="es-ES" sz="2000" b="0" i="0" u="none" strike="noStrike" dirty="0" smtClean="0">
                          <a:solidFill>
                            <a:srgbClr val="000000"/>
                          </a:solidFill>
                          <a:effectLst/>
                          <a:latin typeface="Arial Narrow" panose="020B0606020202030204" pitchFamily="34" charset="0"/>
                        </a:rPr>
                        <a:t>6. EPAMSCAS </a:t>
                      </a:r>
                      <a:r>
                        <a:rPr lang="es-ES" sz="2000" b="0" i="0" u="none" strike="noStrike" dirty="0">
                          <a:solidFill>
                            <a:srgbClr val="000000"/>
                          </a:solidFill>
                          <a:effectLst/>
                          <a:latin typeface="Arial Narrow" panose="020B0606020202030204" pitchFamily="34" charset="0"/>
                        </a:rPr>
                        <a:t>JP Palmira </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000" b="0" i="0" u="none" strike="noStrike">
                          <a:solidFill>
                            <a:srgbClr val="000000"/>
                          </a:solidFill>
                          <a:effectLst/>
                          <a:latin typeface="Arial Narrow" panose="020B0606020202030204" pitchFamily="34" charset="0"/>
                        </a:rPr>
                        <a:t>200</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22393">
                <a:tc>
                  <a:txBody>
                    <a:bodyPr/>
                    <a:lstStyle/>
                    <a:p>
                      <a:pPr algn="l" fontAlgn="ctr"/>
                      <a:r>
                        <a:rPr lang="es-ES" sz="2000" b="1" i="0" u="none" strike="noStrike">
                          <a:solidFill>
                            <a:srgbClr val="000000"/>
                          </a:solidFill>
                          <a:effectLst/>
                          <a:latin typeface="Arial Narrow" panose="020B0606020202030204" pitchFamily="34" charset="0"/>
                        </a:rPr>
                        <a:t>108 - 2013</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ctr"/>
                      <a:r>
                        <a:rPr lang="es-ES" sz="2000" b="0" i="0" u="none" strike="noStrike" dirty="0">
                          <a:solidFill>
                            <a:srgbClr val="000000"/>
                          </a:solidFill>
                          <a:effectLst/>
                          <a:latin typeface="Arial Narrow" panose="020B0606020202030204" pitchFamily="34" charset="0"/>
                        </a:rPr>
                        <a:t> </a:t>
                      </a:r>
                      <a:r>
                        <a:rPr lang="es-ES" sz="2000" b="0" i="0" u="none" strike="noStrike" dirty="0" smtClean="0">
                          <a:solidFill>
                            <a:srgbClr val="000000"/>
                          </a:solidFill>
                          <a:effectLst/>
                          <a:latin typeface="Arial Narrow" panose="020B0606020202030204" pitchFamily="34" charset="0"/>
                        </a:rPr>
                        <a:t>7. EPMSC </a:t>
                      </a:r>
                      <a:r>
                        <a:rPr lang="es-ES" sz="2000" b="0" i="0" u="none" strike="noStrike" dirty="0">
                          <a:solidFill>
                            <a:srgbClr val="000000"/>
                          </a:solidFill>
                          <a:effectLst/>
                          <a:latin typeface="Arial Narrow" panose="020B0606020202030204" pitchFamily="34" charset="0"/>
                        </a:rPr>
                        <a:t>Medellín (Bellavista)</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Arial Narrow" panose="020B0606020202030204" pitchFamily="34" charset="0"/>
                        </a:rPr>
                        <a:t>42</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22393">
                <a:tc>
                  <a:txBody>
                    <a:bodyPr/>
                    <a:lstStyle/>
                    <a:p>
                      <a:pPr algn="l" fontAlgn="ctr"/>
                      <a:r>
                        <a:rPr lang="es-ES" sz="2000" b="1" i="0" u="none" strike="noStrike">
                          <a:solidFill>
                            <a:srgbClr val="000000"/>
                          </a:solidFill>
                          <a:effectLst/>
                          <a:latin typeface="Arial Narrow" panose="020B0606020202030204" pitchFamily="34" charset="0"/>
                        </a:rPr>
                        <a:t>151 - 2013</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ctr"/>
                      <a:r>
                        <a:rPr lang="es-ES" sz="2000" b="0" i="0" u="none" strike="noStrike" dirty="0">
                          <a:solidFill>
                            <a:srgbClr val="000000"/>
                          </a:solidFill>
                          <a:effectLst/>
                          <a:latin typeface="Arial Narrow" panose="020B0606020202030204" pitchFamily="34" charset="0"/>
                        </a:rPr>
                        <a:t> </a:t>
                      </a:r>
                      <a:r>
                        <a:rPr lang="es-ES" sz="2000" b="0" i="0" u="none" strike="noStrike" dirty="0" smtClean="0">
                          <a:solidFill>
                            <a:srgbClr val="000000"/>
                          </a:solidFill>
                          <a:effectLst/>
                          <a:latin typeface="Arial Narrow" panose="020B0606020202030204" pitchFamily="34" charset="0"/>
                        </a:rPr>
                        <a:t>8. EPMSC </a:t>
                      </a:r>
                      <a:r>
                        <a:rPr lang="es-ES" sz="2000" b="0" i="0" u="none" strike="noStrike" dirty="0">
                          <a:solidFill>
                            <a:srgbClr val="000000"/>
                          </a:solidFill>
                          <a:effectLst/>
                          <a:latin typeface="Arial Narrow" panose="020B0606020202030204" pitchFamily="34" charset="0"/>
                        </a:rPr>
                        <a:t>JYP </a:t>
                      </a:r>
                      <a:r>
                        <a:rPr lang="es-ES" sz="2000" b="0" i="0" u="none" strike="noStrike" dirty="0" err="1">
                          <a:solidFill>
                            <a:srgbClr val="000000"/>
                          </a:solidFill>
                          <a:effectLst/>
                          <a:latin typeface="Arial Narrow" panose="020B0606020202030204" pitchFamily="34" charset="0"/>
                        </a:rPr>
                        <a:t>Tierraalta</a:t>
                      </a:r>
                      <a:endParaRPr lang="es-ES" sz="2000" b="0" i="0" u="none" strike="noStrike" dirty="0">
                        <a:solidFill>
                          <a:srgbClr val="000000"/>
                        </a:solidFill>
                        <a:effectLst/>
                        <a:latin typeface="Arial Narrow" panose="020B0606020202030204" pitchFamily="34" charset="0"/>
                      </a:endParaRP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000" b="0" i="0" u="none" strike="noStrike">
                          <a:solidFill>
                            <a:srgbClr val="000000"/>
                          </a:solidFill>
                          <a:effectLst/>
                          <a:latin typeface="Arial Narrow" panose="020B0606020202030204" pitchFamily="34" charset="0"/>
                        </a:rPr>
                        <a:t>576</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22393">
                <a:tc>
                  <a:txBody>
                    <a:bodyPr/>
                    <a:lstStyle/>
                    <a:p>
                      <a:pPr algn="l" fontAlgn="ctr"/>
                      <a:r>
                        <a:rPr lang="es-ES" sz="2000" b="1" i="0" u="none" strike="noStrike">
                          <a:solidFill>
                            <a:srgbClr val="000000"/>
                          </a:solidFill>
                          <a:effectLst/>
                          <a:latin typeface="Arial Narrow" panose="020B0606020202030204" pitchFamily="34" charset="0"/>
                        </a:rPr>
                        <a:t>163 - 2014</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ctr"/>
                      <a:r>
                        <a:rPr lang="es-ES" sz="2000" b="0" i="0" u="none" strike="noStrike" dirty="0" smtClean="0">
                          <a:solidFill>
                            <a:srgbClr val="000000"/>
                          </a:solidFill>
                          <a:effectLst/>
                          <a:latin typeface="Arial Narrow" panose="020B0606020202030204" pitchFamily="34" charset="0"/>
                        </a:rPr>
                        <a:t>9. EPMSC </a:t>
                      </a:r>
                      <a:r>
                        <a:rPr lang="es-ES" sz="2000" b="0" i="0" u="none" strike="noStrike" dirty="0">
                          <a:solidFill>
                            <a:srgbClr val="000000"/>
                          </a:solidFill>
                          <a:effectLst/>
                          <a:latin typeface="Arial Narrow" panose="020B0606020202030204" pitchFamily="34" charset="0"/>
                        </a:rPr>
                        <a:t>Espinal</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000" b="0" i="0" u="none" strike="noStrike">
                          <a:solidFill>
                            <a:srgbClr val="000000"/>
                          </a:solidFill>
                          <a:effectLst/>
                          <a:latin typeface="Arial Narrow" panose="020B0606020202030204" pitchFamily="34" charset="0"/>
                        </a:rPr>
                        <a:t>90</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603519">
                <a:tc gridSpan="2">
                  <a:txBody>
                    <a:bodyPr/>
                    <a:lstStyle/>
                    <a:p>
                      <a:pPr algn="r" fontAlgn="ctr"/>
                      <a:r>
                        <a:rPr lang="es-ES" sz="2000" b="1" i="0" u="none" strike="noStrike" dirty="0">
                          <a:solidFill>
                            <a:srgbClr val="FFFFFF"/>
                          </a:solidFill>
                          <a:effectLst/>
                          <a:latin typeface="Arial Narrow" panose="020B0606020202030204" pitchFamily="34" charset="0"/>
                        </a:rPr>
                        <a:t>TOTAL CUPOS EN ESTABLECIMIENTOS INTERVENIDOS</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F75B5"/>
                    </a:solidFill>
                  </a:tcPr>
                </a:tc>
                <a:tc hMerge="1">
                  <a:txBody>
                    <a:bodyPr/>
                    <a:lstStyle/>
                    <a:p>
                      <a:endParaRPr lang="es-ES"/>
                    </a:p>
                  </a:txBody>
                  <a:tcPr/>
                </a:tc>
                <a:tc>
                  <a:txBody>
                    <a:bodyPr/>
                    <a:lstStyle/>
                    <a:p>
                      <a:pPr algn="ctr" fontAlgn="ctr"/>
                      <a:r>
                        <a:rPr lang="es-ES" sz="2000" b="1" i="0" u="none" strike="noStrike" dirty="0">
                          <a:solidFill>
                            <a:srgbClr val="FFFFFF"/>
                          </a:solidFill>
                          <a:effectLst/>
                          <a:latin typeface="Arial Narrow" panose="020B0606020202030204" pitchFamily="34" charset="0"/>
                        </a:rPr>
                        <a:t>1.606</a:t>
                      </a:r>
                    </a:p>
                  </a:txBody>
                  <a:tcPr marL="10978" marR="10978" marT="109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F75B5"/>
                    </a:solidFill>
                  </a:tcPr>
                </a:tc>
              </a:tr>
            </a:tbl>
          </a:graphicData>
        </a:graphic>
      </p:graphicFrame>
    </p:spTree>
    <p:extLst>
      <p:ext uri="{BB962C8B-B14F-4D97-AF65-F5344CB8AC3E}">
        <p14:creationId xmlns:p14="http://schemas.microsoft.com/office/powerpoint/2010/main" val="2057486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3848" y="332656"/>
            <a:ext cx="52565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latin typeface="Arial Narrow" panose="020B0606020202030204" pitchFamily="34" charset="0"/>
              </a:rPr>
              <a:t>CUPOS ENTREGADOS 2015</a:t>
            </a:r>
            <a:endParaRPr lang="es-ES" dirty="0">
              <a:latin typeface="Arial Narrow" panose="020B0606020202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896597250"/>
              </p:ext>
            </p:extLst>
          </p:nvPr>
        </p:nvGraphicFramePr>
        <p:xfrm>
          <a:off x="971600" y="980728"/>
          <a:ext cx="7056784" cy="5130810"/>
        </p:xfrm>
        <a:graphic>
          <a:graphicData uri="http://schemas.openxmlformats.org/drawingml/2006/table">
            <a:tbl>
              <a:tblPr/>
              <a:tblGrid>
                <a:gridCol w="1489598"/>
                <a:gridCol w="3415544"/>
                <a:gridCol w="2151642"/>
              </a:tblGrid>
              <a:tr h="361887">
                <a:tc gridSpan="3">
                  <a:txBody>
                    <a:bodyPr/>
                    <a:lstStyle/>
                    <a:p>
                      <a:pPr algn="ctr" fontAlgn="ctr"/>
                      <a:r>
                        <a:rPr lang="es-ES" sz="2200" b="1" i="0" u="none" strike="noStrike" dirty="0">
                          <a:solidFill>
                            <a:srgbClr val="FFFFFF"/>
                          </a:solidFill>
                          <a:effectLst/>
                          <a:latin typeface="Arial Narrow" panose="020B0606020202030204" pitchFamily="34" charset="0"/>
                        </a:rPr>
                        <a:t>RELACIÓN DE CUPOS ENTREGADOS VIGENCIA 2015</a:t>
                      </a:r>
                    </a:p>
                  </a:txBody>
                  <a:tcPr marL="15078" marR="15078" marT="15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ES"/>
                    </a:p>
                  </a:txBody>
                  <a:tcPr/>
                </a:tc>
                <a:tc hMerge="1">
                  <a:txBody>
                    <a:bodyPr/>
                    <a:lstStyle/>
                    <a:p>
                      <a:endParaRPr lang="es-ES"/>
                    </a:p>
                  </a:txBody>
                  <a:tcPr/>
                </a:tc>
              </a:tr>
              <a:tr h="376965">
                <a:tc>
                  <a:txBody>
                    <a:bodyPr/>
                    <a:lstStyle/>
                    <a:p>
                      <a:pPr algn="ctr" fontAlgn="ctr"/>
                      <a:r>
                        <a:rPr lang="es-ES" sz="2200" b="1" i="0" u="none" strike="noStrike">
                          <a:solidFill>
                            <a:srgbClr val="000000"/>
                          </a:solidFill>
                          <a:effectLst/>
                          <a:latin typeface="Arial Narrow" panose="020B0606020202030204" pitchFamily="34" charset="0"/>
                        </a:rPr>
                        <a:t>CONTRATO</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200" b="1" i="0" u="none" strike="noStrike">
                          <a:solidFill>
                            <a:srgbClr val="000000"/>
                          </a:solidFill>
                          <a:effectLst/>
                          <a:latin typeface="Arial Narrow" panose="020B0606020202030204" pitchFamily="34" charset="0"/>
                        </a:rPr>
                        <a:t>ESTABLECIMIENTO</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200" b="1" i="0" u="none" strike="noStrike">
                          <a:solidFill>
                            <a:srgbClr val="000000"/>
                          </a:solidFill>
                          <a:effectLst/>
                          <a:latin typeface="Arial Narrow" panose="020B0606020202030204" pitchFamily="34" charset="0"/>
                        </a:rPr>
                        <a:t>TOTAL CUPOS</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76965">
                <a:tc>
                  <a:txBody>
                    <a:bodyPr/>
                    <a:lstStyle/>
                    <a:p>
                      <a:pPr algn="l" fontAlgn="ctr"/>
                      <a:r>
                        <a:rPr lang="es-ES" sz="2200" b="1" i="0" u="none" strike="noStrike">
                          <a:solidFill>
                            <a:srgbClr val="000000"/>
                          </a:solidFill>
                          <a:effectLst/>
                          <a:latin typeface="Arial Narrow" panose="020B0606020202030204" pitchFamily="34" charset="0"/>
                        </a:rPr>
                        <a:t>400 - 2014</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ctr"/>
                      <a:r>
                        <a:rPr lang="es-ES" sz="2200" b="0" i="0" u="none" strike="noStrike" dirty="0">
                          <a:solidFill>
                            <a:srgbClr val="000000"/>
                          </a:solidFill>
                          <a:effectLst/>
                          <a:latin typeface="Arial Narrow" panose="020B0606020202030204" pitchFamily="34" charset="0"/>
                        </a:rPr>
                        <a:t> </a:t>
                      </a:r>
                      <a:r>
                        <a:rPr lang="es-ES" sz="2200" b="0" i="0" u="none" strike="noStrike" dirty="0" smtClean="0">
                          <a:solidFill>
                            <a:srgbClr val="000000"/>
                          </a:solidFill>
                          <a:effectLst/>
                          <a:latin typeface="Arial Narrow" panose="020B0606020202030204" pitchFamily="34" charset="0"/>
                        </a:rPr>
                        <a:t>1. EC </a:t>
                      </a:r>
                      <a:r>
                        <a:rPr lang="es-ES" sz="2200" b="0" i="0" u="none" strike="noStrike" dirty="0">
                          <a:solidFill>
                            <a:srgbClr val="000000"/>
                          </a:solidFill>
                          <a:effectLst/>
                          <a:latin typeface="Arial Narrow" panose="020B0606020202030204" pitchFamily="34" charset="0"/>
                        </a:rPr>
                        <a:t>Bogotá Modelo </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200" b="0" i="0" u="none" strike="noStrike">
                          <a:solidFill>
                            <a:srgbClr val="000000"/>
                          </a:solidFill>
                          <a:effectLst/>
                          <a:latin typeface="Arial Narrow" panose="020B0606020202030204" pitchFamily="34" charset="0"/>
                        </a:rPr>
                        <a:t>368</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76965">
                <a:tc>
                  <a:txBody>
                    <a:bodyPr/>
                    <a:lstStyle/>
                    <a:p>
                      <a:pPr algn="l" fontAlgn="ctr"/>
                      <a:r>
                        <a:rPr lang="es-ES" sz="2200" b="1" i="0" u="none" strike="noStrike">
                          <a:solidFill>
                            <a:srgbClr val="000000"/>
                          </a:solidFill>
                          <a:effectLst/>
                          <a:latin typeface="Arial Narrow" panose="020B0606020202030204" pitchFamily="34" charset="0"/>
                        </a:rPr>
                        <a:t>386 - 2014</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ctr"/>
                      <a:r>
                        <a:rPr lang="es-ES" sz="2200" b="0" i="0" u="none" strike="noStrike" dirty="0" smtClean="0">
                          <a:solidFill>
                            <a:srgbClr val="000000"/>
                          </a:solidFill>
                          <a:effectLst/>
                          <a:latin typeface="Arial Narrow" panose="020B0606020202030204" pitchFamily="34" charset="0"/>
                        </a:rPr>
                        <a:t>2. EPMSC </a:t>
                      </a:r>
                      <a:r>
                        <a:rPr lang="es-ES" sz="2200" b="0" i="0" u="none" strike="noStrike" dirty="0">
                          <a:solidFill>
                            <a:srgbClr val="000000"/>
                          </a:solidFill>
                          <a:effectLst/>
                          <a:latin typeface="Arial Narrow" panose="020B0606020202030204" pitchFamily="34" charset="0"/>
                        </a:rPr>
                        <a:t>JP Espinal</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200" b="0" i="0" u="none" strike="noStrike">
                          <a:solidFill>
                            <a:srgbClr val="000000"/>
                          </a:solidFill>
                          <a:effectLst/>
                          <a:latin typeface="Arial Narrow" panose="020B0606020202030204" pitchFamily="34" charset="0"/>
                        </a:rPr>
                        <a:t>60</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76965">
                <a:tc>
                  <a:txBody>
                    <a:bodyPr/>
                    <a:lstStyle/>
                    <a:p>
                      <a:pPr algn="l" fontAlgn="ctr"/>
                      <a:r>
                        <a:rPr lang="es-ES" sz="2200" b="1" i="0" u="none" strike="noStrike">
                          <a:solidFill>
                            <a:srgbClr val="000000"/>
                          </a:solidFill>
                          <a:effectLst/>
                          <a:latin typeface="Arial Narrow" panose="020B0606020202030204" pitchFamily="34" charset="0"/>
                        </a:rPr>
                        <a:t>388 - 2014</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ctr"/>
                      <a:r>
                        <a:rPr lang="es-ES" sz="2200" b="0" i="0" u="none" strike="noStrike" dirty="0">
                          <a:solidFill>
                            <a:srgbClr val="000000"/>
                          </a:solidFill>
                          <a:effectLst/>
                          <a:latin typeface="Arial Narrow" panose="020B0606020202030204" pitchFamily="34" charset="0"/>
                        </a:rPr>
                        <a:t> </a:t>
                      </a:r>
                      <a:r>
                        <a:rPr lang="es-ES" sz="2200" b="0" i="0" u="none" strike="noStrike" dirty="0" smtClean="0">
                          <a:solidFill>
                            <a:srgbClr val="000000"/>
                          </a:solidFill>
                          <a:effectLst/>
                          <a:latin typeface="Arial Narrow" panose="020B0606020202030204" pitchFamily="34" charset="0"/>
                        </a:rPr>
                        <a:t>3.</a:t>
                      </a:r>
                      <a:r>
                        <a:rPr lang="es-ES" sz="2200" b="0" i="0" u="none" strike="noStrike" baseline="0" dirty="0" smtClean="0">
                          <a:solidFill>
                            <a:srgbClr val="000000"/>
                          </a:solidFill>
                          <a:effectLst/>
                          <a:latin typeface="Arial Narrow" panose="020B0606020202030204" pitchFamily="34" charset="0"/>
                        </a:rPr>
                        <a:t> </a:t>
                      </a:r>
                      <a:r>
                        <a:rPr lang="es-ES" sz="2200" b="0" i="0" u="none" strike="noStrike" dirty="0" smtClean="0">
                          <a:solidFill>
                            <a:srgbClr val="000000"/>
                          </a:solidFill>
                          <a:effectLst/>
                          <a:latin typeface="Arial Narrow" panose="020B0606020202030204" pitchFamily="34" charset="0"/>
                        </a:rPr>
                        <a:t>EPMSC </a:t>
                      </a:r>
                      <a:r>
                        <a:rPr lang="es-ES" sz="2200" b="0" i="0" u="none" strike="noStrike" dirty="0">
                          <a:solidFill>
                            <a:srgbClr val="000000"/>
                          </a:solidFill>
                          <a:effectLst/>
                          <a:latin typeface="Arial Narrow" panose="020B0606020202030204" pitchFamily="34" charset="0"/>
                        </a:rPr>
                        <a:t>Cartagena</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200" b="0" i="0" u="none" strike="noStrike">
                          <a:solidFill>
                            <a:srgbClr val="000000"/>
                          </a:solidFill>
                          <a:effectLst/>
                          <a:latin typeface="Arial Narrow" panose="020B0606020202030204" pitchFamily="34" charset="0"/>
                        </a:rPr>
                        <a:t>220</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76965">
                <a:tc>
                  <a:txBody>
                    <a:bodyPr/>
                    <a:lstStyle/>
                    <a:p>
                      <a:pPr algn="l" fontAlgn="ctr"/>
                      <a:r>
                        <a:rPr lang="es-ES" sz="2200" b="1" i="0" u="none" strike="noStrike">
                          <a:solidFill>
                            <a:srgbClr val="000000"/>
                          </a:solidFill>
                          <a:effectLst/>
                          <a:latin typeface="Arial Narrow" panose="020B0606020202030204" pitchFamily="34" charset="0"/>
                        </a:rPr>
                        <a:t>387 - 2014</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ctr"/>
                      <a:r>
                        <a:rPr lang="es-ES" sz="2200" b="0" i="0" u="none" strike="noStrike" dirty="0">
                          <a:solidFill>
                            <a:srgbClr val="000000"/>
                          </a:solidFill>
                          <a:effectLst/>
                          <a:latin typeface="Arial Narrow" panose="020B0606020202030204" pitchFamily="34" charset="0"/>
                        </a:rPr>
                        <a:t> </a:t>
                      </a:r>
                      <a:r>
                        <a:rPr lang="es-ES" sz="2200" b="0" i="0" u="none" strike="noStrike" dirty="0" smtClean="0">
                          <a:solidFill>
                            <a:srgbClr val="000000"/>
                          </a:solidFill>
                          <a:effectLst/>
                          <a:latin typeface="Arial Narrow" panose="020B0606020202030204" pitchFamily="34" charset="0"/>
                        </a:rPr>
                        <a:t>4. EPAMS </a:t>
                      </a:r>
                      <a:r>
                        <a:rPr lang="es-ES" sz="2200" b="0" i="0" u="none" strike="noStrike" dirty="0">
                          <a:solidFill>
                            <a:srgbClr val="000000"/>
                          </a:solidFill>
                          <a:effectLst/>
                          <a:latin typeface="Arial Narrow" panose="020B0606020202030204" pitchFamily="34" charset="0"/>
                        </a:rPr>
                        <a:t>CAS Valledupar</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200" b="0" i="0" u="none" strike="noStrike">
                          <a:solidFill>
                            <a:srgbClr val="000000"/>
                          </a:solidFill>
                          <a:effectLst/>
                          <a:latin typeface="Arial Narrow" panose="020B0606020202030204" pitchFamily="34" charset="0"/>
                        </a:rPr>
                        <a:t>44</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76965">
                <a:tc>
                  <a:txBody>
                    <a:bodyPr/>
                    <a:lstStyle/>
                    <a:p>
                      <a:pPr algn="l" fontAlgn="ctr"/>
                      <a:r>
                        <a:rPr lang="es-ES" sz="2200" b="1" i="0" u="none" strike="noStrike">
                          <a:solidFill>
                            <a:srgbClr val="000000"/>
                          </a:solidFill>
                          <a:effectLst/>
                          <a:latin typeface="Arial Narrow" panose="020B0606020202030204" pitchFamily="34" charset="0"/>
                        </a:rPr>
                        <a:t>390 - 2014</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ctr"/>
                      <a:r>
                        <a:rPr lang="es-ES" sz="2200" b="0" i="0" u="none" strike="noStrike" dirty="0">
                          <a:solidFill>
                            <a:srgbClr val="000000"/>
                          </a:solidFill>
                          <a:effectLst/>
                          <a:latin typeface="Arial Narrow" panose="020B0606020202030204" pitchFamily="34" charset="0"/>
                        </a:rPr>
                        <a:t> </a:t>
                      </a:r>
                      <a:r>
                        <a:rPr lang="es-ES" sz="2200" b="0" i="0" u="none" strike="noStrike" dirty="0" smtClean="0">
                          <a:solidFill>
                            <a:srgbClr val="000000"/>
                          </a:solidFill>
                          <a:effectLst/>
                          <a:latin typeface="Arial Narrow" panose="020B0606020202030204" pitchFamily="34" charset="0"/>
                        </a:rPr>
                        <a:t>5. EPAMSCAS </a:t>
                      </a:r>
                      <a:r>
                        <a:rPr lang="es-ES" sz="2200" b="0" i="0" u="none" strike="noStrike" dirty="0">
                          <a:solidFill>
                            <a:srgbClr val="000000"/>
                          </a:solidFill>
                          <a:effectLst/>
                          <a:latin typeface="Arial Narrow" panose="020B0606020202030204" pitchFamily="34" charset="0"/>
                        </a:rPr>
                        <a:t>JP Palmira </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200" b="0" i="0" u="none" strike="noStrike">
                          <a:solidFill>
                            <a:srgbClr val="000000"/>
                          </a:solidFill>
                          <a:effectLst/>
                          <a:latin typeface="Arial Narrow" panose="020B0606020202030204" pitchFamily="34" charset="0"/>
                        </a:rPr>
                        <a:t>100</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76965">
                <a:tc>
                  <a:txBody>
                    <a:bodyPr/>
                    <a:lstStyle/>
                    <a:p>
                      <a:pPr algn="l" fontAlgn="ctr"/>
                      <a:r>
                        <a:rPr lang="es-ES" sz="2200" b="1" i="0" u="none" strike="noStrike">
                          <a:solidFill>
                            <a:srgbClr val="000000"/>
                          </a:solidFill>
                          <a:effectLst/>
                          <a:latin typeface="Arial Narrow" panose="020B0606020202030204" pitchFamily="34" charset="0"/>
                        </a:rPr>
                        <a:t>395 - 2014</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ctr"/>
                      <a:r>
                        <a:rPr lang="es-ES" sz="2200" b="0" i="0" u="none" strike="noStrike" dirty="0">
                          <a:solidFill>
                            <a:srgbClr val="000000"/>
                          </a:solidFill>
                          <a:effectLst/>
                          <a:latin typeface="Arial Narrow" panose="020B0606020202030204" pitchFamily="34" charset="0"/>
                        </a:rPr>
                        <a:t> </a:t>
                      </a:r>
                      <a:r>
                        <a:rPr lang="es-ES" sz="2200" b="0" i="0" u="none" strike="noStrike" dirty="0" smtClean="0">
                          <a:solidFill>
                            <a:srgbClr val="000000"/>
                          </a:solidFill>
                          <a:effectLst/>
                          <a:latin typeface="Arial Narrow" panose="020B0606020202030204" pitchFamily="34" charset="0"/>
                        </a:rPr>
                        <a:t>6. EPMSC </a:t>
                      </a:r>
                      <a:r>
                        <a:rPr lang="es-ES" sz="2200" b="0" i="0" u="none" strike="noStrike" dirty="0">
                          <a:solidFill>
                            <a:srgbClr val="000000"/>
                          </a:solidFill>
                          <a:effectLst/>
                          <a:latin typeface="Arial Narrow" panose="020B0606020202030204" pitchFamily="34" charset="0"/>
                        </a:rPr>
                        <a:t>ERE Cali</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200" b="0" i="0" u="none" strike="noStrike">
                          <a:solidFill>
                            <a:srgbClr val="000000"/>
                          </a:solidFill>
                          <a:effectLst/>
                          <a:latin typeface="Arial Narrow" panose="020B0606020202030204" pitchFamily="34" charset="0"/>
                        </a:rPr>
                        <a:t>110</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76965">
                <a:tc>
                  <a:txBody>
                    <a:bodyPr/>
                    <a:lstStyle/>
                    <a:p>
                      <a:pPr algn="l" fontAlgn="ctr"/>
                      <a:r>
                        <a:rPr lang="es-ES" sz="2200" b="1" i="0" u="none" strike="noStrike">
                          <a:solidFill>
                            <a:srgbClr val="000000"/>
                          </a:solidFill>
                          <a:effectLst/>
                          <a:latin typeface="Arial Narrow" panose="020B0606020202030204" pitchFamily="34" charset="0"/>
                        </a:rPr>
                        <a:t>394 - 2014</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ctr"/>
                      <a:r>
                        <a:rPr lang="es-ES" sz="2200" b="0" i="0" u="none" strike="noStrike" dirty="0">
                          <a:solidFill>
                            <a:srgbClr val="000000"/>
                          </a:solidFill>
                          <a:effectLst/>
                          <a:latin typeface="Arial Narrow" panose="020B0606020202030204" pitchFamily="34" charset="0"/>
                        </a:rPr>
                        <a:t> </a:t>
                      </a:r>
                      <a:r>
                        <a:rPr lang="es-ES" sz="2200" b="0" i="0" u="none" strike="noStrike" dirty="0" smtClean="0">
                          <a:solidFill>
                            <a:srgbClr val="000000"/>
                          </a:solidFill>
                          <a:effectLst/>
                          <a:latin typeface="Arial Narrow" panose="020B0606020202030204" pitchFamily="34" charset="0"/>
                        </a:rPr>
                        <a:t>7. EPMSC </a:t>
                      </a:r>
                      <a:r>
                        <a:rPr lang="es-ES" sz="2200" b="0" i="0" u="none" strike="noStrike" dirty="0">
                          <a:solidFill>
                            <a:srgbClr val="000000"/>
                          </a:solidFill>
                          <a:effectLst/>
                          <a:latin typeface="Arial Narrow" panose="020B0606020202030204" pitchFamily="34" charset="0"/>
                        </a:rPr>
                        <a:t>ERE JP Bucaramanga</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200" b="0" i="0" u="none" strike="noStrike">
                          <a:solidFill>
                            <a:srgbClr val="000000"/>
                          </a:solidFill>
                          <a:effectLst/>
                          <a:latin typeface="Arial Narrow" panose="020B0606020202030204" pitchFamily="34" charset="0"/>
                        </a:rPr>
                        <a:t>244</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76965">
                <a:tc>
                  <a:txBody>
                    <a:bodyPr/>
                    <a:lstStyle/>
                    <a:p>
                      <a:pPr algn="l" fontAlgn="ctr"/>
                      <a:r>
                        <a:rPr lang="es-ES" sz="2200" b="1" i="0" u="none" strike="noStrike">
                          <a:solidFill>
                            <a:srgbClr val="000000"/>
                          </a:solidFill>
                          <a:effectLst/>
                          <a:latin typeface="Arial Narrow" panose="020B0606020202030204" pitchFamily="34" charset="0"/>
                        </a:rPr>
                        <a:t>389 - 2014</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ctr"/>
                      <a:r>
                        <a:rPr lang="es-ES" sz="2200" b="0" i="0" u="none" strike="noStrike" dirty="0">
                          <a:solidFill>
                            <a:srgbClr val="000000"/>
                          </a:solidFill>
                          <a:effectLst/>
                          <a:latin typeface="Arial Narrow" panose="020B0606020202030204" pitchFamily="34" charset="0"/>
                        </a:rPr>
                        <a:t> </a:t>
                      </a:r>
                      <a:r>
                        <a:rPr lang="es-ES" sz="2200" b="0" i="0" u="none" strike="noStrike" dirty="0" smtClean="0">
                          <a:solidFill>
                            <a:srgbClr val="000000"/>
                          </a:solidFill>
                          <a:effectLst/>
                          <a:latin typeface="Arial Narrow" panose="020B0606020202030204" pitchFamily="34" charset="0"/>
                        </a:rPr>
                        <a:t>8. Complejo </a:t>
                      </a:r>
                      <a:r>
                        <a:rPr lang="es-ES" sz="2200" b="0" i="0" u="none" strike="noStrike" dirty="0">
                          <a:solidFill>
                            <a:srgbClr val="000000"/>
                          </a:solidFill>
                          <a:effectLst/>
                          <a:latin typeface="Arial Narrow" panose="020B0606020202030204" pitchFamily="34" charset="0"/>
                        </a:rPr>
                        <a:t>Ibagué </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200" b="0" i="0" u="none" strike="noStrike">
                          <a:solidFill>
                            <a:srgbClr val="000000"/>
                          </a:solidFill>
                          <a:effectLst/>
                          <a:latin typeface="Arial Narrow" panose="020B0606020202030204" pitchFamily="34" charset="0"/>
                        </a:rPr>
                        <a:t>64</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76965">
                <a:tc>
                  <a:txBody>
                    <a:bodyPr/>
                    <a:lstStyle/>
                    <a:p>
                      <a:pPr algn="l" fontAlgn="ctr"/>
                      <a:r>
                        <a:rPr lang="es-ES" sz="2200" b="1" i="0" u="none" strike="noStrike">
                          <a:solidFill>
                            <a:srgbClr val="000000"/>
                          </a:solidFill>
                          <a:effectLst/>
                          <a:latin typeface="Arial Narrow" panose="020B0606020202030204" pitchFamily="34" charset="0"/>
                        </a:rPr>
                        <a:t>151 - 2013</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ctr"/>
                      <a:r>
                        <a:rPr lang="es-ES" sz="2200" b="0" i="0" u="none" strike="noStrike" dirty="0">
                          <a:solidFill>
                            <a:srgbClr val="000000"/>
                          </a:solidFill>
                          <a:effectLst/>
                          <a:latin typeface="Arial Narrow" panose="020B0606020202030204" pitchFamily="34" charset="0"/>
                        </a:rPr>
                        <a:t> </a:t>
                      </a:r>
                      <a:r>
                        <a:rPr lang="es-ES" sz="2200" b="0" i="0" u="none" strike="noStrike" dirty="0" smtClean="0">
                          <a:solidFill>
                            <a:srgbClr val="000000"/>
                          </a:solidFill>
                          <a:effectLst/>
                          <a:latin typeface="Arial Narrow" panose="020B0606020202030204" pitchFamily="34" charset="0"/>
                        </a:rPr>
                        <a:t>9. EPC </a:t>
                      </a:r>
                      <a:r>
                        <a:rPr lang="es-ES" sz="2200" b="0" i="0" u="none" strike="noStrike" dirty="0" err="1">
                          <a:solidFill>
                            <a:srgbClr val="000000"/>
                          </a:solidFill>
                          <a:effectLst/>
                          <a:latin typeface="Arial Narrow" panose="020B0606020202030204" pitchFamily="34" charset="0"/>
                        </a:rPr>
                        <a:t>Tierralta</a:t>
                      </a:r>
                      <a:endParaRPr lang="es-ES" sz="2200" b="0" i="0" u="none" strike="noStrike" dirty="0">
                        <a:solidFill>
                          <a:srgbClr val="000000"/>
                        </a:solidFill>
                        <a:effectLst/>
                        <a:latin typeface="Arial Narrow" panose="020B0606020202030204" pitchFamily="34" charset="0"/>
                      </a:endParaRP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200" b="0" i="0" u="none" strike="noStrike">
                          <a:solidFill>
                            <a:srgbClr val="000000"/>
                          </a:solidFill>
                          <a:effectLst/>
                          <a:latin typeface="Arial Narrow" panose="020B0606020202030204" pitchFamily="34" charset="0"/>
                        </a:rPr>
                        <a:t>672</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690600">
                <a:tc gridSpan="2">
                  <a:txBody>
                    <a:bodyPr/>
                    <a:lstStyle/>
                    <a:p>
                      <a:pPr algn="r" fontAlgn="ctr"/>
                      <a:r>
                        <a:rPr lang="es-ES" sz="2200" b="1" i="0" u="none" strike="noStrike">
                          <a:solidFill>
                            <a:srgbClr val="FFFFFF"/>
                          </a:solidFill>
                          <a:effectLst/>
                          <a:latin typeface="Arial Narrow" panose="020B0606020202030204" pitchFamily="34" charset="0"/>
                        </a:rPr>
                        <a:t>TOTAL CUPOS EN ESTABLECIMIENTOS INTERVENIDOS </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F75B5"/>
                    </a:solidFill>
                  </a:tcPr>
                </a:tc>
                <a:tc hMerge="1">
                  <a:txBody>
                    <a:bodyPr/>
                    <a:lstStyle/>
                    <a:p>
                      <a:endParaRPr lang="es-ES"/>
                    </a:p>
                  </a:txBody>
                  <a:tcPr/>
                </a:tc>
                <a:tc>
                  <a:txBody>
                    <a:bodyPr/>
                    <a:lstStyle/>
                    <a:p>
                      <a:pPr algn="ctr" fontAlgn="ctr"/>
                      <a:r>
                        <a:rPr lang="es-ES" sz="2200" b="1" i="0" u="none" strike="noStrike" dirty="0">
                          <a:solidFill>
                            <a:srgbClr val="FFFFFF"/>
                          </a:solidFill>
                          <a:effectLst/>
                          <a:latin typeface="Arial Narrow" panose="020B0606020202030204" pitchFamily="34" charset="0"/>
                        </a:rPr>
                        <a:t>1.882</a:t>
                      </a:r>
                    </a:p>
                  </a:txBody>
                  <a:tcPr marL="15078" marR="15078" marT="1507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F75B5"/>
                    </a:solidFill>
                  </a:tcPr>
                </a:tc>
              </a:tr>
            </a:tbl>
          </a:graphicData>
        </a:graphic>
      </p:graphicFrame>
    </p:spTree>
    <p:extLst>
      <p:ext uri="{BB962C8B-B14F-4D97-AF65-F5344CB8AC3E}">
        <p14:creationId xmlns:p14="http://schemas.microsoft.com/office/powerpoint/2010/main" val="2111195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3848" y="332656"/>
            <a:ext cx="52565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latin typeface="Arial Narrow" panose="020B0606020202030204" pitchFamily="34" charset="0"/>
              </a:rPr>
              <a:t>CUPOS A ENTREGAR 2016</a:t>
            </a:r>
            <a:endParaRPr lang="es-ES" dirty="0">
              <a:latin typeface="Arial Narrow" panose="020B0606020202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773737606"/>
              </p:ext>
            </p:extLst>
          </p:nvPr>
        </p:nvGraphicFramePr>
        <p:xfrm>
          <a:off x="395536" y="764704"/>
          <a:ext cx="8424937" cy="5472612"/>
        </p:xfrm>
        <a:graphic>
          <a:graphicData uri="http://schemas.openxmlformats.org/drawingml/2006/table">
            <a:tbl>
              <a:tblPr/>
              <a:tblGrid>
                <a:gridCol w="3746971"/>
                <a:gridCol w="1643611"/>
                <a:gridCol w="1394576"/>
                <a:gridCol w="1639779"/>
              </a:tblGrid>
              <a:tr h="268950">
                <a:tc gridSpan="4">
                  <a:txBody>
                    <a:bodyPr/>
                    <a:lstStyle/>
                    <a:p>
                      <a:pPr algn="ctr" fontAlgn="ctr"/>
                      <a:r>
                        <a:rPr lang="es-ES" sz="1600" b="1" i="0" u="none" strike="noStrike" dirty="0">
                          <a:solidFill>
                            <a:srgbClr val="FFFFFF"/>
                          </a:solidFill>
                          <a:effectLst/>
                          <a:latin typeface="Arial Narrow" panose="020B0606020202030204" pitchFamily="34" charset="0"/>
                        </a:rPr>
                        <a:t>RELACIÓN DE CUPOS PROYECTADOS Y ENTREGADOS  VIGENCIA 2016</a:t>
                      </a:r>
                    </a:p>
                  </a:txBody>
                  <a:tcPr marL="7458" marR="7458" marT="7458" marB="0" anchor="ctr">
                    <a:lnL w="6350" cap="flat" cmpd="sng" algn="ctr">
                      <a:solidFill>
                        <a:srgbClr val="000000"/>
                      </a:solidFill>
                      <a:prstDash val="solid"/>
                      <a:round/>
                      <a:headEnd type="none" w="med" len="med"/>
                      <a:tailEnd type="none" w="med" len="med"/>
                    </a:lnL>
                    <a:lnR>
                      <a:noFill/>
                    </a:lnR>
                    <a:lnT>
                      <a:noFill/>
                    </a:lnT>
                    <a:lnB>
                      <a:noFill/>
                    </a:lnB>
                    <a:solidFill>
                      <a:srgbClr val="2F75B5"/>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843203">
                <a:tc>
                  <a:txBody>
                    <a:bodyPr/>
                    <a:lstStyle/>
                    <a:p>
                      <a:pPr algn="ctr" fontAlgn="ctr"/>
                      <a:r>
                        <a:rPr lang="es-ES" sz="1600" b="1" i="0" u="none" strike="noStrike">
                          <a:solidFill>
                            <a:srgbClr val="000000"/>
                          </a:solidFill>
                          <a:effectLst/>
                          <a:latin typeface="Arial Narrow" panose="020B0606020202030204" pitchFamily="34" charset="0"/>
                        </a:rPr>
                        <a:t>ESTABLECIMIENTOS</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1" i="0" u="none" strike="noStrike" dirty="0">
                          <a:solidFill>
                            <a:srgbClr val="000000"/>
                          </a:solidFill>
                          <a:effectLst/>
                          <a:latin typeface="Arial Narrow" panose="020B0606020202030204" pitchFamily="34" charset="0"/>
                        </a:rPr>
                        <a:t>TOTAL                                </a:t>
                      </a:r>
                      <a:r>
                        <a:rPr lang="es-ES" sz="1600" b="1" i="0" u="none" strike="noStrike" dirty="0" smtClean="0">
                          <a:solidFill>
                            <a:srgbClr val="000000"/>
                          </a:solidFill>
                          <a:effectLst/>
                          <a:latin typeface="Arial Narrow" panose="020B0606020202030204" pitchFamily="34" charset="0"/>
                        </a:rPr>
                        <a:t>CUPOS</a:t>
                      </a:r>
                    </a:p>
                    <a:p>
                      <a:pPr algn="ctr" fontAlgn="ctr"/>
                      <a:r>
                        <a:rPr lang="es-CO" sz="1600" b="1" i="0" u="none" strike="noStrike" dirty="0" smtClean="0">
                          <a:solidFill>
                            <a:srgbClr val="000000"/>
                          </a:solidFill>
                          <a:effectLst/>
                          <a:latin typeface="Arial Narrow" panose="020B0606020202030204" pitchFamily="34" charset="0"/>
                        </a:rPr>
                        <a:t>PROYECTADOS</a:t>
                      </a:r>
                      <a:endParaRPr lang="es-ES" sz="1600" b="1"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1" i="0" u="none" strike="noStrike">
                          <a:solidFill>
                            <a:srgbClr val="000000"/>
                          </a:solidFill>
                          <a:effectLst/>
                          <a:latin typeface="Arial Narrow" panose="020B0606020202030204" pitchFamily="34" charset="0"/>
                        </a:rPr>
                        <a:t>RELACIÓN DE CUPOS ENTREGADOS </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1" i="0" u="none" strike="noStrike" dirty="0">
                          <a:solidFill>
                            <a:srgbClr val="000000"/>
                          </a:solidFill>
                          <a:effectLst/>
                          <a:latin typeface="Arial Narrow" panose="020B0606020202030204" pitchFamily="34" charset="0"/>
                        </a:rPr>
                        <a:t>% </a:t>
                      </a:r>
                      <a:endParaRPr lang="es-ES" sz="1600" b="1" i="0" u="none" strike="noStrike" dirty="0" smtClean="0">
                        <a:solidFill>
                          <a:srgbClr val="000000"/>
                        </a:solidFill>
                        <a:effectLst/>
                        <a:latin typeface="Arial Narrow" panose="020B0606020202030204" pitchFamily="34" charset="0"/>
                      </a:endParaRPr>
                    </a:p>
                    <a:p>
                      <a:pPr algn="ctr" fontAlgn="ctr"/>
                      <a:r>
                        <a:rPr lang="es-ES" sz="1600" b="1" i="0" u="none" strike="noStrike" dirty="0" smtClean="0">
                          <a:solidFill>
                            <a:srgbClr val="000000"/>
                          </a:solidFill>
                          <a:effectLst/>
                          <a:latin typeface="Arial Narrow" panose="020B0606020202030204" pitchFamily="34" charset="0"/>
                        </a:rPr>
                        <a:t>Avance de</a:t>
                      </a:r>
                      <a:r>
                        <a:rPr lang="es-ES" sz="1600" b="1" i="0" u="none" strike="noStrike" baseline="0" dirty="0" smtClean="0">
                          <a:solidFill>
                            <a:srgbClr val="000000"/>
                          </a:solidFill>
                          <a:effectLst/>
                          <a:latin typeface="Arial Narrow" panose="020B0606020202030204" pitchFamily="34" charset="0"/>
                        </a:rPr>
                        <a:t> obra </a:t>
                      </a:r>
                      <a:r>
                        <a:rPr lang="es-ES" sz="1600" b="1" i="0" u="none" strike="noStrike" dirty="0" smtClean="0">
                          <a:solidFill>
                            <a:srgbClr val="000000"/>
                          </a:solidFill>
                          <a:effectLst/>
                          <a:latin typeface="Arial Narrow" panose="020B0606020202030204" pitchFamily="34" charset="0"/>
                        </a:rPr>
                        <a:t>a</a:t>
                      </a:r>
                      <a:r>
                        <a:rPr lang="es-ES" sz="1600" b="1" i="0" u="none" strike="noStrike" baseline="0" dirty="0" smtClean="0">
                          <a:solidFill>
                            <a:srgbClr val="000000"/>
                          </a:solidFill>
                          <a:effectLst/>
                          <a:latin typeface="Arial Narrow" panose="020B0606020202030204" pitchFamily="34" charset="0"/>
                        </a:rPr>
                        <a:t> Agosto de 2016</a:t>
                      </a:r>
                      <a:endParaRPr lang="es-ES" sz="1600" b="1"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2F2F2"/>
                    </a:solidFill>
                  </a:tcPr>
                </a:tc>
              </a:tr>
              <a:tr h="268950">
                <a:tc>
                  <a:txBody>
                    <a:bodyPr/>
                    <a:lstStyle/>
                    <a:p>
                      <a:pPr algn="l" fontAlgn="ctr"/>
                      <a:r>
                        <a:rPr lang="es-ES" sz="1600" b="1" i="0" u="none" strike="noStrike" dirty="0">
                          <a:solidFill>
                            <a:srgbClr val="000000"/>
                          </a:solidFill>
                          <a:effectLst/>
                          <a:latin typeface="Arial Narrow" panose="020B0606020202030204" pitchFamily="34" charset="0"/>
                        </a:rPr>
                        <a:t> </a:t>
                      </a:r>
                      <a:r>
                        <a:rPr lang="es-ES" sz="1600" b="1" i="0" u="none" strike="noStrike" dirty="0" smtClean="0">
                          <a:solidFill>
                            <a:srgbClr val="000000"/>
                          </a:solidFill>
                          <a:effectLst/>
                          <a:latin typeface="Arial Narrow" panose="020B0606020202030204" pitchFamily="34" charset="0"/>
                        </a:rPr>
                        <a:t>1. EPMSC </a:t>
                      </a:r>
                      <a:r>
                        <a:rPr lang="es-ES" sz="1600" b="1" i="0" u="none" strike="noStrike" dirty="0">
                          <a:solidFill>
                            <a:srgbClr val="000000"/>
                          </a:solidFill>
                          <a:effectLst/>
                          <a:latin typeface="Arial Narrow" panose="020B0606020202030204" pitchFamily="34" charset="0"/>
                        </a:rPr>
                        <a:t>Girardot</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Arial Narrow" panose="020B0606020202030204" pitchFamily="34" charset="0"/>
                        </a:rPr>
                        <a:t>344</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Arial Narrow" panose="020B0606020202030204" pitchFamily="34" charset="0"/>
                        </a:rPr>
                        <a:t> </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1600" b="0" i="0" u="none" strike="noStrike" dirty="0" smtClean="0">
                          <a:solidFill>
                            <a:srgbClr val="000000"/>
                          </a:solidFill>
                          <a:effectLst/>
                          <a:latin typeface="Arial Narrow" panose="020B0606020202030204" pitchFamily="34" charset="0"/>
                        </a:rPr>
                        <a:t>65%</a:t>
                      </a:r>
                      <a:r>
                        <a:rPr lang="es-ES" sz="1600" b="0" i="0" u="none" strike="noStrike" dirty="0">
                          <a:solidFill>
                            <a:srgbClr val="000000"/>
                          </a:solidFill>
                          <a:effectLst/>
                          <a:latin typeface="Arial Narrow" panose="020B0606020202030204" pitchFamily="34" charset="0"/>
                        </a:rPr>
                        <a:t> </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68950">
                <a:tc>
                  <a:txBody>
                    <a:bodyPr/>
                    <a:lstStyle/>
                    <a:p>
                      <a:pPr algn="l" fontAlgn="ctr"/>
                      <a:r>
                        <a:rPr lang="es-ES" sz="1600" b="1" i="0" u="none" strike="noStrike" dirty="0">
                          <a:solidFill>
                            <a:srgbClr val="000000"/>
                          </a:solidFill>
                          <a:effectLst/>
                          <a:latin typeface="Arial Narrow" panose="020B0606020202030204" pitchFamily="34" charset="0"/>
                        </a:rPr>
                        <a:t> </a:t>
                      </a:r>
                      <a:r>
                        <a:rPr lang="es-ES" sz="1600" b="1" i="0" u="none" strike="noStrike" dirty="0" smtClean="0">
                          <a:solidFill>
                            <a:srgbClr val="000000"/>
                          </a:solidFill>
                          <a:effectLst/>
                          <a:latin typeface="Arial Narrow" panose="020B0606020202030204" pitchFamily="34" charset="0"/>
                        </a:rPr>
                        <a:t>2. EPMSC </a:t>
                      </a:r>
                      <a:r>
                        <a:rPr lang="es-ES" sz="1600" b="1" i="0" u="none" strike="noStrike" dirty="0">
                          <a:solidFill>
                            <a:srgbClr val="000000"/>
                          </a:solidFill>
                          <a:effectLst/>
                          <a:latin typeface="Arial Narrow" panose="020B0606020202030204" pitchFamily="34" charset="0"/>
                        </a:rPr>
                        <a:t>Pamplona </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0" i="0" u="none" strike="noStrike">
                          <a:solidFill>
                            <a:srgbClr val="000000"/>
                          </a:solidFill>
                          <a:effectLst/>
                          <a:latin typeface="Arial Narrow" panose="020B0606020202030204" pitchFamily="34" charset="0"/>
                        </a:rPr>
                        <a:t>62</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0" i="0" u="none" strike="noStrike">
                          <a:solidFill>
                            <a:srgbClr val="000000"/>
                          </a:solidFill>
                          <a:effectLst/>
                          <a:latin typeface="Arial Narrow" panose="020B0606020202030204" pitchFamily="34" charset="0"/>
                        </a:rPr>
                        <a:t>78</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0" i="0" u="none" strike="noStrike" dirty="0">
                          <a:solidFill>
                            <a:srgbClr val="000000"/>
                          </a:solidFill>
                          <a:effectLst/>
                          <a:latin typeface="Arial Narrow" panose="020B0606020202030204" pitchFamily="34" charset="0"/>
                        </a:rPr>
                        <a:t> </a:t>
                      </a:r>
                      <a:r>
                        <a:rPr lang="es-ES" sz="1600" b="0" i="0" u="none" strike="noStrike" dirty="0" smtClean="0">
                          <a:solidFill>
                            <a:srgbClr val="000000"/>
                          </a:solidFill>
                          <a:effectLst/>
                          <a:latin typeface="Arial Narrow" panose="020B0606020202030204" pitchFamily="34" charset="0"/>
                        </a:rPr>
                        <a:t>100%</a:t>
                      </a:r>
                      <a:endParaRPr lang="es-ES" sz="1600" b="0"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268950">
                <a:tc>
                  <a:txBody>
                    <a:bodyPr/>
                    <a:lstStyle/>
                    <a:p>
                      <a:pPr algn="l" fontAlgn="ctr"/>
                      <a:r>
                        <a:rPr lang="es-ES" sz="1600" b="1" i="0" u="none" strike="noStrike" dirty="0">
                          <a:solidFill>
                            <a:srgbClr val="000000"/>
                          </a:solidFill>
                          <a:effectLst/>
                          <a:latin typeface="Arial Narrow" panose="020B0606020202030204" pitchFamily="34" charset="0"/>
                        </a:rPr>
                        <a:t> </a:t>
                      </a:r>
                      <a:r>
                        <a:rPr lang="es-ES" sz="1600" b="1" i="0" u="none" strike="noStrike" dirty="0" smtClean="0">
                          <a:solidFill>
                            <a:srgbClr val="000000"/>
                          </a:solidFill>
                          <a:effectLst/>
                          <a:latin typeface="Arial Narrow" panose="020B0606020202030204" pitchFamily="34" charset="0"/>
                        </a:rPr>
                        <a:t>3. Complejo </a:t>
                      </a:r>
                      <a:r>
                        <a:rPr lang="es-ES" sz="1600" b="1" i="0" u="none" strike="noStrike" dirty="0">
                          <a:solidFill>
                            <a:srgbClr val="000000"/>
                          </a:solidFill>
                          <a:effectLst/>
                          <a:latin typeface="Arial Narrow" panose="020B0606020202030204" pitchFamily="34" charset="0"/>
                        </a:rPr>
                        <a:t>Cúcuta</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Arial Narrow" panose="020B0606020202030204" pitchFamily="34" charset="0"/>
                        </a:rPr>
                        <a:t>120</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Arial Narrow" panose="020B0606020202030204" pitchFamily="34" charset="0"/>
                        </a:rPr>
                        <a:t> </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1600" b="0" i="0" u="none" strike="noStrike" dirty="0">
                          <a:solidFill>
                            <a:srgbClr val="000000"/>
                          </a:solidFill>
                          <a:effectLst/>
                          <a:latin typeface="Arial Narrow" panose="020B0606020202030204" pitchFamily="34" charset="0"/>
                        </a:rPr>
                        <a:t> </a:t>
                      </a:r>
                      <a:r>
                        <a:rPr lang="es-ES" sz="1600" b="0" i="0" u="none" strike="noStrike" dirty="0" smtClean="0">
                          <a:solidFill>
                            <a:srgbClr val="000000"/>
                          </a:solidFill>
                          <a:effectLst/>
                          <a:latin typeface="Arial Narrow" panose="020B0606020202030204" pitchFamily="34" charset="0"/>
                        </a:rPr>
                        <a:t>80%</a:t>
                      </a:r>
                      <a:endParaRPr lang="es-ES" sz="1600" b="0"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68950">
                <a:tc>
                  <a:txBody>
                    <a:bodyPr/>
                    <a:lstStyle/>
                    <a:p>
                      <a:pPr algn="l" fontAlgn="ctr"/>
                      <a:r>
                        <a:rPr lang="es-ES" sz="1600" b="1" i="0" u="none" strike="noStrike" dirty="0">
                          <a:solidFill>
                            <a:srgbClr val="000000"/>
                          </a:solidFill>
                          <a:effectLst/>
                          <a:latin typeface="Arial Narrow" panose="020B0606020202030204" pitchFamily="34" charset="0"/>
                        </a:rPr>
                        <a:t> </a:t>
                      </a:r>
                      <a:r>
                        <a:rPr lang="es-ES" sz="1600" b="1" i="0" u="none" strike="noStrike" dirty="0" smtClean="0">
                          <a:solidFill>
                            <a:srgbClr val="000000"/>
                          </a:solidFill>
                          <a:effectLst/>
                          <a:latin typeface="Arial Narrow" panose="020B0606020202030204" pitchFamily="34" charset="0"/>
                        </a:rPr>
                        <a:t>4. EPAMSCAS </a:t>
                      </a:r>
                      <a:r>
                        <a:rPr lang="es-ES" sz="1600" b="1" i="0" u="none" strike="noStrike" dirty="0">
                          <a:solidFill>
                            <a:srgbClr val="000000"/>
                          </a:solidFill>
                          <a:effectLst/>
                          <a:latin typeface="Arial Narrow" panose="020B0606020202030204" pitchFamily="34" charset="0"/>
                        </a:rPr>
                        <a:t>Combita</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0" i="0" u="none" strike="noStrike">
                          <a:solidFill>
                            <a:srgbClr val="000000"/>
                          </a:solidFill>
                          <a:effectLst/>
                          <a:latin typeface="Arial Narrow" panose="020B0606020202030204" pitchFamily="34" charset="0"/>
                        </a:rPr>
                        <a:t>384</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0" i="0" u="none" strike="noStrike">
                          <a:solidFill>
                            <a:srgbClr val="000000"/>
                          </a:solidFill>
                          <a:effectLst/>
                          <a:latin typeface="Arial Narrow" panose="020B0606020202030204" pitchFamily="34" charset="0"/>
                        </a:rPr>
                        <a:t>268</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0" i="0" u="none" strike="noStrike" dirty="0">
                          <a:solidFill>
                            <a:srgbClr val="000000"/>
                          </a:solidFill>
                          <a:effectLst/>
                          <a:latin typeface="Arial Narrow" panose="020B0606020202030204" pitchFamily="34" charset="0"/>
                        </a:rPr>
                        <a:t> </a:t>
                      </a:r>
                      <a:r>
                        <a:rPr lang="es-ES" sz="1600" b="0" i="0" u="none" strike="noStrike" dirty="0" smtClean="0">
                          <a:solidFill>
                            <a:srgbClr val="000000"/>
                          </a:solidFill>
                          <a:effectLst/>
                          <a:latin typeface="Arial Narrow" panose="020B0606020202030204" pitchFamily="34" charset="0"/>
                        </a:rPr>
                        <a:t>85%</a:t>
                      </a:r>
                      <a:endParaRPr lang="es-ES" sz="1600" b="0"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268950">
                <a:tc>
                  <a:txBody>
                    <a:bodyPr/>
                    <a:lstStyle/>
                    <a:p>
                      <a:pPr algn="l" fontAlgn="ctr"/>
                      <a:r>
                        <a:rPr lang="es-ES" sz="1600" b="1" i="0" u="none" strike="noStrike" dirty="0">
                          <a:solidFill>
                            <a:srgbClr val="000000"/>
                          </a:solidFill>
                          <a:effectLst/>
                          <a:latin typeface="Arial Narrow" panose="020B0606020202030204" pitchFamily="34" charset="0"/>
                        </a:rPr>
                        <a:t> </a:t>
                      </a:r>
                      <a:r>
                        <a:rPr lang="es-ES" sz="1600" b="1" i="0" u="none" strike="noStrike" dirty="0" smtClean="0">
                          <a:solidFill>
                            <a:srgbClr val="000000"/>
                          </a:solidFill>
                          <a:effectLst/>
                          <a:latin typeface="Arial Narrow" panose="020B0606020202030204" pitchFamily="34" charset="0"/>
                        </a:rPr>
                        <a:t>5. EPAMS </a:t>
                      </a:r>
                      <a:r>
                        <a:rPr lang="es-ES" sz="1600" b="1" i="0" u="none" strike="noStrike" dirty="0">
                          <a:solidFill>
                            <a:srgbClr val="000000"/>
                          </a:solidFill>
                          <a:effectLst/>
                          <a:latin typeface="Arial Narrow" panose="020B0606020202030204" pitchFamily="34" charset="0"/>
                        </a:rPr>
                        <a:t>Girón</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Arial Narrow" panose="020B0606020202030204" pitchFamily="34" charset="0"/>
                        </a:rPr>
                        <a:t>252</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Arial Narrow" panose="020B0606020202030204" pitchFamily="34" charset="0"/>
                        </a:rPr>
                        <a:t> </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1600" b="0" i="0" u="none" strike="noStrike" dirty="0">
                          <a:solidFill>
                            <a:srgbClr val="000000"/>
                          </a:solidFill>
                          <a:effectLst/>
                          <a:latin typeface="Arial Narrow" panose="020B0606020202030204" pitchFamily="34" charset="0"/>
                        </a:rPr>
                        <a:t> </a:t>
                      </a:r>
                      <a:r>
                        <a:rPr lang="es-ES" sz="1600" b="0" i="0" u="none" strike="noStrike" dirty="0" smtClean="0">
                          <a:solidFill>
                            <a:srgbClr val="000000"/>
                          </a:solidFill>
                          <a:effectLst/>
                          <a:latin typeface="Arial Narrow" panose="020B0606020202030204" pitchFamily="34" charset="0"/>
                        </a:rPr>
                        <a:t>40%</a:t>
                      </a:r>
                      <a:endParaRPr lang="es-ES" sz="1600" b="0"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68950">
                <a:tc>
                  <a:txBody>
                    <a:bodyPr/>
                    <a:lstStyle/>
                    <a:p>
                      <a:pPr algn="l" fontAlgn="ctr"/>
                      <a:r>
                        <a:rPr lang="es-ES" sz="1600" b="1" i="0" u="none" strike="noStrike" dirty="0">
                          <a:solidFill>
                            <a:srgbClr val="000000"/>
                          </a:solidFill>
                          <a:effectLst/>
                          <a:latin typeface="Arial Narrow" panose="020B0606020202030204" pitchFamily="34" charset="0"/>
                        </a:rPr>
                        <a:t> </a:t>
                      </a:r>
                      <a:r>
                        <a:rPr lang="es-ES" sz="1600" b="1" i="0" u="none" strike="noStrike" dirty="0" smtClean="0">
                          <a:solidFill>
                            <a:srgbClr val="000000"/>
                          </a:solidFill>
                          <a:effectLst/>
                          <a:latin typeface="Arial Narrow" panose="020B0606020202030204" pitchFamily="34" charset="0"/>
                        </a:rPr>
                        <a:t>6. EPMSC </a:t>
                      </a:r>
                      <a:r>
                        <a:rPr lang="es-ES" sz="1600" b="1" i="0" u="none" strike="noStrike" dirty="0">
                          <a:solidFill>
                            <a:srgbClr val="000000"/>
                          </a:solidFill>
                          <a:effectLst/>
                          <a:latin typeface="Arial Narrow" panose="020B0606020202030204" pitchFamily="34" charset="0"/>
                        </a:rPr>
                        <a:t>Jericó</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0" i="0" u="none" strike="noStrike">
                          <a:solidFill>
                            <a:srgbClr val="000000"/>
                          </a:solidFill>
                          <a:effectLst/>
                          <a:latin typeface="Arial Narrow" panose="020B0606020202030204" pitchFamily="34" charset="0"/>
                        </a:rPr>
                        <a:t>79</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0" i="0" u="none" strike="noStrike" dirty="0">
                          <a:solidFill>
                            <a:srgbClr val="000000"/>
                          </a:solidFill>
                          <a:effectLst/>
                          <a:latin typeface="Arial Narrow" panose="020B0606020202030204" pitchFamily="34" charset="0"/>
                        </a:rPr>
                        <a:t>79</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0" i="0" u="none" strike="noStrike" dirty="0">
                          <a:solidFill>
                            <a:srgbClr val="000000"/>
                          </a:solidFill>
                          <a:effectLst/>
                          <a:latin typeface="Arial Narrow" panose="020B0606020202030204" pitchFamily="34" charset="0"/>
                        </a:rPr>
                        <a:t> </a:t>
                      </a:r>
                      <a:r>
                        <a:rPr lang="es-ES" sz="1600" b="0" i="0" u="none" strike="noStrike" dirty="0" smtClean="0">
                          <a:solidFill>
                            <a:srgbClr val="000000"/>
                          </a:solidFill>
                          <a:effectLst/>
                          <a:latin typeface="Arial Narrow" panose="020B0606020202030204" pitchFamily="34" charset="0"/>
                        </a:rPr>
                        <a:t>100%</a:t>
                      </a:r>
                      <a:endParaRPr lang="es-ES" sz="1600" b="0"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268950">
                <a:tc>
                  <a:txBody>
                    <a:bodyPr/>
                    <a:lstStyle/>
                    <a:p>
                      <a:pPr algn="l" fontAlgn="ctr"/>
                      <a:r>
                        <a:rPr lang="es-ES" sz="1600" b="1" i="0" u="none" strike="noStrike" dirty="0">
                          <a:solidFill>
                            <a:srgbClr val="000000"/>
                          </a:solidFill>
                          <a:effectLst/>
                          <a:latin typeface="Arial Narrow" panose="020B0606020202030204" pitchFamily="34" charset="0"/>
                        </a:rPr>
                        <a:t> </a:t>
                      </a:r>
                      <a:r>
                        <a:rPr lang="es-ES" sz="1600" b="1" i="0" u="none" strike="noStrike" dirty="0" smtClean="0">
                          <a:solidFill>
                            <a:srgbClr val="000000"/>
                          </a:solidFill>
                          <a:effectLst/>
                          <a:latin typeface="Arial Narrow" panose="020B0606020202030204" pitchFamily="34" charset="0"/>
                        </a:rPr>
                        <a:t>7. EPMSC  </a:t>
                      </a:r>
                      <a:r>
                        <a:rPr lang="es-ES" sz="1600" b="1" i="0" u="none" strike="noStrike" dirty="0">
                          <a:solidFill>
                            <a:srgbClr val="000000"/>
                          </a:solidFill>
                          <a:effectLst/>
                          <a:latin typeface="Arial Narrow" panose="020B0606020202030204" pitchFamily="34" charset="0"/>
                        </a:rPr>
                        <a:t>Medellín Bellavista</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1600" b="0" i="0" u="none" strike="noStrike" dirty="0">
                          <a:solidFill>
                            <a:srgbClr val="000000"/>
                          </a:solidFill>
                          <a:effectLst/>
                          <a:latin typeface="Arial Narrow" panose="020B0606020202030204" pitchFamily="34" charset="0"/>
                        </a:rPr>
                        <a:t>72</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1600" b="0" i="0" u="none" strike="noStrike" dirty="0">
                          <a:solidFill>
                            <a:srgbClr val="000000"/>
                          </a:solidFill>
                          <a:effectLst/>
                          <a:latin typeface="Arial Narrow" panose="020B0606020202030204" pitchFamily="34" charset="0"/>
                        </a:rPr>
                        <a:t> </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1600" b="0" i="0" u="none" strike="noStrike" dirty="0">
                          <a:solidFill>
                            <a:srgbClr val="000000"/>
                          </a:solidFill>
                          <a:effectLst/>
                          <a:latin typeface="Arial Narrow" panose="020B0606020202030204" pitchFamily="34" charset="0"/>
                        </a:rPr>
                        <a:t> </a:t>
                      </a:r>
                      <a:r>
                        <a:rPr lang="es-ES" sz="1600" b="0" i="0" u="none" strike="noStrike" dirty="0" smtClean="0">
                          <a:solidFill>
                            <a:srgbClr val="000000"/>
                          </a:solidFill>
                          <a:effectLst/>
                          <a:latin typeface="Arial Narrow" panose="020B0606020202030204" pitchFamily="34" charset="0"/>
                        </a:rPr>
                        <a:t>100%</a:t>
                      </a:r>
                      <a:endParaRPr lang="es-ES" sz="1600" b="0"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68950">
                <a:tc>
                  <a:txBody>
                    <a:bodyPr/>
                    <a:lstStyle/>
                    <a:p>
                      <a:pPr algn="l" fontAlgn="ctr"/>
                      <a:r>
                        <a:rPr lang="it-IT" sz="1600" b="1" i="0" u="none" strike="noStrike" dirty="0">
                          <a:solidFill>
                            <a:srgbClr val="000000"/>
                          </a:solidFill>
                          <a:effectLst/>
                          <a:latin typeface="Arial Narrow" panose="020B0606020202030204" pitchFamily="34" charset="0"/>
                        </a:rPr>
                        <a:t> </a:t>
                      </a:r>
                      <a:r>
                        <a:rPr lang="it-IT" sz="1600" b="1" i="0" u="none" strike="noStrike" dirty="0" smtClean="0">
                          <a:solidFill>
                            <a:srgbClr val="000000"/>
                          </a:solidFill>
                          <a:effectLst/>
                          <a:latin typeface="Arial Narrow" panose="020B0606020202030204" pitchFamily="34" charset="0"/>
                        </a:rPr>
                        <a:t>8. EPMSC </a:t>
                      </a:r>
                      <a:r>
                        <a:rPr lang="it-IT" sz="1600" b="1" i="0" u="none" strike="noStrike" dirty="0">
                          <a:solidFill>
                            <a:srgbClr val="000000"/>
                          </a:solidFill>
                          <a:effectLst/>
                          <a:latin typeface="Arial Narrow" panose="020B0606020202030204" pitchFamily="34" charset="0"/>
                        </a:rPr>
                        <a:t>Medellín Bellavista Patio 5 Replica</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0" i="0" u="none" strike="noStrike">
                          <a:solidFill>
                            <a:srgbClr val="000000"/>
                          </a:solidFill>
                          <a:effectLst/>
                          <a:latin typeface="Arial Narrow" panose="020B0606020202030204" pitchFamily="34" charset="0"/>
                        </a:rPr>
                        <a:t>408</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0" i="0" u="none" strike="noStrike">
                          <a:solidFill>
                            <a:srgbClr val="000000"/>
                          </a:solidFill>
                          <a:effectLst/>
                          <a:latin typeface="Arial Narrow" panose="020B0606020202030204" pitchFamily="34" charset="0"/>
                        </a:rPr>
                        <a:t> </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0" i="0" u="none" strike="noStrike" dirty="0">
                          <a:solidFill>
                            <a:srgbClr val="000000"/>
                          </a:solidFill>
                          <a:effectLst/>
                          <a:latin typeface="Arial Narrow" panose="020B0606020202030204" pitchFamily="34" charset="0"/>
                        </a:rPr>
                        <a:t> </a:t>
                      </a:r>
                      <a:r>
                        <a:rPr lang="es-ES" sz="1600" b="0" i="0" u="none" strike="noStrike" dirty="0" smtClean="0">
                          <a:solidFill>
                            <a:srgbClr val="000000"/>
                          </a:solidFill>
                          <a:effectLst/>
                          <a:latin typeface="Arial Narrow" panose="020B0606020202030204" pitchFamily="34" charset="0"/>
                        </a:rPr>
                        <a:t>67%</a:t>
                      </a:r>
                      <a:endParaRPr lang="es-ES" sz="1600" b="0"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268950">
                <a:tc>
                  <a:txBody>
                    <a:bodyPr/>
                    <a:lstStyle/>
                    <a:p>
                      <a:pPr algn="l" fontAlgn="ctr"/>
                      <a:r>
                        <a:rPr lang="es-ES" sz="1600" b="1" i="0" u="none" strike="noStrike" dirty="0">
                          <a:solidFill>
                            <a:srgbClr val="000000"/>
                          </a:solidFill>
                          <a:effectLst/>
                          <a:latin typeface="Arial Narrow" panose="020B0606020202030204" pitchFamily="34" charset="0"/>
                        </a:rPr>
                        <a:t> </a:t>
                      </a:r>
                      <a:r>
                        <a:rPr lang="es-ES" sz="1600" b="1" i="0" u="none" strike="noStrike" dirty="0" smtClean="0">
                          <a:solidFill>
                            <a:srgbClr val="000000"/>
                          </a:solidFill>
                          <a:effectLst/>
                          <a:latin typeface="Arial Narrow" panose="020B0606020202030204" pitchFamily="34" charset="0"/>
                        </a:rPr>
                        <a:t>9. EPMSC </a:t>
                      </a:r>
                      <a:r>
                        <a:rPr lang="es-ES" sz="1600" b="1" i="0" u="none" strike="noStrike" dirty="0">
                          <a:solidFill>
                            <a:srgbClr val="000000"/>
                          </a:solidFill>
                          <a:effectLst/>
                          <a:latin typeface="Arial Narrow" panose="020B0606020202030204" pitchFamily="34" charset="0"/>
                        </a:rPr>
                        <a:t>Espinal</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Arial Narrow" panose="020B0606020202030204" pitchFamily="34" charset="0"/>
                        </a:rPr>
                        <a:t>768</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Arial Narrow" panose="020B0606020202030204" pitchFamily="34" charset="0"/>
                        </a:rPr>
                        <a:t> </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1600" b="0" i="0" u="none" strike="noStrike" dirty="0">
                          <a:solidFill>
                            <a:srgbClr val="000000"/>
                          </a:solidFill>
                          <a:effectLst/>
                          <a:latin typeface="Arial Narrow" panose="020B0606020202030204" pitchFamily="34" charset="0"/>
                        </a:rPr>
                        <a:t> </a:t>
                      </a:r>
                      <a:r>
                        <a:rPr lang="es-ES" sz="1600" b="0" i="0" u="none" strike="noStrike" dirty="0" smtClean="0">
                          <a:solidFill>
                            <a:srgbClr val="000000"/>
                          </a:solidFill>
                          <a:effectLst/>
                          <a:latin typeface="Arial Narrow" panose="020B0606020202030204" pitchFamily="34" charset="0"/>
                        </a:rPr>
                        <a:t>99%</a:t>
                      </a:r>
                      <a:endParaRPr lang="es-ES" sz="1600" b="0"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68950">
                <a:tc>
                  <a:txBody>
                    <a:bodyPr/>
                    <a:lstStyle/>
                    <a:p>
                      <a:pPr algn="l" fontAlgn="ctr"/>
                      <a:r>
                        <a:rPr lang="es-ES" sz="1600" b="1" i="0" u="none" strike="noStrike" dirty="0">
                          <a:solidFill>
                            <a:srgbClr val="000000"/>
                          </a:solidFill>
                          <a:effectLst/>
                          <a:latin typeface="Arial Narrow" panose="020B0606020202030204" pitchFamily="34" charset="0"/>
                        </a:rPr>
                        <a:t> </a:t>
                      </a:r>
                      <a:r>
                        <a:rPr lang="es-ES" sz="1600" b="1" i="0" u="none" strike="noStrike" dirty="0" smtClean="0">
                          <a:solidFill>
                            <a:srgbClr val="000000"/>
                          </a:solidFill>
                          <a:effectLst/>
                          <a:latin typeface="Arial Narrow" panose="020B0606020202030204" pitchFamily="34" charset="0"/>
                        </a:rPr>
                        <a:t>10. EPMSC </a:t>
                      </a:r>
                      <a:r>
                        <a:rPr lang="es-ES" sz="1600" b="1" i="0" u="none" strike="noStrike" dirty="0">
                          <a:solidFill>
                            <a:srgbClr val="000000"/>
                          </a:solidFill>
                          <a:effectLst/>
                          <a:latin typeface="Arial Narrow" panose="020B0606020202030204" pitchFamily="34" charset="0"/>
                        </a:rPr>
                        <a:t>Tuluá</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0" i="0" u="none" strike="noStrike">
                          <a:solidFill>
                            <a:srgbClr val="000000"/>
                          </a:solidFill>
                          <a:effectLst/>
                          <a:latin typeface="Arial Narrow" panose="020B0606020202030204" pitchFamily="34" charset="0"/>
                        </a:rPr>
                        <a:t>656</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0" i="0" u="none" strike="noStrike">
                          <a:solidFill>
                            <a:srgbClr val="000000"/>
                          </a:solidFill>
                          <a:effectLst/>
                          <a:latin typeface="Arial Narrow" panose="020B0606020202030204" pitchFamily="34" charset="0"/>
                        </a:rPr>
                        <a:t> </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1600" b="0" i="0" u="none" strike="noStrike" dirty="0">
                          <a:solidFill>
                            <a:srgbClr val="000000"/>
                          </a:solidFill>
                          <a:effectLst/>
                          <a:latin typeface="Arial Narrow" panose="020B0606020202030204" pitchFamily="34" charset="0"/>
                        </a:rPr>
                        <a:t> </a:t>
                      </a:r>
                      <a:r>
                        <a:rPr lang="es-ES" sz="1600" b="0" i="0" u="none" strike="noStrike" dirty="0" smtClean="0">
                          <a:solidFill>
                            <a:srgbClr val="000000"/>
                          </a:solidFill>
                          <a:effectLst/>
                          <a:latin typeface="Arial Narrow" panose="020B0606020202030204" pitchFamily="34" charset="0"/>
                        </a:rPr>
                        <a:t>94%</a:t>
                      </a:r>
                      <a:endParaRPr lang="es-ES" sz="1600" b="0"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268950">
                <a:tc>
                  <a:txBody>
                    <a:bodyPr/>
                    <a:lstStyle/>
                    <a:p>
                      <a:pPr algn="l" fontAlgn="ctr"/>
                      <a:r>
                        <a:rPr lang="es-ES" sz="1600" b="1" i="0" u="none" strike="noStrike" dirty="0" smtClean="0">
                          <a:solidFill>
                            <a:srgbClr val="000000"/>
                          </a:solidFill>
                          <a:effectLst/>
                          <a:latin typeface="Arial Narrow" panose="020B0606020202030204" pitchFamily="34" charset="0"/>
                        </a:rPr>
                        <a:t>11. ERON </a:t>
                      </a:r>
                      <a:r>
                        <a:rPr lang="es-ES" sz="1600" b="1" i="0" u="none" strike="noStrike" dirty="0">
                          <a:solidFill>
                            <a:srgbClr val="000000"/>
                          </a:solidFill>
                          <a:effectLst/>
                          <a:latin typeface="Arial Narrow" panose="020B0606020202030204" pitchFamily="34" charset="0"/>
                        </a:rPr>
                        <a:t>Pereira</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rowSpan="4" gridSpan="3">
                  <a:txBody>
                    <a:bodyPr/>
                    <a:lstStyle/>
                    <a:p>
                      <a:pPr algn="ctr" fontAlgn="ctr"/>
                      <a:r>
                        <a:rPr lang="es-ES" sz="1600" b="0" i="0" u="none" strike="noStrike" dirty="0" smtClean="0">
                          <a:solidFill>
                            <a:srgbClr val="000000"/>
                          </a:solidFill>
                          <a:effectLst/>
                          <a:latin typeface="Arial Narrow" panose="020B0606020202030204" pitchFamily="34" charset="0"/>
                        </a:rPr>
                        <a:t>En</a:t>
                      </a:r>
                      <a:r>
                        <a:rPr lang="es-ES" sz="1600" b="0" i="0" u="none" strike="noStrike" baseline="0" dirty="0" smtClean="0">
                          <a:solidFill>
                            <a:srgbClr val="000000"/>
                          </a:solidFill>
                          <a:effectLst/>
                          <a:latin typeface="Arial Narrow" panose="020B0606020202030204" pitchFamily="34" charset="0"/>
                        </a:rPr>
                        <a:t> estructuración de estudios previos</a:t>
                      </a:r>
                      <a:endParaRPr lang="es-ES" sz="1600" b="0"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4" hMerge="1">
                  <a:txBody>
                    <a:bodyPr/>
                    <a:lstStyle/>
                    <a:p>
                      <a:pPr algn="ctr" fontAlgn="ctr"/>
                      <a:endParaRPr lang="es-ES" sz="1400" b="0" i="0" u="none" strike="noStrike">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4" hMerge="1">
                  <a:txBody>
                    <a:bodyPr/>
                    <a:lstStyle/>
                    <a:p>
                      <a:pPr algn="ctr" fontAlgn="ctr"/>
                      <a:endParaRPr lang="es-ES" sz="1400" b="0" i="0" u="none" strike="noStrike">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68950">
                <a:tc>
                  <a:txBody>
                    <a:bodyPr/>
                    <a:lstStyle/>
                    <a:p>
                      <a:pPr algn="l" fontAlgn="ctr"/>
                      <a:r>
                        <a:rPr lang="es-ES" sz="1600" b="1" i="0" u="none" strike="noStrike" dirty="0" smtClean="0">
                          <a:solidFill>
                            <a:srgbClr val="000000"/>
                          </a:solidFill>
                          <a:effectLst/>
                          <a:latin typeface="Arial Narrow" panose="020B0606020202030204" pitchFamily="34" charset="0"/>
                        </a:rPr>
                        <a:t>12.</a:t>
                      </a:r>
                      <a:r>
                        <a:rPr lang="es-ES" sz="1600" b="1" i="0" u="none" strike="noStrike" baseline="0" dirty="0" smtClean="0">
                          <a:solidFill>
                            <a:srgbClr val="000000"/>
                          </a:solidFill>
                          <a:effectLst/>
                          <a:latin typeface="Arial Narrow" panose="020B0606020202030204" pitchFamily="34" charset="0"/>
                        </a:rPr>
                        <a:t> </a:t>
                      </a:r>
                      <a:r>
                        <a:rPr lang="es-ES" sz="1600" b="1" i="0" u="none" strike="noStrike" dirty="0" smtClean="0">
                          <a:solidFill>
                            <a:srgbClr val="000000"/>
                          </a:solidFill>
                          <a:effectLst/>
                          <a:latin typeface="Arial Narrow" panose="020B0606020202030204" pitchFamily="34" charset="0"/>
                        </a:rPr>
                        <a:t>PMSC </a:t>
                      </a:r>
                      <a:r>
                        <a:rPr lang="es-ES" sz="1600" b="1" i="0" u="none" strike="noStrike" dirty="0" err="1">
                          <a:solidFill>
                            <a:srgbClr val="000000"/>
                          </a:solidFill>
                          <a:effectLst/>
                          <a:latin typeface="Arial Narrow" panose="020B0606020202030204" pitchFamily="34" charset="0"/>
                        </a:rPr>
                        <a:t>Cómbita</a:t>
                      </a:r>
                      <a:endParaRPr lang="es-ES" sz="1600" b="1"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gridSpan="3" vMerge="1">
                  <a:txBody>
                    <a:bodyPr/>
                    <a:lstStyle/>
                    <a:p>
                      <a:pPr algn="ctr" fontAlgn="ctr"/>
                      <a:endParaRPr lang="es-ES" sz="1400" b="0"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hMerge="1" vMerge="1">
                  <a:txBody>
                    <a:bodyPr/>
                    <a:lstStyle/>
                    <a:p>
                      <a:pPr algn="ctr" fontAlgn="ctr"/>
                      <a:endParaRPr lang="es-ES" sz="1400" b="0"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hMerge="1" vMerge="1">
                  <a:txBody>
                    <a:bodyPr/>
                    <a:lstStyle/>
                    <a:p>
                      <a:pPr algn="ctr" fontAlgn="ctr"/>
                      <a:endParaRPr lang="es-ES" sz="1400" b="0" i="0" u="none" strike="noStrike">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268950">
                <a:tc>
                  <a:txBody>
                    <a:bodyPr/>
                    <a:lstStyle/>
                    <a:p>
                      <a:pPr algn="l" fontAlgn="ctr"/>
                      <a:r>
                        <a:rPr lang="es-ES" sz="1600" b="1" i="0" u="none" strike="noStrike" dirty="0" smtClean="0">
                          <a:solidFill>
                            <a:srgbClr val="000000"/>
                          </a:solidFill>
                          <a:effectLst/>
                          <a:latin typeface="Arial Narrow" panose="020B0606020202030204" pitchFamily="34" charset="0"/>
                        </a:rPr>
                        <a:t>13. RM Manizales Réplica</a:t>
                      </a:r>
                      <a:endParaRPr lang="es-ES" sz="1600" b="1"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3" vMerge="1">
                  <a:txBody>
                    <a:bodyPr/>
                    <a:lstStyle/>
                    <a:p>
                      <a:pPr algn="ctr" fontAlgn="ctr"/>
                      <a:endParaRPr lang="es-ES" sz="1400" b="0" i="0" u="none" strike="noStrike">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vMerge="1">
                  <a:txBody>
                    <a:bodyPr/>
                    <a:lstStyle/>
                    <a:p>
                      <a:pPr algn="ctr" fontAlgn="ctr"/>
                      <a:endParaRPr lang="es-ES" sz="1400" b="0"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vMerge="1">
                  <a:txBody>
                    <a:bodyPr/>
                    <a:lstStyle/>
                    <a:p>
                      <a:pPr algn="ctr" fontAlgn="ctr"/>
                      <a:endParaRPr lang="es-ES" sz="1400" b="0"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68950">
                <a:tc>
                  <a:txBody>
                    <a:bodyPr/>
                    <a:lstStyle/>
                    <a:p>
                      <a:pPr algn="l" fontAlgn="ctr"/>
                      <a:r>
                        <a:rPr lang="it-IT" sz="1600" b="1" i="0" u="none" strike="noStrike" dirty="0">
                          <a:solidFill>
                            <a:srgbClr val="000000"/>
                          </a:solidFill>
                          <a:effectLst/>
                          <a:latin typeface="Arial Narrow" panose="020B0606020202030204" pitchFamily="34" charset="0"/>
                        </a:rPr>
                        <a:t> </a:t>
                      </a:r>
                      <a:r>
                        <a:rPr lang="it-IT" sz="1600" b="1" i="0" u="none" strike="noStrike" dirty="0" smtClean="0">
                          <a:solidFill>
                            <a:srgbClr val="000000"/>
                          </a:solidFill>
                          <a:effectLst/>
                          <a:latin typeface="Arial Narrow" panose="020B0606020202030204" pitchFamily="34" charset="0"/>
                        </a:rPr>
                        <a:t>14. EPMSC </a:t>
                      </a:r>
                      <a:r>
                        <a:rPr lang="it-IT" sz="1600" b="1" i="0" u="none" strike="noStrike" dirty="0">
                          <a:solidFill>
                            <a:srgbClr val="000000"/>
                          </a:solidFill>
                          <a:effectLst/>
                          <a:latin typeface="Arial Narrow" panose="020B0606020202030204" pitchFamily="34" charset="0"/>
                        </a:rPr>
                        <a:t>Medellín Bellavista Patio </a:t>
                      </a:r>
                      <a:r>
                        <a:rPr lang="it-IT" sz="1600" b="1" i="0" u="none" strike="noStrike" dirty="0" smtClean="0">
                          <a:solidFill>
                            <a:srgbClr val="000000"/>
                          </a:solidFill>
                          <a:effectLst/>
                          <a:latin typeface="Arial Narrow" panose="020B0606020202030204" pitchFamily="34" charset="0"/>
                        </a:rPr>
                        <a:t>2 </a:t>
                      </a:r>
                      <a:r>
                        <a:rPr lang="it-IT" sz="1600" b="1" i="0" u="none" strike="noStrike" dirty="0">
                          <a:solidFill>
                            <a:srgbClr val="000000"/>
                          </a:solidFill>
                          <a:effectLst/>
                          <a:latin typeface="Arial Narrow" panose="020B0606020202030204" pitchFamily="34" charset="0"/>
                        </a:rPr>
                        <a:t>Replica</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gridSpan="3" vMerge="1">
                  <a:txBody>
                    <a:bodyPr/>
                    <a:lstStyle/>
                    <a:p>
                      <a:pPr algn="ctr" fontAlgn="ctr"/>
                      <a:endParaRPr lang="es-ES" sz="1400" b="0" i="0" u="none" strike="noStrike">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hMerge="1" vMerge="1">
                  <a:txBody>
                    <a:bodyPr/>
                    <a:lstStyle/>
                    <a:p>
                      <a:pPr algn="ctr" fontAlgn="ctr"/>
                      <a:endParaRPr lang="es-ES" sz="1400" b="0" i="0" u="none" strike="noStrike">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hMerge="1" vMerge="1">
                  <a:txBody>
                    <a:bodyPr/>
                    <a:lstStyle/>
                    <a:p>
                      <a:pPr algn="ctr" fontAlgn="ctr"/>
                      <a:endParaRPr lang="es-ES" sz="1400" b="0" i="0" u="none" strike="noStrike" dirty="0">
                        <a:solidFill>
                          <a:srgbClr val="000000"/>
                        </a:solidFill>
                        <a:effectLst/>
                        <a:latin typeface="Arial Narrow" panose="020B0606020202030204" pitchFamily="34" charset="0"/>
                      </a:endParaRP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595159">
                <a:tc>
                  <a:txBody>
                    <a:bodyPr/>
                    <a:lstStyle/>
                    <a:p>
                      <a:pPr algn="r" fontAlgn="ctr"/>
                      <a:r>
                        <a:rPr lang="es-ES" sz="1800" b="1" i="0" u="none" strike="noStrike" dirty="0">
                          <a:solidFill>
                            <a:srgbClr val="FFFFFF"/>
                          </a:solidFill>
                          <a:effectLst/>
                          <a:latin typeface="Arial Narrow" panose="020B0606020202030204" pitchFamily="34" charset="0"/>
                        </a:rPr>
                        <a:t>TOTAL CUPOS PROYECTADOS A ENTREGAR EN VIGENCIA 2016</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s-ES" sz="2000" b="1" i="0" u="none" strike="noStrike" dirty="0">
                          <a:solidFill>
                            <a:srgbClr val="FFFFFF"/>
                          </a:solidFill>
                          <a:effectLst/>
                          <a:latin typeface="Arial Narrow" panose="020B0606020202030204" pitchFamily="34" charset="0"/>
                        </a:rPr>
                        <a:t>3.145</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s-ES" sz="2000" b="1" i="0" u="none" strike="noStrike" dirty="0">
                          <a:solidFill>
                            <a:srgbClr val="FFFFFF"/>
                          </a:solidFill>
                          <a:effectLst/>
                          <a:latin typeface="Arial Narrow" panose="020B0606020202030204" pitchFamily="34" charset="0"/>
                        </a:rPr>
                        <a:t>425</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s-ES" sz="1800" b="1" i="0" u="none" strike="noStrike" dirty="0">
                          <a:solidFill>
                            <a:srgbClr val="FFFFFF"/>
                          </a:solidFill>
                          <a:effectLst/>
                          <a:latin typeface="Arial Narrow" panose="020B0606020202030204" pitchFamily="34" charset="0"/>
                        </a:rPr>
                        <a:t> </a:t>
                      </a:r>
                    </a:p>
                  </a:txBody>
                  <a:tcPr marL="7458" marR="7458" marT="745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F75B5"/>
                    </a:solidFill>
                  </a:tcPr>
                </a:tc>
              </a:tr>
            </a:tbl>
          </a:graphicData>
        </a:graphic>
      </p:graphicFrame>
    </p:spTree>
    <p:extLst>
      <p:ext uri="{BB962C8B-B14F-4D97-AF65-F5344CB8AC3E}">
        <p14:creationId xmlns:p14="http://schemas.microsoft.com/office/powerpoint/2010/main" val="2435140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3848" y="332656"/>
            <a:ext cx="52565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latin typeface="Arial Narrow" panose="020B0606020202030204" pitchFamily="34" charset="0"/>
              </a:rPr>
              <a:t>CUPOS PROYECTADOS 2017</a:t>
            </a:r>
            <a:endParaRPr lang="es-ES" dirty="0">
              <a:latin typeface="Arial Narrow" panose="020B0606020202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83696958"/>
              </p:ext>
            </p:extLst>
          </p:nvPr>
        </p:nvGraphicFramePr>
        <p:xfrm>
          <a:off x="467544" y="1340768"/>
          <a:ext cx="8247888" cy="4474787"/>
        </p:xfrm>
        <a:graphic>
          <a:graphicData uri="http://schemas.openxmlformats.org/drawingml/2006/table">
            <a:tbl>
              <a:tblPr/>
              <a:tblGrid>
                <a:gridCol w="4554734"/>
                <a:gridCol w="1997936"/>
                <a:gridCol w="1695218"/>
              </a:tblGrid>
              <a:tr h="335887">
                <a:tc gridSpan="3">
                  <a:txBody>
                    <a:bodyPr/>
                    <a:lstStyle/>
                    <a:p>
                      <a:pPr algn="ctr" fontAlgn="ctr"/>
                      <a:r>
                        <a:rPr lang="es-ES" sz="2100" b="1" i="0" u="none" strike="noStrike" dirty="0">
                          <a:solidFill>
                            <a:srgbClr val="FFFFFF"/>
                          </a:solidFill>
                          <a:effectLst/>
                          <a:latin typeface="Arial Narrow" panose="020B0606020202030204" pitchFamily="34" charset="0"/>
                        </a:rPr>
                        <a:t>RELACIÓN DE CUPOS PROYECTADOS   VIGENCIA 2017</a:t>
                      </a:r>
                    </a:p>
                  </a:txBody>
                  <a:tcPr marL="13995" marR="13995" marT="13995" marB="0" anchor="ctr">
                    <a:lnL w="6350" cap="flat" cmpd="sng" algn="ctr">
                      <a:solidFill>
                        <a:srgbClr val="000000"/>
                      </a:solidFill>
                      <a:prstDash val="solid"/>
                      <a:round/>
                      <a:headEnd type="none" w="med" len="med"/>
                      <a:tailEnd type="none" w="med" len="med"/>
                    </a:lnL>
                    <a:lnR>
                      <a:noFill/>
                    </a:lnR>
                    <a:lnT>
                      <a:noFill/>
                    </a:lnT>
                    <a:lnB>
                      <a:noFill/>
                    </a:lnB>
                    <a:solidFill>
                      <a:srgbClr val="2F75B5"/>
                    </a:solidFill>
                  </a:tcPr>
                </a:tc>
                <a:tc hMerge="1">
                  <a:txBody>
                    <a:bodyPr/>
                    <a:lstStyle/>
                    <a:p>
                      <a:endParaRPr lang="es-ES"/>
                    </a:p>
                  </a:txBody>
                  <a:tcPr/>
                </a:tc>
                <a:tc hMerge="1">
                  <a:txBody>
                    <a:bodyPr/>
                    <a:lstStyle/>
                    <a:p>
                      <a:endParaRPr lang="es-ES"/>
                    </a:p>
                  </a:txBody>
                  <a:tcPr/>
                </a:tc>
              </a:tr>
              <a:tr h="685769">
                <a:tc>
                  <a:txBody>
                    <a:bodyPr/>
                    <a:lstStyle/>
                    <a:p>
                      <a:pPr algn="ctr" fontAlgn="ctr"/>
                      <a:r>
                        <a:rPr lang="es-ES" sz="2100" b="1" i="0" u="none" strike="noStrike">
                          <a:solidFill>
                            <a:srgbClr val="000000"/>
                          </a:solidFill>
                          <a:effectLst/>
                          <a:latin typeface="Arial Narrow" panose="020B0606020202030204" pitchFamily="34" charset="0"/>
                        </a:rPr>
                        <a:t>ESTABLECIMIENTOS</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100" b="1" i="0" u="none" strike="noStrike">
                          <a:solidFill>
                            <a:srgbClr val="000000"/>
                          </a:solidFill>
                          <a:effectLst/>
                          <a:latin typeface="Arial Narrow" panose="020B0606020202030204" pitchFamily="34" charset="0"/>
                        </a:rPr>
                        <a:t>TOTAL CUPOS</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100" b="1" i="0" u="none" strike="noStrike">
                          <a:solidFill>
                            <a:srgbClr val="000000"/>
                          </a:solidFill>
                          <a:effectLst/>
                          <a:latin typeface="Arial Narrow" panose="020B0606020202030204" pitchFamily="34" charset="0"/>
                        </a:rPr>
                        <a:t>% Avance Proyectado</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2F2F2"/>
                    </a:solidFill>
                  </a:tcPr>
                </a:tc>
              </a:tr>
              <a:tr h="349882">
                <a:tc>
                  <a:txBody>
                    <a:bodyPr/>
                    <a:lstStyle/>
                    <a:p>
                      <a:pPr algn="l" fontAlgn="ctr"/>
                      <a:r>
                        <a:rPr lang="es-ES" sz="2100" b="1" i="0" u="none" strike="noStrike" dirty="0">
                          <a:solidFill>
                            <a:srgbClr val="000000"/>
                          </a:solidFill>
                          <a:effectLst/>
                          <a:latin typeface="Arial Narrow" panose="020B0606020202030204" pitchFamily="34" charset="0"/>
                        </a:rPr>
                        <a:t> </a:t>
                      </a:r>
                      <a:r>
                        <a:rPr lang="es-ES" sz="2100" b="1" i="0" u="none" strike="noStrike" dirty="0" smtClean="0">
                          <a:solidFill>
                            <a:srgbClr val="000000"/>
                          </a:solidFill>
                          <a:effectLst/>
                          <a:latin typeface="Arial Narrow" panose="020B0606020202030204" pitchFamily="34" charset="0"/>
                        </a:rPr>
                        <a:t>1. EPMSC </a:t>
                      </a:r>
                      <a:r>
                        <a:rPr lang="es-ES" sz="2100" b="1" i="0" u="none" strike="noStrike" dirty="0">
                          <a:solidFill>
                            <a:srgbClr val="000000"/>
                          </a:solidFill>
                          <a:effectLst/>
                          <a:latin typeface="Arial Narrow" panose="020B0606020202030204" pitchFamily="34" charset="0"/>
                        </a:rPr>
                        <a:t>Buga</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100" b="0" i="0" u="none" strike="noStrike">
                          <a:solidFill>
                            <a:srgbClr val="000000"/>
                          </a:solidFill>
                          <a:effectLst/>
                          <a:latin typeface="Arial Narrow" panose="020B0606020202030204" pitchFamily="34" charset="0"/>
                        </a:rPr>
                        <a:t>720</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100" b="0" i="0" u="none" strike="noStrike" dirty="0">
                          <a:solidFill>
                            <a:srgbClr val="000000"/>
                          </a:solidFill>
                          <a:effectLst/>
                          <a:latin typeface="Arial Narrow" panose="020B0606020202030204" pitchFamily="34" charset="0"/>
                        </a:rPr>
                        <a:t> </a:t>
                      </a:r>
                      <a:r>
                        <a:rPr lang="es-ES" sz="2100" b="0" i="0" u="none" strike="noStrike" dirty="0" smtClean="0">
                          <a:solidFill>
                            <a:srgbClr val="000000"/>
                          </a:solidFill>
                          <a:effectLst/>
                          <a:latin typeface="Arial Narrow" panose="020B0606020202030204" pitchFamily="34" charset="0"/>
                        </a:rPr>
                        <a:t>100%</a:t>
                      </a:r>
                      <a:endParaRPr lang="es-ES" sz="2100" b="0" i="0" u="none" strike="noStrike" dirty="0">
                        <a:solidFill>
                          <a:srgbClr val="000000"/>
                        </a:solidFill>
                        <a:effectLst/>
                        <a:latin typeface="Arial Narrow" panose="020B0606020202030204" pitchFamily="34" charset="0"/>
                      </a:endParaRP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49882">
                <a:tc>
                  <a:txBody>
                    <a:bodyPr/>
                    <a:lstStyle/>
                    <a:p>
                      <a:pPr algn="l" fontAlgn="ctr"/>
                      <a:r>
                        <a:rPr lang="es-ES" sz="2100" b="1" i="0" u="none" strike="noStrike" dirty="0">
                          <a:solidFill>
                            <a:srgbClr val="000000"/>
                          </a:solidFill>
                          <a:effectLst/>
                          <a:latin typeface="Arial Narrow" panose="020B0606020202030204" pitchFamily="34" charset="0"/>
                        </a:rPr>
                        <a:t> </a:t>
                      </a:r>
                      <a:r>
                        <a:rPr lang="es-ES" sz="2100" b="1" i="0" u="none" strike="noStrike" dirty="0" smtClean="0">
                          <a:solidFill>
                            <a:srgbClr val="000000"/>
                          </a:solidFill>
                          <a:effectLst/>
                          <a:latin typeface="Arial Narrow" panose="020B0606020202030204" pitchFamily="34" charset="0"/>
                        </a:rPr>
                        <a:t>2. EPMSC </a:t>
                      </a:r>
                      <a:r>
                        <a:rPr lang="es-ES" sz="2100" b="1" i="0" u="none" strike="noStrike" dirty="0">
                          <a:solidFill>
                            <a:srgbClr val="000000"/>
                          </a:solidFill>
                          <a:effectLst/>
                          <a:latin typeface="Arial Narrow" panose="020B0606020202030204" pitchFamily="34" charset="0"/>
                        </a:rPr>
                        <a:t>Girón</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100" b="0" i="0" u="none" strike="noStrike">
                          <a:solidFill>
                            <a:srgbClr val="000000"/>
                          </a:solidFill>
                          <a:effectLst/>
                          <a:latin typeface="Arial Narrow" panose="020B0606020202030204" pitchFamily="34" charset="0"/>
                        </a:rPr>
                        <a:t>760</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100" b="0" i="0" u="none" strike="noStrike" dirty="0">
                          <a:solidFill>
                            <a:srgbClr val="000000"/>
                          </a:solidFill>
                          <a:effectLst/>
                          <a:latin typeface="Arial Narrow" panose="020B0606020202030204" pitchFamily="34" charset="0"/>
                        </a:rPr>
                        <a:t> </a:t>
                      </a:r>
                      <a:r>
                        <a:rPr lang="es-ES" sz="2100" b="0" i="0" u="none" strike="noStrike" dirty="0" smtClean="0">
                          <a:solidFill>
                            <a:srgbClr val="000000"/>
                          </a:solidFill>
                          <a:effectLst/>
                          <a:latin typeface="Arial Narrow" panose="020B0606020202030204" pitchFamily="34" charset="0"/>
                        </a:rPr>
                        <a:t>100%</a:t>
                      </a:r>
                      <a:endParaRPr lang="es-ES" sz="2100" b="0" i="0" u="none" strike="noStrike" dirty="0">
                        <a:solidFill>
                          <a:srgbClr val="000000"/>
                        </a:solidFill>
                        <a:effectLst/>
                        <a:latin typeface="Arial Narrow" panose="020B0606020202030204" pitchFamily="34" charset="0"/>
                      </a:endParaRP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49882">
                <a:tc>
                  <a:txBody>
                    <a:bodyPr/>
                    <a:lstStyle/>
                    <a:p>
                      <a:pPr algn="l" fontAlgn="ctr"/>
                      <a:r>
                        <a:rPr lang="es-ES" sz="2100" b="1" i="0" u="none" strike="noStrike" dirty="0">
                          <a:solidFill>
                            <a:srgbClr val="000000"/>
                          </a:solidFill>
                          <a:effectLst/>
                          <a:latin typeface="Arial Narrow" panose="020B0606020202030204" pitchFamily="34" charset="0"/>
                        </a:rPr>
                        <a:t> </a:t>
                      </a:r>
                      <a:r>
                        <a:rPr lang="es-ES" sz="2100" b="1" i="0" u="none" strike="noStrike" dirty="0" smtClean="0">
                          <a:solidFill>
                            <a:srgbClr val="000000"/>
                          </a:solidFill>
                          <a:effectLst/>
                          <a:latin typeface="Arial Narrow" panose="020B0606020202030204" pitchFamily="34" charset="0"/>
                        </a:rPr>
                        <a:t>3. EPMSC </a:t>
                      </a:r>
                      <a:r>
                        <a:rPr lang="es-ES" sz="2100" b="1" i="0" u="none" strike="noStrike" dirty="0">
                          <a:solidFill>
                            <a:srgbClr val="000000"/>
                          </a:solidFill>
                          <a:effectLst/>
                          <a:latin typeface="Arial Narrow" panose="020B0606020202030204" pitchFamily="34" charset="0"/>
                        </a:rPr>
                        <a:t>Ipiales</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100" b="0" i="0" u="none" strike="noStrike">
                          <a:solidFill>
                            <a:srgbClr val="000000"/>
                          </a:solidFill>
                          <a:effectLst/>
                          <a:latin typeface="Arial Narrow" panose="020B0606020202030204" pitchFamily="34" charset="0"/>
                        </a:rPr>
                        <a:t>608</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100" b="0" i="0" u="none" strike="noStrike" dirty="0">
                          <a:solidFill>
                            <a:srgbClr val="000000"/>
                          </a:solidFill>
                          <a:effectLst/>
                          <a:latin typeface="Arial Narrow" panose="020B0606020202030204" pitchFamily="34" charset="0"/>
                        </a:rPr>
                        <a:t> </a:t>
                      </a:r>
                      <a:r>
                        <a:rPr lang="es-ES" sz="2100" b="0" i="0" u="none" strike="noStrike" dirty="0" smtClean="0">
                          <a:solidFill>
                            <a:srgbClr val="000000"/>
                          </a:solidFill>
                          <a:effectLst/>
                          <a:latin typeface="Arial Narrow" panose="020B0606020202030204" pitchFamily="34" charset="0"/>
                        </a:rPr>
                        <a:t>100%</a:t>
                      </a:r>
                      <a:endParaRPr lang="es-ES" sz="2100" b="0" i="0" u="none" strike="noStrike" dirty="0">
                        <a:solidFill>
                          <a:srgbClr val="000000"/>
                        </a:solidFill>
                        <a:effectLst/>
                        <a:latin typeface="Arial Narrow" panose="020B0606020202030204" pitchFamily="34" charset="0"/>
                      </a:endParaRP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49882">
                <a:tc>
                  <a:txBody>
                    <a:bodyPr/>
                    <a:lstStyle/>
                    <a:p>
                      <a:pPr algn="l" fontAlgn="ctr"/>
                      <a:r>
                        <a:rPr lang="es-ES" sz="2100" b="1" i="0" u="none" strike="noStrike" dirty="0">
                          <a:solidFill>
                            <a:srgbClr val="000000"/>
                          </a:solidFill>
                          <a:effectLst/>
                          <a:latin typeface="Arial Narrow" panose="020B0606020202030204" pitchFamily="34" charset="0"/>
                        </a:rPr>
                        <a:t> </a:t>
                      </a:r>
                      <a:r>
                        <a:rPr lang="es-ES" sz="2100" b="1" i="0" u="none" strike="noStrike" dirty="0" smtClean="0">
                          <a:solidFill>
                            <a:srgbClr val="000000"/>
                          </a:solidFill>
                          <a:effectLst/>
                          <a:latin typeface="Arial Narrow" panose="020B0606020202030204" pitchFamily="34" charset="0"/>
                        </a:rPr>
                        <a:t>4. EPMSC </a:t>
                      </a:r>
                      <a:r>
                        <a:rPr lang="es-ES" sz="2100" b="1" i="0" u="none" strike="noStrike" dirty="0">
                          <a:solidFill>
                            <a:srgbClr val="000000"/>
                          </a:solidFill>
                          <a:effectLst/>
                          <a:latin typeface="Arial Narrow" panose="020B0606020202030204" pitchFamily="34" charset="0"/>
                        </a:rPr>
                        <a:t>Ibagué</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100" b="0" i="0" u="none" strike="noStrike">
                          <a:solidFill>
                            <a:srgbClr val="000000"/>
                          </a:solidFill>
                          <a:effectLst/>
                          <a:latin typeface="Arial Narrow" panose="020B0606020202030204" pitchFamily="34" charset="0"/>
                        </a:rPr>
                        <a:t>576</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100" b="0" i="0" u="none" strike="noStrike" dirty="0">
                          <a:solidFill>
                            <a:srgbClr val="000000"/>
                          </a:solidFill>
                          <a:effectLst/>
                          <a:latin typeface="Arial Narrow" panose="020B0606020202030204" pitchFamily="34" charset="0"/>
                        </a:rPr>
                        <a:t> </a:t>
                      </a:r>
                      <a:r>
                        <a:rPr lang="es-ES" sz="2100" b="0" i="0" u="none" strike="noStrike" dirty="0" smtClean="0">
                          <a:solidFill>
                            <a:srgbClr val="000000"/>
                          </a:solidFill>
                          <a:effectLst/>
                          <a:latin typeface="Arial Narrow" panose="020B0606020202030204" pitchFamily="34" charset="0"/>
                        </a:rPr>
                        <a:t>100%</a:t>
                      </a:r>
                      <a:endParaRPr lang="es-ES" sz="2100" b="0" i="0" u="none" strike="noStrike" dirty="0">
                        <a:solidFill>
                          <a:srgbClr val="000000"/>
                        </a:solidFill>
                        <a:effectLst/>
                        <a:latin typeface="Arial Narrow" panose="020B0606020202030204" pitchFamily="34" charset="0"/>
                      </a:endParaRP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49882">
                <a:tc>
                  <a:txBody>
                    <a:bodyPr/>
                    <a:lstStyle/>
                    <a:p>
                      <a:pPr algn="l" fontAlgn="ctr"/>
                      <a:r>
                        <a:rPr lang="es-ES" sz="2100" b="1" i="0" u="none" strike="noStrike" dirty="0" smtClean="0">
                          <a:solidFill>
                            <a:srgbClr val="000000"/>
                          </a:solidFill>
                          <a:effectLst/>
                          <a:latin typeface="Arial Narrow" panose="020B0606020202030204" pitchFamily="34" charset="0"/>
                        </a:rPr>
                        <a:t>5. Bellavista Patio</a:t>
                      </a:r>
                      <a:r>
                        <a:rPr lang="es-ES" sz="2100" b="1" i="0" u="none" strike="noStrike" baseline="0" dirty="0" smtClean="0">
                          <a:solidFill>
                            <a:srgbClr val="000000"/>
                          </a:solidFill>
                          <a:effectLst/>
                          <a:latin typeface="Arial Narrow" panose="020B0606020202030204" pitchFamily="34" charset="0"/>
                        </a:rPr>
                        <a:t> 2</a:t>
                      </a:r>
                      <a:r>
                        <a:rPr lang="es-ES" sz="2100" b="1" i="0" u="none" strike="noStrike" dirty="0" smtClean="0">
                          <a:solidFill>
                            <a:srgbClr val="000000"/>
                          </a:solidFill>
                          <a:effectLst/>
                          <a:latin typeface="Arial Narrow" panose="020B0606020202030204" pitchFamily="34" charset="0"/>
                        </a:rPr>
                        <a:t> </a:t>
                      </a:r>
                      <a:r>
                        <a:rPr lang="es-ES" sz="2100" b="1" i="0" u="none" strike="noStrike" dirty="0">
                          <a:solidFill>
                            <a:srgbClr val="000000"/>
                          </a:solidFill>
                          <a:effectLst/>
                          <a:latin typeface="Arial Narrow" panose="020B0606020202030204" pitchFamily="34" charset="0"/>
                        </a:rPr>
                        <a:t>Replica </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100" b="0" i="0" u="none" strike="noStrike">
                          <a:solidFill>
                            <a:srgbClr val="000000"/>
                          </a:solidFill>
                          <a:effectLst/>
                          <a:latin typeface="Arial Narrow" panose="020B0606020202030204" pitchFamily="34" charset="0"/>
                        </a:rPr>
                        <a:t>408</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100" b="0" i="0" u="none" strike="noStrike" dirty="0">
                          <a:solidFill>
                            <a:srgbClr val="000000"/>
                          </a:solidFill>
                          <a:effectLst/>
                          <a:latin typeface="Arial Narrow" panose="020B0606020202030204" pitchFamily="34" charset="0"/>
                        </a:rPr>
                        <a:t>100%</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49882">
                <a:tc>
                  <a:txBody>
                    <a:bodyPr/>
                    <a:lstStyle/>
                    <a:p>
                      <a:pPr algn="l" fontAlgn="ctr"/>
                      <a:r>
                        <a:rPr lang="es-ES" sz="2100" b="1" i="0" u="none" strike="noStrike" dirty="0" smtClean="0">
                          <a:solidFill>
                            <a:srgbClr val="000000"/>
                          </a:solidFill>
                          <a:effectLst/>
                          <a:latin typeface="Arial Narrow" panose="020B0606020202030204" pitchFamily="34" charset="0"/>
                        </a:rPr>
                        <a:t>6. RM Manizales </a:t>
                      </a:r>
                      <a:r>
                        <a:rPr lang="es-ES" sz="2100" b="1" i="0" u="none" strike="noStrike" dirty="0">
                          <a:solidFill>
                            <a:srgbClr val="000000"/>
                          </a:solidFill>
                          <a:effectLst/>
                          <a:latin typeface="Arial Narrow" panose="020B0606020202030204" pitchFamily="34" charset="0"/>
                        </a:rPr>
                        <a:t>Réplica</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100" b="0" i="0" u="none" strike="noStrike" dirty="0">
                          <a:solidFill>
                            <a:srgbClr val="000000"/>
                          </a:solidFill>
                          <a:effectLst/>
                          <a:latin typeface="Arial Narrow" panose="020B0606020202030204" pitchFamily="34" charset="0"/>
                        </a:rPr>
                        <a:t>100</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100" b="0" i="0" u="none" strike="noStrike">
                          <a:solidFill>
                            <a:srgbClr val="000000"/>
                          </a:solidFill>
                          <a:effectLst/>
                          <a:latin typeface="Arial Narrow" panose="020B0606020202030204" pitchFamily="34" charset="0"/>
                        </a:rPr>
                        <a:t>100%</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49882">
                <a:tc>
                  <a:txBody>
                    <a:bodyPr/>
                    <a:lstStyle/>
                    <a:p>
                      <a:pPr algn="l" fontAlgn="ctr"/>
                      <a:r>
                        <a:rPr lang="es-ES" sz="2100" b="1" i="0" u="none" strike="noStrike" dirty="0" smtClean="0">
                          <a:solidFill>
                            <a:srgbClr val="000000"/>
                          </a:solidFill>
                          <a:effectLst/>
                          <a:latin typeface="Arial Narrow" panose="020B0606020202030204" pitchFamily="34" charset="0"/>
                        </a:rPr>
                        <a:t>7. EPMSC </a:t>
                      </a:r>
                      <a:r>
                        <a:rPr lang="es-ES" sz="2100" b="1" i="0" u="none" strike="noStrike" dirty="0" err="1">
                          <a:solidFill>
                            <a:srgbClr val="000000"/>
                          </a:solidFill>
                          <a:effectLst/>
                          <a:latin typeface="Arial Narrow" panose="020B0606020202030204" pitchFamily="34" charset="0"/>
                        </a:rPr>
                        <a:t>Cómbita</a:t>
                      </a:r>
                      <a:endParaRPr lang="es-ES" sz="2100" b="1" i="0" u="none" strike="noStrike" dirty="0">
                        <a:solidFill>
                          <a:srgbClr val="000000"/>
                        </a:solidFill>
                        <a:effectLst/>
                        <a:latin typeface="Arial Narrow" panose="020B0606020202030204" pitchFamily="34" charset="0"/>
                      </a:endParaRP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100" b="0" i="0" u="none" strike="noStrike" dirty="0">
                          <a:solidFill>
                            <a:srgbClr val="000000"/>
                          </a:solidFill>
                          <a:effectLst/>
                          <a:latin typeface="Arial Narrow" panose="020B0606020202030204" pitchFamily="34" charset="0"/>
                        </a:rPr>
                        <a:t> </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100" b="0" i="0" u="none" strike="noStrike">
                          <a:solidFill>
                            <a:srgbClr val="000000"/>
                          </a:solidFill>
                          <a:effectLst/>
                          <a:latin typeface="Arial Narrow" panose="020B0606020202030204" pitchFamily="34" charset="0"/>
                        </a:rPr>
                        <a:t>20%</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49882">
                <a:tc>
                  <a:txBody>
                    <a:bodyPr/>
                    <a:lstStyle/>
                    <a:p>
                      <a:pPr algn="l" fontAlgn="ctr"/>
                      <a:r>
                        <a:rPr lang="es-ES" sz="2100" b="1" i="0" u="none" strike="noStrike" dirty="0" smtClean="0">
                          <a:solidFill>
                            <a:srgbClr val="000000"/>
                          </a:solidFill>
                          <a:effectLst/>
                          <a:latin typeface="Arial Narrow" panose="020B0606020202030204" pitchFamily="34" charset="0"/>
                        </a:rPr>
                        <a:t>8.ERON </a:t>
                      </a:r>
                      <a:r>
                        <a:rPr lang="es-ES" sz="2100" b="1" i="0" u="none" strike="noStrike" dirty="0">
                          <a:solidFill>
                            <a:srgbClr val="000000"/>
                          </a:solidFill>
                          <a:effectLst/>
                          <a:latin typeface="Arial Narrow" panose="020B0606020202030204" pitchFamily="34" charset="0"/>
                        </a:rPr>
                        <a:t>Pereira</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100" b="0" i="0" u="none" strike="noStrike">
                          <a:solidFill>
                            <a:srgbClr val="000000"/>
                          </a:solidFill>
                          <a:effectLst/>
                          <a:latin typeface="Arial Narrow" panose="020B0606020202030204" pitchFamily="34" charset="0"/>
                        </a:rPr>
                        <a:t> </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100" b="0" i="0" u="none" strike="noStrike">
                          <a:solidFill>
                            <a:srgbClr val="000000"/>
                          </a:solidFill>
                          <a:effectLst/>
                          <a:latin typeface="Arial Narrow" panose="020B0606020202030204" pitchFamily="34" charset="0"/>
                        </a:rPr>
                        <a:t>20%</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643783">
                <a:tc>
                  <a:txBody>
                    <a:bodyPr/>
                    <a:lstStyle/>
                    <a:p>
                      <a:pPr algn="r" fontAlgn="ctr"/>
                      <a:r>
                        <a:rPr lang="es-ES" sz="2100" b="1" i="0" u="none" strike="noStrike">
                          <a:solidFill>
                            <a:srgbClr val="FFFFFF"/>
                          </a:solidFill>
                          <a:effectLst/>
                          <a:latin typeface="Arial Narrow" panose="020B0606020202030204" pitchFamily="34" charset="0"/>
                        </a:rPr>
                        <a:t>CUPOS PROYECTADOS A ENTREGAR DURANTE VIGENCIA 2017</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s-ES" sz="2100" b="1" i="0" u="none" strike="noStrike">
                          <a:solidFill>
                            <a:srgbClr val="FFFFFF"/>
                          </a:solidFill>
                          <a:effectLst/>
                          <a:latin typeface="Arial Narrow" panose="020B0606020202030204" pitchFamily="34" charset="0"/>
                        </a:rPr>
                        <a:t>3.172</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s-ES" sz="2100" b="1" i="0" u="none" strike="noStrike" dirty="0">
                          <a:solidFill>
                            <a:srgbClr val="FFFFFF"/>
                          </a:solidFill>
                          <a:effectLst/>
                          <a:latin typeface="Arial Narrow" panose="020B0606020202030204" pitchFamily="34" charset="0"/>
                        </a:rPr>
                        <a:t> </a:t>
                      </a:r>
                    </a:p>
                  </a:txBody>
                  <a:tcPr marL="13995" marR="13995" marT="1399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F75B5"/>
                    </a:solidFill>
                  </a:tcPr>
                </a:tc>
              </a:tr>
            </a:tbl>
          </a:graphicData>
        </a:graphic>
      </p:graphicFrame>
    </p:spTree>
    <p:extLst>
      <p:ext uri="{BB962C8B-B14F-4D97-AF65-F5344CB8AC3E}">
        <p14:creationId xmlns:p14="http://schemas.microsoft.com/office/powerpoint/2010/main" val="1918447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3848" y="332656"/>
            <a:ext cx="52565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latin typeface="Arial Narrow" panose="020B0606020202030204" pitchFamily="34" charset="0"/>
              </a:rPr>
              <a:t>CUPOS PROYECTADOS 2018</a:t>
            </a:r>
            <a:endParaRPr lang="es-ES" dirty="0">
              <a:latin typeface="Arial Narrow" panose="020B060602020203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220158612"/>
              </p:ext>
            </p:extLst>
          </p:nvPr>
        </p:nvGraphicFramePr>
        <p:xfrm>
          <a:off x="467544" y="1556792"/>
          <a:ext cx="8132070" cy="3384376"/>
        </p:xfrm>
        <a:graphic>
          <a:graphicData uri="http://schemas.openxmlformats.org/drawingml/2006/table">
            <a:tbl>
              <a:tblPr/>
              <a:tblGrid>
                <a:gridCol w="4490776"/>
                <a:gridCol w="1969881"/>
                <a:gridCol w="1671413"/>
              </a:tblGrid>
              <a:tr h="331170">
                <a:tc gridSpan="3">
                  <a:txBody>
                    <a:bodyPr/>
                    <a:lstStyle/>
                    <a:p>
                      <a:pPr algn="ctr" fontAlgn="ctr"/>
                      <a:r>
                        <a:rPr lang="es-ES" sz="2000" b="1" i="0" u="none" strike="noStrike" dirty="0">
                          <a:solidFill>
                            <a:srgbClr val="FFFFFF"/>
                          </a:solidFill>
                          <a:effectLst/>
                          <a:latin typeface="Arial Narrow" panose="020B0606020202030204" pitchFamily="34" charset="0"/>
                        </a:rPr>
                        <a:t>RELACIÓN DE CUPOS PROYECTADOS  VIGENCIA 2018</a:t>
                      </a:r>
                    </a:p>
                  </a:txBody>
                  <a:tcPr marL="13799" marR="13799" marT="1379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ES"/>
                    </a:p>
                  </a:txBody>
                  <a:tcPr/>
                </a:tc>
                <a:tc hMerge="1">
                  <a:txBody>
                    <a:bodyPr/>
                    <a:lstStyle/>
                    <a:p>
                      <a:endParaRPr lang="es-ES"/>
                    </a:p>
                  </a:txBody>
                  <a:tcPr/>
                </a:tc>
              </a:tr>
              <a:tr h="676139">
                <a:tc>
                  <a:txBody>
                    <a:bodyPr/>
                    <a:lstStyle/>
                    <a:p>
                      <a:pPr algn="ctr" fontAlgn="ctr"/>
                      <a:r>
                        <a:rPr lang="es-ES" sz="2000" b="1" i="0" u="none" strike="noStrike" dirty="0">
                          <a:solidFill>
                            <a:srgbClr val="000000"/>
                          </a:solidFill>
                          <a:effectLst/>
                          <a:latin typeface="Arial Narrow" panose="020B0606020202030204" pitchFamily="34" charset="0"/>
                        </a:rPr>
                        <a:t>ESTABLECIMIENTOS</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000" b="1" i="0" u="none" strike="noStrike">
                          <a:solidFill>
                            <a:srgbClr val="000000"/>
                          </a:solidFill>
                          <a:effectLst/>
                          <a:latin typeface="Arial Narrow" panose="020B0606020202030204" pitchFamily="34" charset="0"/>
                        </a:rPr>
                        <a:t>TOTAL                                CUPOS</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000" b="1" i="0" u="none" strike="noStrike">
                          <a:solidFill>
                            <a:srgbClr val="000000"/>
                          </a:solidFill>
                          <a:effectLst/>
                          <a:latin typeface="Arial Narrow" panose="020B0606020202030204" pitchFamily="34" charset="0"/>
                        </a:rPr>
                        <a:t>% Avance Proyectado</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2F2F2"/>
                    </a:solidFill>
                  </a:tcPr>
                </a:tc>
              </a:tr>
              <a:tr h="344969">
                <a:tc>
                  <a:txBody>
                    <a:bodyPr/>
                    <a:lstStyle/>
                    <a:p>
                      <a:pPr algn="l" fontAlgn="ctr"/>
                      <a:r>
                        <a:rPr lang="es-ES" sz="2000" b="1" i="0" u="none" strike="noStrike" dirty="0" smtClean="0">
                          <a:solidFill>
                            <a:srgbClr val="000000"/>
                          </a:solidFill>
                          <a:effectLst/>
                          <a:latin typeface="Arial Narrow" panose="020B0606020202030204" pitchFamily="34" charset="0"/>
                        </a:rPr>
                        <a:t>1. </a:t>
                      </a:r>
                      <a:r>
                        <a:rPr lang="es-ES" sz="2000" b="1" i="0" u="none" strike="noStrike" dirty="0" err="1" smtClean="0">
                          <a:solidFill>
                            <a:srgbClr val="000000"/>
                          </a:solidFill>
                          <a:effectLst/>
                          <a:latin typeface="Arial Narrow" panose="020B0606020202030204" pitchFamily="34" charset="0"/>
                        </a:rPr>
                        <a:t>Tierralta</a:t>
                      </a:r>
                      <a:r>
                        <a:rPr lang="es-ES" sz="2000" b="1" i="0" u="none" strike="noStrike" dirty="0" smtClean="0">
                          <a:solidFill>
                            <a:srgbClr val="000000"/>
                          </a:solidFill>
                          <a:effectLst/>
                          <a:latin typeface="Arial Narrow" panose="020B0606020202030204" pitchFamily="34" charset="0"/>
                        </a:rPr>
                        <a:t> </a:t>
                      </a:r>
                      <a:r>
                        <a:rPr lang="es-ES" sz="2000" b="1" i="0" u="none" strike="noStrike" dirty="0">
                          <a:solidFill>
                            <a:srgbClr val="000000"/>
                          </a:solidFill>
                          <a:effectLst/>
                          <a:latin typeface="Arial Narrow" panose="020B0606020202030204" pitchFamily="34" charset="0"/>
                        </a:rPr>
                        <a:t>Colonia </a:t>
                      </a:r>
                      <a:r>
                        <a:rPr lang="es-ES" sz="2000" b="1" i="0" u="none" strike="noStrike" dirty="0">
                          <a:solidFill>
                            <a:schemeClr val="tx1"/>
                          </a:solidFill>
                          <a:effectLst/>
                          <a:latin typeface="Arial Narrow" panose="020B0606020202030204" pitchFamily="34" charset="0"/>
                        </a:rPr>
                        <a:t>*</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000" b="0" i="0" u="none" strike="noStrike">
                          <a:solidFill>
                            <a:srgbClr val="000000"/>
                          </a:solidFill>
                          <a:effectLst/>
                          <a:latin typeface="Arial Narrow" panose="020B0606020202030204" pitchFamily="34" charset="0"/>
                        </a:rPr>
                        <a:t>250</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000" b="0" i="0" u="none" strike="noStrike">
                          <a:solidFill>
                            <a:srgbClr val="000000"/>
                          </a:solidFill>
                          <a:effectLst/>
                          <a:latin typeface="Arial Narrow" panose="020B0606020202030204" pitchFamily="34" charset="0"/>
                        </a:rPr>
                        <a:t>100%</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44969">
                <a:tc>
                  <a:txBody>
                    <a:bodyPr/>
                    <a:lstStyle/>
                    <a:p>
                      <a:pPr algn="l" fontAlgn="ctr"/>
                      <a:r>
                        <a:rPr lang="es-ES" sz="2000" b="1" i="0" u="none" strike="noStrike" dirty="0" smtClean="0">
                          <a:solidFill>
                            <a:srgbClr val="000000"/>
                          </a:solidFill>
                          <a:effectLst/>
                          <a:latin typeface="Arial Narrow" panose="020B0606020202030204" pitchFamily="34" charset="0"/>
                        </a:rPr>
                        <a:t>2. Guaduas </a:t>
                      </a:r>
                      <a:r>
                        <a:rPr lang="es-ES" sz="2000" b="1" i="0" u="none" strike="noStrike" dirty="0">
                          <a:solidFill>
                            <a:srgbClr val="000000"/>
                          </a:solidFill>
                          <a:effectLst/>
                          <a:latin typeface="Arial Narrow" panose="020B0606020202030204" pitchFamily="34" charset="0"/>
                        </a:rPr>
                        <a:t>Colonia</a:t>
                      </a:r>
                      <a:r>
                        <a:rPr lang="es-ES" sz="2000" b="1" i="0" u="none" strike="noStrike" dirty="0">
                          <a:solidFill>
                            <a:schemeClr val="tx1"/>
                          </a:solidFill>
                          <a:effectLst/>
                          <a:latin typeface="Arial Narrow" panose="020B0606020202030204" pitchFamily="34" charset="0"/>
                        </a:rPr>
                        <a:t>*</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000" b="0" i="0" u="none" strike="noStrike">
                          <a:solidFill>
                            <a:srgbClr val="000000"/>
                          </a:solidFill>
                          <a:effectLst/>
                          <a:latin typeface="Arial Narrow" panose="020B0606020202030204" pitchFamily="34" charset="0"/>
                        </a:rPr>
                        <a:t>350</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000" b="0" i="0" u="none" strike="noStrike">
                          <a:solidFill>
                            <a:srgbClr val="000000"/>
                          </a:solidFill>
                          <a:effectLst/>
                          <a:latin typeface="Arial Narrow" panose="020B0606020202030204" pitchFamily="34" charset="0"/>
                        </a:rPr>
                        <a:t>100%</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44969">
                <a:tc>
                  <a:txBody>
                    <a:bodyPr/>
                    <a:lstStyle/>
                    <a:p>
                      <a:pPr algn="l" fontAlgn="ctr"/>
                      <a:r>
                        <a:rPr lang="es-ES" sz="2000" b="1" i="0" u="none" strike="noStrike" dirty="0" smtClean="0">
                          <a:solidFill>
                            <a:srgbClr val="000000"/>
                          </a:solidFill>
                          <a:effectLst/>
                          <a:latin typeface="Arial Narrow" panose="020B0606020202030204" pitchFamily="34" charset="0"/>
                        </a:rPr>
                        <a:t>3. EPMSC </a:t>
                      </a:r>
                      <a:r>
                        <a:rPr lang="es-ES" sz="2000" b="1" i="0" u="none" strike="noStrike" dirty="0" err="1">
                          <a:solidFill>
                            <a:srgbClr val="000000"/>
                          </a:solidFill>
                          <a:effectLst/>
                          <a:latin typeface="Arial Narrow" panose="020B0606020202030204" pitchFamily="34" charset="0"/>
                        </a:rPr>
                        <a:t>Cómbita</a:t>
                      </a:r>
                      <a:endParaRPr lang="es-ES" sz="2000" b="1" i="0" u="none" strike="noStrike" dirty="0">
                        <a:solidFill>
                          <a:srgbClr val="000000"/>
                        </a:solidFill>
                        <a:effectLst/>
                        <a:latin typeface="Arial Narrow" panose="020B0606020202030204" pitchFamily="34" charset="0"/>
                      </a:endParaRP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000" b="0" i="0" u="none" strike="noStrike">
                          <a:solidFill>
                            <a:srgbClr val="000000"/>
                          </a:solidFill>
                          <a:effectLst/>
                          <a:latin typeface="Arial Narrow" panose="020B0606020202030204" pitchFamily="34" charset="0"/>
                        </a:rPr>
                        <a:t> </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r>
                        <a:rPr lang="es-ES" sz="2000" b="0" i="0" u="none" strike="noStrike">
                          <a:solidFill>
                            <a:srgbClr val="000000"/>
                          </a:solidFill>
                          <a:effectLst/>
                          <a:latin typeface="Arial Narrow" panose="020B0606020202030204" pitchFamily="34" charset="0"/>
                        </a:rPr>
                        <a:t>50%</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44969">
                <a:tc>
                  <a:txBody>
                    <a:bodyPr/>
                    <a:lstStyle/>
                    <a:p>
                      <a:pPr algn="l" fontAlgn="ctr"/>
                      <a:r>
                        <a:rPr lang="es-ES" sz="2000" b="1" i="0" u="none" strike="noStrike" dirty="0" smtClean="0">
                          <a:solidFill>
                            <a:srgbClr val="000000"/>
                          </a:solidFill>
                          <a:effectLst/>
                          <a:latin typeface="Arial Narrow" panose="020B0606020202030204" pitchFamily="34" charset="0"/>
                        </a:rPr>
                        <a:t>4. ERON </a:t>
                      </a:r>
                      <a:r>
                        <a:rPr lang="es-ES" sz="2000" b="1" i="0" u="none" strike="noStrike" dirty="0">
                          <a:solidFill>
                            <a:srgbClr val="000000"/>
                          </a:solidFill>
                          <a:effectLst/>
                          <a:latin typeface="Arial Narrow" panose="020B0606020202030204" pitchFamily="34" charset="0"/>
                        </a:rPr>
                        <a:t>Pereira</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000" b="0" i="0" u="none" strike="noStrike">
                          <a:solidFill>
                            <a:srgbClr val="000000"/>
                          </a:solidFill>
                          <a:effectLst/>
                          <a:latin typeface="Arial Narrow" panose="020B0606020202030204" pitchFamily="34" charset="0"/>
                        </a:rPr>
                        <a:t> </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s-ES" sz="2000" b="0" i="0" u="none" strike="noStrike">
                          <a:solidFill>
                            <a:srgbClr val="000000"/>
                          </a:solidFill>
                          <a:effectLst/>
                          <a:latin typeface="Arial Narrow" panose="020B0606020202030204" pitchFamily="34" charset="0"/>
                        </a:rPr>
                        <a:t>50%</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679819">
                <a:tc>
                  <a:txBody>
                    <a:bodyPr/>
                    <a:lstStyle/>
                    <a:p>
                      <a:pPr algn="r" fontAlgn="ctr"/>
                      <a:r>
                        <a:rPr lang="es-ES" sz="2000" b="1" i="0" u="none" strike="noStrike">
                          <a:solidFill>
                            <a:srgbClr val="FFFFFF"/>
                          </a:solidFill>
                          <a:effectLst/>
                          <a:latin typeface="Arial Narrow" panose="020B0606020202030204" pitchFamily="34" charset="0"/>
                        </a:rPr>
                        <a:t>CUPOS PROYECTADOS A ENTREGAR DURANTE VIGENCIA 2017</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s-ES" sz="2000" b="1" i="0" u="none" strike="noStrike">
                          <a:solidFill>
                            <a:srgbClr val="FFFFFF"/>
                          </a:solidFill>
                          <a:effectLst/>
                          <a:latin typeface="Arial Narrow" panose="020B0606020202030204" pitchFamily="34" charset="0"/>
                        </a:rPr>
                        <a:t>600</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s-ES" sz="2000" b="1" i="0" u="none" strike="noStrike">
                          <a:solidFill>
                            <a:srgbClr val="FFFFFF"/>
                          </a:solidFill>
                          <a:effectLst/>
                          <a:latin typeface="Arial Narrow" panose="020B0606020202030204" pitchFamily="34" charset="0"/>
                        </a:rPr>
                        <a:t> </a:t>
                      </a:r>
                    </a:p>
                  </a:txBody>
                  <a:tcPr marL="13799" marR="13799" marT="13799"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F75B5"/>
                    </a:solidFill>
                  </a:tcPr>
                </a:tc>
              </a:tr>
              <a:tr h="317372">
                <a:tc gridSpan="2">
                  <a:txBody>
                    <a:bodyPr/>
                    <a:lstStyle/>
                    <a:p>
                      <a:pPr algn="l" fontAlgn="b"/>
                      <a:r>
                        <a:rPr lang="es-ES" sz="1600" b="0" i="0" u="none" strike="noStrike" dirty="0">
                          <a:solidFill>
                            <a:schemeClr val="tx1"/>
                          </a:solidFill>
                          <a:effectLst/>
                          <a:latin typeface="Arial Narrow" panose="020B0606020202030204" pitchFamily="34" charset="0"/>
                        </a:rPr>
                        <a:t>* En revisión continuidad proyecto - Cupos estimados</a:t>
                      </a:r>
                    </a:p>
                  </a:txBody>
                  <a:tcPr marL="13799" marR="13799" marT="13799" marB="0" anchor="b">
                    <a:lnL>
                      <a:noFill/>
                    </a:lnL>
                    <a:lnR>
                      <a:noFill/>
                    </a:lnR>
                    <a:lnT w="12700" cap="flat" cmpd="sng" algn="ctr">
                      <a:solidFill>
                        <a:srgbClr val="BFBFBF"/>
                      </a:solidFill>
                      <a:prstDash val="solid"/>
                      <a:round/>
                      <a:headEnd type="none" w="med" len="med"/>
                      <a:tailEnd type="none" w="med" len="med"/>
                    </a:lnT>
                    <a:lnB>
                      <a:noFill/>
                    </a:lnB>
                  </a:tcPr>
                </a:tc>
                <a:tc hMerge="1">
                  <a:txBody>
                    <a:bodyPr/>
                    <a:lstStyle/>
                    <a:p>
                      <a:endParaRPr lang="es-ES"/>
                    </a:p>
                  </a:txBody>
                  <a:tcPr/>
                </a:tc>
                <a:tc>
                  <a:txBody>
                    <a:bodyPr/>
                    <a:lstStyle/>
                    <a:p>
                      <a:pPr algn="l" fontAlgn="b"/>
                      <a:endParaRPr lang="es-ES" sz="1600" b="0" i="0" u="none" strike="noStrike" dirty="0">
                        <a:solidFill>
                          <a:srgbClr val="000000"/>
                        </a:solidFill>
                        <a:effectLst/>
                        <a:latin typeface="Arial Narrow" panose="020B0606020202030204" pitchFamily="34" charset="0"/>
                      </a:endParaRPr>
                    </a:p>
                  </a:txBody>
                  <a:tcPr marL="13799" marR="13799" marT="13799" marB="0" anchor="b">
                    <a:lnL>
                      <a:noFill/>
                    </a:lnL>
                    <a:lnR>
                      <a:noFill/>
                    </a:lnR>
                    <a:lnT w="12700" cap="flat" cmpd="sng" algn="ctr">
                      <a:solidFill>
                        <a:srgbClr val="BFBFBF"/>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958827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87824" y="387507"/>
            <a:ext cx="576064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sz="2000" dirty="0" smtClean="0">
                <a:latin typeface="Arial Narrow" panose="020B0606020202030204" pitchFamily="34" charset="0"/>
              </a:rPr>
              <a:t>CREACIÓN USPEC</a:t>
            </a:r>
            <a:r>
              <a:rPr lang="es-CO" dirty="0" smtClean="0">
                <a:latin typeface="Arial Narrow" panose="020B0606020202030204" pitchFamily="34" charset="0"/>
              </a:rPr>
              <a:t> </a:t>
            </a:r>
            <a:endParaRPr lang="es-ES" dirty="0">
              <a:latin typeface="Arial Narrow" panose="020B0606020202030204" pitchFamily="34" charset="0"/>
            </a:endParaRPr>
          </a:p>
        </p:txBody>
      </p:sp>
      <p:sp>
        <p:nvSpPr>
          <p:cNvPr id="11" name="Flecha derecha 10"/>
          <p:cNvSpPr/>
          <p:nvPr/>
        </p:nvSpPr>
        <p:spPr>
          <a:xfrm>
            <a:off x="1043608" y="1959159"/>
            <a:ext cx="1008112" cy="4320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solidFill>
                <a:srgbClr val="FFFF99"/>
              </a:solidFill>
            </a:endParaRPr>
          </a:p>
        </p:txBody>
      </p:sp>
      <p:sp>
        <p:nvSpPr>
          <p:cNvPr id="14" name="CuadroTexto 13"/>
          <p:cNvSpPr txBox="1"/>
          <p:nvPr/>
        </p:nvSpPr>
        <p:spPr>
          <a:xfrm>
            <a:off x="2051720" y="1852018"/>
            <a:ext cx="6193804" cy="646331"/>
          </a:xfrm>
          <a:prstGeom prst="rect">
            <a:avLst/>
          </a:prstGeom>
          <a:noFill/>
        </p:spPr>
        <p:txBody>
          <a:bodyPr wrap="square" rtlCol="0">
            <a:spAutoFit/>
          </a:bodyPr>
          <a:lstStyle/>
          <a:p>
            <a:r>
              <a:rPr lang="es-CO" dirty="0" smtClean="0">
                <a:latin typeface="Arial Narrow" panose="020B0606020202030204" pitchFamily="34" charset="0"/>
              </a:rPr>
              <a:t>La USPEC fue creada como una Unidad Administrativa Especial del orden nacional, adscrita al Ministerio de Justicia y del Derecho;</a:t>
            </a:r>
            <a:endParaRPr lang="es-ES" dirty="0">
              <a:latin typeface="Arial Narrow" panose="020B0606020202030204" pitchFamily="34" charset="0"/>
            </a:endParaRPr>
          </a:p>
        </p:txBody>
      </p:sp>
      <p:sp>
        <p:nvSpPr>
          <p:cNvPr id="16" name="Flecha derecha 15"/>
          <p:cNvSpPr/>
          <p:nvPr/>
        </p:nvSpPr>
        <p:spPr>
          <a:xfrm>
            <a:off x="1042851" y="2741984"/>
            <a:ext cx="978408" cy="455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p:cNvSpPr txBox="1"/>
          <p:nvPr/>
        </p:nvSpPr>
        <p:spPr>
          <a:xfrm>
            <a:off x="2114495" y="2646463"/>
            <a:ext cx="4338945" cy="646331"/>
          </a:xfrm>
          <a:prstGeom prst="rect">
            <a:avLst/>
          </a:prstGeom>
          <a:noFill/>
        </p:spPr>
        <p:txBody>
          <a:bodyPr wrap="square" rtlCol="0">
            <a:spAutoFit/>
          </a:bodyPr>
          <a:lstStyle/>
          <a:p>
            <a:r>
              <a:rPr lang="es-CO" dirty="0" smtClean="0">
                <a:latin typeface="Arial Narrow" panose="020B0606020202030204" pitchFamily="34" charset="0"/>
              </a:rPr>
              <a:t>Con personería jurídica y autonomía administrativa y financiera; </a:t>
            </a:r>
            <a:endParaRPr lang="es-ES" dirty="0">
              <a:latin typeface="Arial Narrow" panose="020B0606020202030204" pitchFamily="34" charset="0"/>
            </a:endParaRPr>
          </a:p>
        </p:txBody>
      </p:sp>
      <p:sp>
        <p:nvSpPr>
          <p:cNvPr id="24" name="Flecha abajo 23"/>
          <p:cNvSpPr/>
          <p:nvPr/>
        </p:nvSpPr>
        <p:spPr>
          <a:xfrm>
            <a:off x="4283968" y="3491480"/>
            <a:ext cx="1129783"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p:cNvSpPr/>
          <p:nvPr/>
        </p:nvSpPr>
        <p:spPr>
          <a:xfrm>
            <a:off x="2792990" y="1073621"/>
            <a:ext cx="3155929" cy="523220"/>
          </a:xfrm>
          <a:prstGeom prst="rect">
            <a:avLst/>
          </a:prstGeom>
        </p:spPr>
        <p:txBody>
          <a:bodyPr wrap="none">
            <a:spAutoFit/>
          </a:bodyPr>
          <a:lstStyle/>
          <a:p>
            <a:pPr algn="ctr"/>
            <a:r>
              <a:rPr lang="es-ES" sz="2800" b="1" dirty="0" smtClean="0">
                <a:solidFill>
                  <a:schemeClr val="accent1">
                    <a:lumMod val="75000"/>
                  </a:schemeClr>
                </a:solidFill>
                <a:latin typeface="Arial Narrow" panose="020B0606020202030204" pitchFamily="34" charset="0"/>
              </a:rPr>
              <a:t>Decreto </a:t>
            </a:r>
            <a:r>
              <a:rPr lang="es-ES" sz="2800" b="1" dirty="0">
                <a:solidFill>
                  <a:schemeClr val="accent1">
                    <a:lumMod val="75000"/>
                  </a:schemeClr>
                </a:solidFill>
                <a:latin typeface="Arial Narrow" panose="020B0606020202030204" pitchFamily="34" charset="0"/>
              </a:rPr>
              <a:t>4150 de </a:t>
            </a:r>
            <a:r>
              <a:rPr lang="es-ES" sz="2800" b="1" dirty="0" smtClean="0">
                <a:solidFill>
                  <a:schemeClr val="accent1">
                    <a:lumMod val="75000"/>
                  </a:schemeClr>
                </a:solidFill>
                <a:latin typeface="Arial Narrow" panose="020B0606020202030204" pitchFamily="34" charset="0"/>
              </a:rPr>
              <a:t>2011</a:t>
            </a:r>
            <a:endParaRPr lang="es-ES" sz="2800" b="1" dirty="0">
              <a:solidFill>
                <a:schemeClr val="accent1">
                  <a:lumMod val="75000"/>
                </a:schemeClr>
              </a:solidFill>
            </a:endParaRPr>
          </a:p>
        </p:txBody>
      </p:sp>
      <p:sp>
        <p:nvSpPr>
          <p:cNvPr id="30" name="CuadroTexto 29"/>
          <p:cNvSpPr txBox="1"/>
          <p:nvPr/>
        </p:nvSpPr>
        <p:spPr>
          <a:xfrm>
            <a:off x="467544" y="4941168"/>
            <a:ext cx="8280920" cy="707886"/>
          </a:xfrm>
          <a:prstGeom prst="rect">
            <a:avLst/>
          </a:prstGeom>
          <a:noFill/>
        </p:spPr>
        <p:txBody>
          <a:bodyPr wrap="square" rtlCol="0">
            <a:spAutoFit/>
          </a:bodyPr>
          <a:lstStyle/>
          <a:p>
            <a:r>
              <a:rPr lang="es-CO" sz="2000" dirty="0" smtClean="0">
                <a:latin typeface="Arial Narrow" panose="020B0606020202030204" pitchFamily="34" charset="0"/>
              </a:rPr>
              <a:t>Gestionar y operar el suministro de bienes, servicios e infraestructura para el adecuado funcionamiento  del Sistema Penitenciario y Carcelario.</a:t>
            </a:r>
            <a:endParaRPr lang="es-ES" sz="2000" dirty="0">
              <a:latin typeface="Arial Narrow" panose="020B0606020202030204" pitchFamily="34" charset="0"/>
            </a:endParaRPr>
          </a:p>
        </p:txBody>
      </p:sp>
    </p:spTree>
    <p:extLst>
      <p:ext uri="{BB962C8B-B14F-4D97-AF65-F5344CB8AC3E}">
        <p14:creationId xmlns:p14="http://schemas.microsoft.com/office/powerpoint/2010/main" val="3249480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áfico 18"/>
          <p:cNvGraphicFramePr>
            <a:graphicFrameLocks/>
          </p:cNvGraphicFramePr>
          <p:nvPr>
            <p:extLst/>
          </p:nvPr>
        </p:nvGraphicFramePr>
        <p:xfrm>
          <a:off x="341089" y="2321966"/>
          <a:ext cx="8605838" cy="3843338"/>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ángulo 9"/>
          <p:cNvSpPr/>
          <p:nvPr/>
        </p:nvSpPr>
        <p:spPr>
          <a:xfrm rot="16200000">
            <a:off x="375489" y="5024488"/>
            <a:ext cx="976197" cy="360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1606</a:t>
            </a:r>
            <a:endParaRPr lang="es-ES" sz="2400" dirty="0">
              <a:solidFill>
                <a:schemeClr val="bg1"/>
              </a:solidFill>
            </a:endParaRPr>
          </a:p>
        </p:txBody>
      </p:sp>
      <p:sp>
        <p:nvSpPr>
          <p:cNvPr id="11" name="Rectángulo 10"/>
          <p:cNvSpPr/>
          <p:nvPr/>
        </p:nvSpPr>
        <p:spPr>
          <a:xfrm rot="16200000">
            <a:off x="1671635" y="5024488"/>
            <a:ext cx="832178" cy="360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1882</a:t>
            </a:r>
            <a:endParaRPr lang="es-ES" sz="2400" dirty="0">
              <a:solidFill>
                <a:schemeClr val="bg1"/>
              </a:solidFill>
            </a:endParaRPr>
          </a:p>
        </p:txBody>
      </p:sp>
      <p:sp>
        <p:nvSpPr>
          <p:cNvPr id="12" name="Rectángulo 11"/>
          <p:cNvSpPr/>
          <p:nvPr/>
        </p:nvSpPr>
        <p:spPr>
          <a:xfrm rot="16200000">
            <a:off x="2847115" y="5024488"/>
            <a:ext cx="929491" cy="360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3145</a:t>
            </a:r>
            <a:endParaRPr lang="es-ES" sz="2400" dirty="0">
              <a:solidFill>
                <a:schemeClr val="bg1"/>
              </a:solidFill>
            </a:endParaRPr>
          </a:p>
        </p:txBody>
      </p:sp>
      <p:sp>
        <p:nvSpPr>
          <p:cNvPr id="13" name="Rectángulo 12"/>
          <p:cNvSpPr/>
          <p:nvPr/>
        </p:nvSpPr>
        <p:spPr>
          <a:xfrm rot="16200000">
            <a:off x="3999242" y="5024488"/>
            <a:ext cx="929491" cy="360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3172</a:t>
            </a:r>
            <a:endParaRPr lang="es-ES" sz="2400" dirty="0">
              <a:solidFill>
                <a:schemeClr val="bg1"/>
              </a:solidFill>
            </a:endParaRPr>
          </a:p>
        </p:txBody>
      </p:sp>
      <p:sp>
        <p:nvSpPr>
          <p:cNvPr id="14" name="Rectángulo 13"/>
          <p:cNvSpPr/>
          <p:nvPr/>
        </p:nvSpPr>
        <p:spPr>
          <a:xfrm>
            <a:off x="5395068" y="5251747"/>
            <a:ext cx="545084" cy="360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6</a:t>
            </a:r>
            <a:r>
              <a:rPr lang="es-ES" sz="1600" b="1" dirty="0" smtClean="0">
                <a:solidFill>
                  <a:schemeClr val="bg1"/>
                </a:solidFill>
              </a:rPr>
              <a:t>00</a:t>
            </a:r>
            <a:endParaRPr lang="es-ES" sz="1600" b="1" dirty="0">
              <a:solidFill>
                <a:schemeClr val="bg1"/>
              </a:solidFill>
            </a:endParaRPr>
          </a:p>
        </p:txBody>
      </p:sp>
      <p:sp>
        <p:nvSpPr>
          <p:cNvPr id="15" name="Rectángulo 14"/>
          <p:cNvSpPr/>
          <p:nvPr/>
        </p:nvSpPr>
        <p:spPr>
          <a:xfrm rot="16200000">
            <a:off x="6375506" y="5024488"/>
            <a:ext cx="929491" cy="360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2180</a:t>
            </a:r>
            <a:endParaRPr lang="es-ES" sz="2400" dirty="0">
              <a:solidFill>
                <a:schemeClr val="bg1"/>
              </a:solidFill>
            </a:endParaRPr>
          </a:p>
        </p:txBody>
      </p:sp>
      <p:sp>
        <p:nvSpPr>
          <p:cNvPr id="16" name="Rectángulo 15"/>
          <p:cNvSpPr/>
          <p:nvPr/>
        </p:nvSpPr>
        <p:spPr>
          <a:xfrm rot="16200000">
            <a:off x="7599642" y="5024488"/>
            <a:ext cx="929491" cy="360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4500</a:t>
            </a:r>
            <a:endParaRPr lang="es-ES" sz="2400" dirty="0">
              <a:solidFill>
                <a:schemeClr val="bg1"/>
              </a:solidFill>
            </a:endParaRPr>
          </a:p>
        </p:txBody>
      </p:sp>
      <p:sp>
        <p:nvSpPr>
          <p:cNvPr id="17" name="CuadroTexto 16"/>
          <p:cNvSpPr txBox="1"/>
          <p:nvPr/>
        </p:nvSpPr>
        <p:spPr>
          <a:xfrm>
            <a:off x="2987823" y="262389"/>
            <a:ext cx="5677880" cy="646331"/>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Calibri"/>
              </a:rPr>
              <a:t>ACCIONES INFRAESTRUCTURA: </a:t>
            </a:r>
          </a:p>
          <a:p>
            <a:pPr marL="0" marR="0" lvl="0" indent="0" algn="r" defTabSz="914400" eaLnBrk="1" fontAlgn="auto" latinLnBrk="0" hangingPunct="1">
              <a:lnSpc>
                <a:spcPct val="100000"/>
              </a:lnSpc>
              <a:spcBef>
                <a:spcPts val="0"/>
              </a:spcBef>
              <a:spcAft>
                <a:spcPts val="0"/>
              </a:spcAft>
              <a:buClrTx/>
              <a:buSzTx/>
              <a:buFontTx/>
              <a:buNone/>
              <a:tabLst/>
              <a:defRPr/>
            </a:pPr>
            <a:r>
              <a:rPr lang="es-CO" b="1" kern="0" dirty="0" smtClean="0">
                <a:solidFill>
                  <a:prstClr val="white"/>
                </a:solidFill>
                <a:latin typeface="Calibri"/>
              </a:rPr>
              <a:t>CUPOS POR VIGENCIA Y ACUMULADO</a:t>
            </a:r>
            <a:endParaRPr kumimoji="0" lang="es-ES" sz="1800" b="1" i="0" u="none" strike="noStrike" kern="0" cap="none" spc="0" normalizeH="0" baseline="0" noProof="0" dirty="0" smtClean="0">
              <a:ln>
                <a:noFill/>
              </a:ln>
              <a:solidFill>
                <a:prstClr val="white"/>
              </a:solidFill>
              <a:effectLst/>
              <a:uLnTx/>
              <a:uFillTx/>
              <a:latin typeface="Calibri"/>
            </a:endParaRPr>
          </a:p>
        </p:txBody>
      </p:sp>
      <p:sp>
        <p:nvSpPr>
          <p:cNvPr id="21" name="Forma libre 20"/>
          <p:cNvSpPr/>
          <p:nvPr/>
        </p:nvSpPr>
        <p:spPr>
          <a:xfrm>
            <a:off x="775063" y="1412776"/>
            <a:ext cx="7306491" cy="2525486"/>
          </a:xfrm>
          <a:custGeom>
            <a:avLst/>
            <a:gdLst>
              <a:gd name="connsiteX0" fmla="*/ 0 w 7306491"/>
              <a:gd name="connsiteY0" fmla="*/ 2525486 h 2525486"/>
              <a:gd name="connsiteX1" fmla="*/ 1245326 w 7306491"/>
              <a:gd name="connsiteY1" fmla="*/ 2211977 h 2525486"/>
              <a:gd name="connsiteX2" fmla="*/ 2447108 w 7306491"/>
              <a:gd name="connsiteY2" fmla="*/ 1576251 h 2525486"/>
              <a:gd name="connsiteX3" fmla="*/ 3657600 w 7306491"/>
              <a:gd name="connsiteY3" fmla="*/ 1184366 h 2525486"/>
              <a:gd name="connsiteX4" fmla="*/ 4885508 w 7306491"/>
              <a:gd name="connsiteY4" fmla="*/ 1097280 h 2525486"/>
              <a:gd name="connsiteX5" fmla="*/ 6104708 w 7306491"/>
              <a:gd name="connsiteY5" fmla="*/ 740228 h 2525486"/>
              <a:gd name="connsiteX6" fmla="*/ 7306491 w 7306491"/>
              <a:gd name="connsiteY6" fmla="*/ 0 h 252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491" h="2525486">
                <a:moveTo>
                  <a:pt x="0" y="2525486"/>
                </a:moveTo>
                <a:lnTo>
                  <a:pt x="1245326" y="2211977"/>
                </a:lnTo>
                <a:lnTo>
                  <a:pt x="2447108" y="1576251"/>
                </a:lnTo>
                <a:lnTo>
                  <a:pt x="3657600" y="1184366"/>
                </a:lnTo>
                <a:lnTo>
                  <a:pt x="4885508" y="1097280"/>
                </a:lnTo>
                <a:lnTo>
                  <a:pt x="6104708" y="740228"/>
                </a:lnTo>
                <a:lnTo>
                  <a:pt x="7306491" y="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p:cNvSpPr/>
          <p:nvPr/>
        </p:nvSpPr>
        <p:spPr>
          <a:xfrm>
            <a:off x="7928177" y="141277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p:cNvSpPr/>
          <p:nvPr/>
        </p:nvSpPr>
        <p:spPr>
          <a:xfrm>
            <a:off x="766503" y="390225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p:cNvSpPr/>
          <p:nvPr/>
        </p:nvSpPr>
        <p:spPr>
          <a:xfrm>
            <a:off x="1949166" y="357301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p:cNvSpPr/>
          <p:nvPr/>
        </p:nvSpPr>
        <p:spPr>
          <a:xfrm>
            <a:off x="3134926" y="299695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Elipse 25"/>
          <p:cNvSpPr/>
          <p:nvPr/>
        </p:nvSpPr>
        <p:spPr>
          <a:xfrm>
            <a:off x="4344591" y="2577729"/>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Elipse 26"/>
          <p:cNvSpPr/>
          <p:nvPr/>
        </p:nvSpPr>
        <p:spPr>
          <a:xfrm>
            <a:off x="5667610" y="2476769"/>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lipse 27"/>
          <p:cNvSpPr/>
          <p:nvPr/>
        </p:nvSpPr>
        <p:spPr>
          <a:xfrm>
            <a:off x="6861193" y="213285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Triángulo isósceles 28"/>
          <p:cNvSpPr/>
          <p:nvPr/>
        </p:nvSpPr>
        <p:spPr>
          <a:xfrm rot="2700000">
            <a:off x="8013152" y="1223500"/>
            <a:ext cx="203904" cy="2542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uadroTexto 29"/>
          <p:cNvSpPr txBox="1"/>
          <p:nvPr/>
        </p:nvSpPr>
        <p:spPr>
          <a:xfrm>
            <a:off x="304458" y="3666489"/>
            <a:ext cx="548648" cy="307777"/>
          </a:xfrm>
          <a:prstGeom prst="rect">
            <a:avLst/>
          </a:prstGeom>
          <a:noFill/>
        </p:spPr>
        <p:txBody>
          <a:bodyPr wrap="none" rtlCol="0">
            <a:spAutoFit/>
          </a:bodyPr>
          <a:lstStyle/>
          <a:p>
            <a:r>
              <a:rPr lang="es-ES" sz="1400" b="1" dirty="0" smtClean="0"/>
              <a:t>1606</a:t>
            </a:r>
            <a:endParaRPr lang="es-ES" sz="1400" b="1" dirty="0"/>
          </a:p>
        </p:txBody>
      </p:sp>
      <p:sp>
        <p:nvSpPr>
          <p:cNvPr id="31" name="CuadroTexto 30"/>
          <p:cNvSpPr txBox="1"/>
          <p:nvPr/>
        </p:nvSpPr>
        <p:spPr>
          <a:xfrm>
            <a:off x="1471023" y="3337247"/>
            <a:ext cx="548648" cy="307777"/>
          </a:xfrm>
          <a:prstGeom prst="rect">
            <a:avLst/>
          </a:prstGeom>
          <a:noFill/>
        </p:spPr>
        <p:txBody>
          <a:bodyPr wrap="none" rtlCol="0">
            <a:spAutoFit/>
          </a:bodyPr>
          <a:lstStyle/>
          <a:p>
            <a:r>
              <a:rPr lang="es-ES" sz="1400" b="1" dirty="0" smtClean="0"/>
              <a:t>3488</a:t>
            </a:r>
            <a:endParaRPr lang="es-ES" sz="1400" b="1" dirty="0"/>
          </a:p>
        </p:txBody>
      </p:sp>
      <p:sp>
        <p:nvSpPr>
          <p:cNvPr id="32" name="CuadroTexto 31"/>
          <p:cNvSpPr txBox="1"/>
          <p:nvPr/>
        </p:nvSpPr>
        <p:spPr>
          <a:xfrm>
            <a:off x="2656783" y="2729641"/>
            <a:ext cx="548648" cy="307777"/>
          </a:xfrm>
          <a:prstGeom prst="rect">
            <a:avLst/>
          </a:prstGeom>
          <a:noFill/>
        </p:spPr>
        <p:txBody>
          <a:bodyPr wrap="none" rtlCol="0">
            <a:spAutoFit/>
          </a:bodyPr>
          <a:lstStyle/>
          <a:p>
            <a:r>
              <a:rPr lang="es-ES" sz="1400" b="1" dirty="0" smtClean="0"/>
              <a:t>6633</a:t>
            </a:r>
            <a:endParaRPr lang="es-ES" sz="1400" b="1" dirty="0"/>
          </a:p>
        </p:txBody>
      </p:sp>
      <p:sp>
        <p:nvSpPr>
          <p:cNvPr id="33" name="CuadroTexto 32"/>
          <p:cNvSpPr txBox="1"/>
          <p:nvPr/>
        </p:nvSpPr>
        <p:spPr>
          <a:xfrm>
            <a:off x="3786786" y="2322880"/>
            <a:ext cx="548648" cy="307777"/>
          </a:xfrm>
          <a:prstGeom prst="rect">
            <a:avLst/>
          </a:prstGeom>
          <a:noFill/>
        </p:spPr>
        <p:txBody>
          <a:bodyPr wrap="none" rtlCol="0">
            <a:spAutoFit/>
          </a:bodyPr>
          <a:lstStyle/>
          <a:p>
            <a:r>
              <a:rPr lang="es-ES" sz="1400" b="1" dirty="0" smtClean="0"/>
              <a:t>9805</a:t>
            </a:r>
            <a:endParaRPr lang="es-ES" sz="1400" b="1" dirty="0"/>
          </a:p>
        </p:txBody>
      </p:sp>
      <p:sp>
        <p:nvSpPr>
          <p:cNvPr id="34" name="CuadroTexto 33"/>
          <p:cNvSpPr txBox="1"/>
          <p:nvPr/>
        </p:nvSpPr>
        <p:spPr>
          <a:xfrm>
            <a:off x="5059384" y="2136183"/>
            <a:ext cx="687596" cy="307777"/>
          </a:xfrm>
          <a:prstGeom prst="rect">
            <a:avLst/>
          </a:prstGeom>
          <a:noFill/>
        </p:spPr>
        <p:txBody>
          <a:bodyPr wrap="none" rtlCol="0">
            <a:spAutoFit/>
          </a:bodyPr>
          <a:lstStyle/>
          <a:p>
            <a:r>
              <a:rPr lang="es-ES" sz="1400" b="1" dirty="0" smtClean="0"/>
              <a:t>10.405</a:t>
            </a:r>
            <a:endParaRPr lang="es-ES" sz="1400" b="1" dirty="0"/>
          </a:p>
        </p:txBody>
      </p:sp>
      <p:sp>
        <p:nvSpPr>
          <p:cNvPr id="35" name="CuadroTexto 34"/>
          <p:cNvSpPr txBox="1"/>
          <p:nvPr/>
        </p:nvSpPr>
        <p:spPr>
          <a:xfrm>
            <a:off x="6228318" y="1825079"/>
            <a:ext cx="687596" cy="307777"/>
          </a:xfrm>
          <a:prstGeom prst="rect">
            <a:avLst/>
          </a:prstGeom>
          <a:noFill/>
        </p:spPr>
        <p:txBody>
          <a:bodyPr wrap="none" rtlCol="0">
            <a:spAutoFit/>
          </a:bodyPr>
          <a:lstStyle/>
          <a:p>
            <a:r>
              <a:rPr lang="es-ES" sz="1400" b="1" dirty="0" smtClean="0"/>
              <a:t>12.585</a:t>
            </a:r>
            <a:endParaRPr lang="es-ES" sz="1400" b="1" dirty="0"/>
          </a:p>
        </p:txBody>
      </p:sp>
      <p:sp>
        <p:nvSpPr>
          <p:cNvPr id="36" name="CuadroTexto 35"/>
          <p:cNvSpPr txBox="1"/>
          <p:nvPr/>
        </p:nvSpPr>
        <p:spPr>
          <a:xfrm>
            <a:off x="7338508" y="1141003"/>
            <a:ext cx="687596" cy="307777"/>
          </a:xfrm>
          <a:prstGeom prst="rect">
            <a:avLst/>
          </a:prstGeom>
          <a:noFill/>
        </p:spPr>
        <p:txBody>
          <a:bodyPr wrap="none" rtlCol="0">
            <a:spAutoFit/>
          </a:bodyPr>
          <a:lstStyle/>
          <a:p>
            <a:r>
              <a:rPr lang="es-ES" sz="1400" b="1" dirty="0" smtClean="0"/>
              <a:t>17.085</a:t>
            </a:r>
            <a:endParaRPr lang="es-ES" sz="1400" b="1" dirty="0"/>
          </a:p>
        </p:txBody>
      </p:sp>
      <p:sp>
        <p:nvSpPr>
          <p:cNvPr id="37" name="Rectángulo 36"/>
          <p:cNvSpPr/>
          <p:nvPr/>
        </p:nvSpPr>
        <p:spPr>
          <a:xfrm>
            <a:off x="600726" y="5611786"/>
            <a:ext cx="648072" cy="217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2014</a:t>
            </a:r>
            <a:endParaRPr lang="es-ES" sz="1400" b="1" dirty="0">
              <a:solidFill>
                <a:schemeClr val="tx1"/>
              </a:solidFill>
            </a:endParaRPr>
          </a:p>
        </p:txBody>
      </p:sp>
      <p:sp>
        <p:nvSpPr>
          <p:cNvPr id="38" name="Rectángulo 37"/>
          <p:cNvSpPr/>
          <p:nvPr/>
        </p:nvSpPr>
        <p:spPr>
          <a:xfrm>
            <a:off x="1801684" y="5611786"/>
            <a:ext cx="648072" cy="217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2015</a:t>
            </a:r>
            <a:endParaRPr lang="es-ES" sz="1400" b="1" dirty="0">
              <a:solidFill>
                <a:schemeClr val="tx1"/>
              </a:solidFill>
            </a:endParaRPr>
          </a:p>
        </p:txBody>
      </p:sp>
      <p:sp>
        <p:nvSpPr>
          <p:cNvPr id="39" name="Rectángulo 38"/>
          <p:cNvSpPr/>
          <p:nvPr/>
        </p:nvSpPr>
        <p:spPr>
          <a:xfrm>
            <a:off x="2992262" y="5620597"/>
            <a:ext cx="648072" cy="217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2016</a:t>
            </a:r>
            <a:endParaRPr lang="es-ES" sz="1400" b="1" dirty="0">
              <a:solidFill>
                <a:schemeClr val="tx1"/>
              </a:solidFill>
            </a:endParaRPr>
          </a:p>
        </p:txBody>
      </p:sp>
      <p:sp>
        <p:nvSpPr>
          <p:cNvPr id="40" name="Rectángulo 39"/>
          <p:cNvSpPr/>
          <p:nvPr/>
        </p:nvSpPr>
        <p:spPr>
          <a:xfrm>
            <a:off x="4193220" y="5611785"/>
            <a:ext cx="648072" cy="217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2017</a:t>
            </a:r>
            <a:endParaRPr lang="es-ES" sz="1400" b="1" dirty="0">
              <a:solidFill>
                <a:schemeClr val="tx1"/>
              </a:solidFill>
            </a:endParaRPr>
          </a:p>
        </p:txBody>
      </p:sp>
      <p:sp>
        <p:nvSpPr>
          <p:cNvPr id="41" name="Rectángulo 40"/>
          <p:cNvSpPr/>
          <p:nvPr/>
        </p:nvSpPr>
        <p:spPr>
          <a:xfrm>
            <a:off x="5353629" y="5624920"/>
            <a:ext cx="648072" cy="217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2018</a:t>
            </a:r>
            <a:endParaRPr lang="es-ES" sz="1400" b="1" dirty="0">
              <a:solidFill>
                <a:schemeClr val="tx1"/>
              </a:solidFill>
            </a:endParaRPr>
          </a:p>
        </p:txBody>
      </p:sp>
      <p:sp>
        <p:nvSpPr>
          <p:cNvPr id="42" name="Rectángulo 41"/>
          <p:cNvSpPr/>
          <p:nvPr/>
        </p:nvSpPr>
        <p:spPr>
          <a:xfrm>
            <a:off x="6561878" y="5656982"/>
            <a:ext cx="648072" cy="217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2019</a:t>
            </a:r>
            <a:endParaRPr lang="es-ES" sz="1400" b="1" dirty="0">
              <a:solidFill>
                <a:schemeClr val="tx1"/>
              </a:solidFill>
            </a:endParaRPr>
          </a:p>
        </p:txBody>
      </p:sp>
      <p:sp>
        <p:nvSpPr>
          <p:cNvPr id="43" name="Rectángulo 42"/>
          <p:cNvSpPr/>
          <p:nvPr/>
        </p:nvSpPr>
        <p:spPr>
          <a:xfrm>
            <a:off x="7762836" y="5621358"/>
            <a:ext cx="648072" cy="217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2020</a:t>
            </a:r>
            <a:endParaRPr lang="es-ES" sz="1400" b="1" dirty="0">
              <a:solidFill>
                <a:schemeClr val="tx1"/>
              </a:solidFill>
            </a:endParaRPr>
          </a:p>
        </p:txBody>
      </p:sp>
      <p:sp>
        <p:nvSpPr>
          <p:cNvPr id="3" name="Flecha derecha 2"/>
          <p:cNvSpPr/>
          <p:nvPr/>
        </p:nvSpPr>
        <p:spPr>
          <a:xfrm rot="20104423">
            <a:off x="3125493" y="2033621"/>
            <a:ext cx="916617" cy="100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4" name="CuadroTexto 43"/>
          <p:cNvSpPr txBox="1"/>
          <p:nvPr/>
        </p:nvSpPr>
        <p:spPr>
          <a:xfrm>
            <a:off x="3992342" y="1671190"/>
            <a:ext cx="1197251" cy="307777"/>
          </a:xfrm>
          <a:prstGeom prst="rect">
            <a:avLst/>
          </a:prstGeom>
          <a:noFill/>
        </p:spPr>
        <p:txBody>
          <a:bodyPr wrap="none" rtlCol="0">
            <a:spAutoFit/>
          </a:bodyPr>
          <a:lstStyle/>
          <a:p>
            <a:r>
              <a:rPr lang="es-ES" sz="1400" b="1" dirty="0" smtClean="0"/>
              <a:t>ACUMULADO</a:t>
            </a:r>
            <a:endParaRPr lang="es-ES" sz="1400" b="1" dirty="0"/>
          </a:p>
        </p:txBody>
      </p:sp>
      <p:sp>
        <p:nvSpPr>
          <p:cNvPr id="45" name="Flecha derecha 44"/>
          <p:cNvSpPr/>
          <p:nvPr/>
        </p:nvSpPr>
        <p:spPr>
          <a:xfrm>
            <a:off x="101957" y="5612011"/>
            <a:ext cx="500140" cy="21725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6" name="CuadroTexto 45"/>
          <p:cNvSpPr txBox="1"/>
          <p:nvPr/>
        </p:nvSpPr>
        <p:spPr>
          <a:xfrm>
            <a:off x="46950" y="5828776"/>
            <a:ext cx="1824538" cy="307777"/>
          </a:xfrm>
          <a:prstGeom prst="rect">
            <a:avLst/>
          </a:prstGeom>
          <a:noFill/>
        </p:spPr>
        <p:txBody>
          <a:bodyPr wrap="none" rtlCol="0">
            <a:spAutoFit/>
          </a:bodyPr>
          <a:lstStyle/>
          <a:p>
            <a:r>
              <a:rPr lang="es-ES" sz="1400" b="1" dirty="0" smtClean="0"/>
              <a:t>CUPOS POR VIGENCIA</a:t>
            </a:r>
            <a:endParaRPr lang="es-ES" sz="1400" b="1" dirty="0"/>
          </a:p>
        </p:txBody>
      </p:sp>
      <p:sp>
        <p:nvSpPr>
          <p:cNvPr id="47" name="CuadroTexto 46"/>
          <p:cNvSpPr txBox="1"/>
          <p:nvPr/>
        </p:nvSpPr>
        <p:spPr>
          <a:xfrm>
            <a:off x="5339193" y="5818215"/>
            <a:ext cx="669799" cy="307777"/>
          </a:xfrm>
          <a:prstGeom prst="rect">
            <a:avLst/>
          </a:prstGeom>
          <a:noFill/>
        </p:spPr>
        <p:txBody>
          <a:bodyPr wrap="none" rtlCol="0">
            <a:spAutoFit/>
          </a:bodyPr>
          <a:lstStyle/>
          <a:p>
            <a:r>
              <a:rPr lang="es-ES" sz="1400" b="1" dirty="0" smtClean="0"/>
              <a:t>FASE 1</a:t>
            </a:r>
            <a:endParaRPr lang="es-ES" sz="1400" b="1" dirty="0"/>
          </a:p>
        </p:txBody>
      </p:sp>
      <p:sp>
        <p:nvSpPr>
          <p:cNvPr id="4" name="Rectángulo 3"/>
          <p:cNvSpPr/>
          <p:nvPr/>
        </p:nvSpPr>
        <p:spPr>
          <a:xfrm>
            <a:off x="4377327" y="5901466"/>
            <a:ext cx="576064" cy="153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3"/>
          <a:stretch>
            <a:fillRect/>
          </a:stretch>
        </p:blipFill>
        <p:spPr>
          <a:xfrm>
            <a:off x="4193220" y="3284983"/>
            <a:ext cx="542208" cy="925051"/>
          </a:xfrm>
          <a:prstGeom prst="rect">
            <a:avLst/>
          </a:prstGeom>
        </p:spPr>
      </p:pic>
      <p:sp>
        <p:nvSpPr>
          <p:cNvPr id="5" name="Rectángulo 4"/>
          <p:cNvSpPr/>
          <p:nvPr/>
        </p:nvSpPr>
        <p:spPr>
          <a:xfrm>
            <a:off x="683568" y="4005064"/>
            <a:ext cx="504056" cy="5040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880344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Arial Narrow" panose="020B0606020202030204" pitchFamily="34" charset="0"/>
              </a:rPr>
              <a:t>REHABILITACIÓN DE CUPOS                         EPMSC PALMIRA</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grpSp>
        <p:nvGrpSpPr>
          <p:cNvPr id="2" name="Grupo 1"/>
          <p:cNvGrpSpPr/>
          <p:nvPr/>
        </p:nvGrpSpPr>
        <p:grpSpPr>
          <a:xfrm>
            <a:off x="0" y="1844824"/>
            <a:ext cx="9164260" cy="3672408"/>
            <a:chOff x="539552" y="2204863"/>
            <a:chExt cx="8208912" cy="3289570"/>
          </a:xfrm>
        </p:grpSpPr>
        <p:pic>
          <p:nvPicPr>
            <p:cNvPr id="6" name="Picture 1" descr="Palmira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9552" y="2204863"/>
              <a:ext cx="3982111" cy="3289569"/>
            </a:xfrm>
            <a:prstGeom prst="rect">
              <a:avLst/>
            </a:prstGeom>
          </p:spPr>
        </p:pic>
        <p:pic>
          <p:nvPicPr>
            <p:cNvPr id="7" name="Picture 2" descr="Palmira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99992" y="2204864"/>
              <a:ext cx="4248472" cy="3289569"/>
            </a:xfrm>
            <a:prstGeom prst="rect">
              <a:avLst/>
            </a:prstGeom>
          </p:spPr>
        </p:pic>
      </p:grpSp>
      <p:sp>
        <p:nvSpPr>
          <p:cNvPr id="18" name="CuadroTexto 17"/>
          <p:cNvSpPr txBox="1"/>
          <p:nvPr/>
        </p:nvSpPr>
        <p:spPr>
          <a:xfrm>
            <a:off x="3419872" y="1916832"/>
            <a:ext cx="769763" cy="400110"/>
          </a:xfrm>
          <a:prstGeom prst="rect">
            <a:avLst/>
          </a:prstGeom>
          <a:noFill/>
        </p:spPr>
        <p:txBody>
          <a:bodyPr wrap="none" rtlCol="0">
            <a:spAutoFit/>
          </a:bodyPr>
          <a:lstStyle/>
          <a:p>
            <a:r>
              <a:rPr lang="es-ES" sz="2000" b="1" dirty="0" smtClean="0">
                <a:solidFill>
                  <a:schemeClr val="bg1"/>
                </a:solidFill>
                <a:latin typeface="Arial Narrow" panose="020B0606020202030204" pitchFamily="34" charset="0"/>
              </a:rPr>
              <a:t>Antes</a:t>
            </a:r>
            <a:endParaRPr lang="es-ES" sz="2000" b="1" dirty="0">
              <a:solidFill>
                <a:schemeClr val="bg1"/>
              </a:solidFill>
              <a:latin typeface="Arial Narrow" panose="020B0606020202030204" pitchFamily="34" charset="0"/>
            </a:endParaRPr>
          </a:p>
        </p:txBody>
      </p:sp>
      <p:sp>
        <p:nvSpPr>
          <p:cNvPr id="19" name="CuadroTexto 18"/>
          <p:cNvSpPr txBox="1"/>
          <p:nvPr/>
        </p:nvSpPr>
        <p:spPr>
          <a:xfrm>
            <a:off x="8028384" y="1916832"/>
            <a:ext cx="1087157" cy="400110"/>
          </a:xfrm>
          <a:prstGeom prst="rect">
            <a:avLst/>
          </a:prstGeom>
          <a:noFill/>
        </p:spPr>
        <p:txBody>
          <a:bodyPr wrap="none" rtlCol="0">
            <a:spAutoFit/>
          </a:bodyPr>
          <a:lstStyle/>
          <a:p>
            <a:r>
              <a:rPr lang="es-ES" sz="2000" b="1" dirty="0" smtClean="0">
                <a:latin typeface="Arial Narrow" panose="020B0606020202030204" pitchFamily="34" charset="0"/>
              </a:rPr>
              <a:t>Después</a:t>
            </a:r>
            <a:endParaRPr lang="es-ES" sz="2000" b="1" dirty="0">
              <a:latin typeface="Arial Narrow" panose="020B0606020202030204" pitchFamily="34" charset="0"/>
            </a:endParaRPr>
          </a:p>
        </p:txBody>
      </p:sp>
    </p:spTree>
    <p:extLst>
      <p:ext uri="{BB962C8B-B14F-4D97-AF65-F5344CB8AC3E}">
        <p14:creationId xmlns:p14="http://schemas.microsoft.com/office/powerpoint/2010/main" val="1199583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Arial Narrow" panose="020B0606020202030204" pitchFamily="34" charset="0"/>
              </a:rPr>
              <a:t>ERON PEREIRA </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052736"/>
            <a:ext cx="8515451" cy="4739815"/>
          </a:xfrm>
          <a:prstGeom prst="rect">
            <a:avLst/>
          </a:prstGeom>
        </p:spPr>
      </p:pic>
      <p:sp>
        <p:nvSpPr>
          <p:cNvPr id="2" name="CuadroTexto 1"/>
          <p:cNvSpPr txBox="1"/>
          <p:nvPr/>
        </p:nvSpPr>
        <p:spPr>
          <a:xfrm>
            <a:off x="4355976" y="5887606"/>
            <a:ext cx="1297150" cy="369332"/>
          </a:xfrm>
          <a:prstGeom prst="rect">
            <a:avLst/>
          </a:prstGeom>
          <a:noFill/>
        </p:spPr>
        <p:txBody>
          <a:bodyPr wrap="none" rtlCol="0">
            <a:spAutoFit/>
          </a:bodyPr>
          <a:lstStyle/>
          <a:p>
            <a:r>
              <a:rPr lang="es-ES" b="1" dirty="0" smtClean="0"/>
              <a:t>2017 - 2019</a:t>
            </a:r>
            <a:endParaRPr lang="es-ES" b="1" dirty="0"/>
          </a:p>
        </p:txBody>
      </p:sp>
      <p:sp>
        <p:nvSpPr>
          <p:cNvPr id="3" name="CuadroTexto 2"/>
          <p:cNvSpPr txBox="1"/>
          <p:nvPr/>
        </p:nvSpPr>
        <p:spPr>
          <a:xfrm>
            <a:off x="323528" y="1196752"/>
            <a:ext cx="3317831" cy="3970318"/>
          </a:xfrm>
          <a:prstGeom prst="rect">
            <a:avLst/>
          </a:prstGeom>
          <a:noFill/>
        </p:spPr>
        <p:txBody>
          <a:bodyPr wrap="none" rtlCol="0">
            <a:spAutoFit/>
          </a:bodyPr>
          <a:lstStyle/>
          <a:p>
            <a:r>
              <a:rPr lang="es-CO" b="1" dirty="0" smtClean="0">
                <a:solidFill>
                  <a:schemeClr val="bg1"/>
                </a:solidFill>
                <a:effectLst>
                  <a:outerShdw blurRad="38100" dist="38100" dir="2700000" algn="tl">
                    <a:srgbClr val="000000">
                      <a:alpha val="43137"/>
                    </a:srgbClr>
                  </a:outerShdw>
                </a:effectLst>
              </a:rPr>
              <a:t>1500 CUPOS NUEVOS</a:t>
            </a:r>
          </a:p>
          <a:p>
            <a:endParaRPr lang="es-CO" b="1" dirty="0" smtClean="0">
              <a:solidFill>
                <a:schemeClr val="bg1"/>
              </a:solidFill>
              <a:effectLst>
                <a:outerShdw blurRad="38100" dist="38100" dir="2700000" algn="tl">
                  <a:srgbClr val="000000">
                    <a:alpha val="43137"/>
                  </a:srgbClr>
                </a:outerShdw>
              </a:effectLst>
            </a:endParaRPr>
          </a:p>
          <a:p>
            <a:r>
              <a:rPr lang="es-CO" b="1" dirty="0" smtClean="0">
                <a:solidFill>
                  <a:schemeClr val="bg1"/>
                </a:solidFill>
                <a:effectLst>
                  <a:outerShdw blurRad="38100" dist="38100" dir="2700000" algn="tl">
                    <a:srgbClr val="000000">
                      <a:alpha val="43137"/>
                    </a:srgbClr>
                  </a:outerShdw>
                </a:effectLst>
              </a:rPr>
              <a:t>CONCEPTO DE RESOCIALIZACIÓN</a:t>
            </a:r>
          </a:p>
          <a:p>
            <a:endParaRPr lang="es-CO" b="1" dirty="0">
              <a:solidFill>
                <a:schemeClr val="bg1"/>
              </a:solidFill>
              <a:effectLst>
                <a:outerShdw blurRad="38100" dist="38100" dir="2700000" algn="tl">
                  <a:srgbClr val="000000">
                    <a:alpha val="43137"/>
                  </a:srgbClr>
                </a:outerShdw>
              </a:effectLst>
            </a:endParaRPr>
          </a:p>
          <a:p>
            <a:r>
              <a:rPr lang="es-CO" b="1" dirty="0" smtClean="0">
                <a:solidFill>
                  <a:schemeClr val="bg1"/>
                </a:solidFill>
                <a:effectLst>
                  <a:outerShdw blurRad="38100" dist="38100" dir="2700000" algn="tl">
                    <a:srgbClr val="000000">
                      <a:alpha val="43137"/>
                    </a:srgbClr>
                  </a:outerShdw>
                </a:effectLst>
              </a:rPr>
              <a:t>ÁREAS DE VISITA </a:t>
            </a:r>
          </a:p>
          <a:p>
            <a:endParaRPr lang="es-CO" b="1" dirty="0">
              <a:solidFill>
                <a:schemeClr val="bg1"/>
              </a:solidFill>
              <a:effectLst>
                <a:outerShdw blurRad="38100" dist="38100" dir="2700000" algn="tl">
                  <a:srgbClr val="000000">
                    <a:alpha val="43137"/>
                  </a:srgbClr>
                </a:outerShdw>
              </a:effectLst>
            </a:endParaRPr>
          </a:p>
          <a:p>
            <a:r>
              <a:rPr lang="es-CO" b="1" dirty="0" smtClean="0">
                <a:solidFill>
                  <a:schemeClr val="bg1"/>
                </a:solidFill>
                <a:effectLst>
                  <a:outerShdw blurRad="38100" dist="38100" dir="2700000" algn="tl">
                    <a:srgbClr val="000000">
                      <a:alpha val="43137"/>
                    </a:srgbClr>
                  </a:outerShdw>
                </a:effectLst>
              </a:rPr>
              <a:t>TALLERES</a:t>
            </a:r>
          </a:p>
          <a:p>
            <a:endParaRPr lang="es-CO" b="1" dirty="0">
              <a:solidFill>
                <a:schemeClr val="bg1"/>
              </a:solidFill>
              <a:effectLst>
                <a:outerShdw blurRad="38100" dist="38100" dir="2700000" algn="tl">
                  <a:srgbClr val="000000">
                    <a:alpha val="43137"/>
                  </a:srgbClr>
                </a:outerShdw>
              </a:effectLst>
            </a:endParaRPr>
          </a:p>
          <a:p>
            <a:r>
              <a:rPr lang="es-CO" b="1" dirty="0" smtClean="0">
                <a:solidFill>
                  <a:schemeClr val="bg1"/>
                </a:solidFill>
                <a:effectLst>
                  <a:outerShdw blurRad="38100" dist="38100" dir="2700000" algn="tl">
                    <a:srgbClr val="000000">
                      <a:alpha val="43137"/>
                    </a:srgbClr>
                  </a:outerShdw>
                </a:effectLst>
              </a:rPr>
              <a:t>AULAS</a:t>
            </a:r>
          </a:p>
          <a:p>
            <a:endParaRPr lang="es-CO" b="1" dirty="0">
              <a:solidFill>
                <a:schemeClr val="bg1"/>
              </a:solidFill>
              <a:effectLst>
                <a:outerShdw blurRad="38100" dist="38100" dir="2700000" algn="tl">
                  <a:srgbClr val="000000">
                    <a:alpha val="43137"/>
                  </a:srgbClr>
                </a:outerShdw>
              </a:effectLst>
            </a:endParaRPr>
          </a:p>
          <a:p>
            <a:r>
              <a:rPr lang="es-CO" b="1" dirty="0" smtClean="0">
                <a:solidFill>
                  <a:schemeClr val="bg1"/>
                </a:solidFill>
                <a:effectLst>
                  <a:outerShdw blurRad="38100" dist="38100" dir="2700000" algn="tl">
                    <a:srgbClr val="000000">
                      <a:alpha val="43137"/>
                    </a:srgbClr>
                  </a:outerShdw>
                </a:effectLst>
              </a:rPr>
              <a:t>ÁREAS DEPORTIVAS</a:t>
            </a:r>
          </a:p>
          <a:p>
            <a:endParaRPr lang="es-CO" b="1" dirty="0">
              <a:solidFill>
                <a:schemeClr val="bg1"/>
              </a:solidFill>
              <a:effectLst>
                <a:outerShdw blurRad="38100" dist="38100" dir="2700000" algn="tl">
                  <a:srgbClr val="000000">
                    <a:alpha val="43137"/>
                  </a:srgbClr>
                </a:outerShdw>
              </a:effectLst>
            </a:endParaRPr>
          </a:p>
          <a:p>
            <a:r>
              <a:rPr lang="es-CO" b="1" dirty="0" smtClean="0">
                <a:solidFill>
                  <a:schemeClr val="bg1"/>
                </a:solidFill>
                <a:effectLst>
                  <a:outerShdw blurRad="38100" dist="38100" dir="2700000" algn="tl">
                    <a:srgbClr val="000000">
                      <a:alpha val="43137"/>
                    </a:srgbClr>
                  </a:outerShdw>
                </a:effectLst>
              </a:rPr>
              <a:t>ÁREAS DE CULTO</a:t>
            </a:r>
          </a:p>
          <a:p>
            <a:endParaRPr lang="es-CO" b="1" dirty="0">
              <a:solidFill>
                <a:schemeClr val="bg1"/>
              </a:solidFill>
              <a:effectLst>
                <a:outerShdw blurRad="38100" dist="38100" dir="2700000" algn="tl">
                  <a:srgbClr val="000000">
                    <a:alpha val="43137"/>
                  </a:srgbClr>
                </a:outerShdw>
              </a:effectLst>
            </a:endParaRPr>
          </a:p>
        </p:txBody>
      </p:sp>
      <p:sp>
        <p:nvSpPr>
          <p:cNvPr id="7" name="CuadroTexto 6"/>
          <p:cNvSpPr txBox="1"/>
          <p:nvPr/>
        </p:nvSpPr>
        <p:spPr>
          <a:xfrm>
            <a:off x="3059832" y="260648"/>
            <a:ext cx="2687852"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DISEÑO Y CONSTRUCCIÓN</a:t>
            </a:r>
            <a:endParaRPr lang="es-ES" dirty="0">
              <a:solidFill>
                <a:schemeClr val="bg1"/>
              </a:solidFill>
              <a:latin typeface="Arial Narrow" panose="020B0606020202030204" pitchFamily="34" charset="0"/>
            </a:endParaRPr>
          </a:p>
        </p:txBody>
      </p:sp>
      <p:sp>
        <p:nvSpPr>
          <p:cNvPr id="8" name="CuadroTexto 7"/>
          <p:cNvSpPr txBox="1"/>
          <p:nvPr/>
        </p:nvSpPr>
        <p:spPr>
          <a:xfrm>
            <a:off x="6588224" y="692696"/>
            <a:ext cx="2083327" cy="369332"/>
          </a:xfrm>
          <a:prstGeom prst="rect">
            <a:avLst/>
          </a:prstGeom>
          <a:noFill/>
        </p:spPr>
        <p:txBody>
          <a:bodyPr wrap="none" rtlCol="0">
            <a:spAutoFit/>
          </a:bodyPr>
          <a:lstStyle/>
          <a:p>
            <a:r>
              <a:rPr lang="es-CO" dirty="0"/>
              <a:t>Á</a:t>
            </a:r>
            <a:r>
              <a:rPr lang="es-CO" dirty="0" smtClean="0"/>
              <a:t>REA: 30.000 Mts 2 </a:t>
            </a:r>
            <a:endParaRPr lang="es-ES" dirty="0"/>
          </a:p>
        </p:txBody>
      </p:sp>
    </p:spTree>
    <p:extLst>
      <p:ext uri="{BB962C8B-B14F-4D97-AF65-F5344CB8AC3E}">
        <p14:creationId xmlns:p14="http://schemas.microsoft.com/office/powerpoint/2010/main" val="3041290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Arial Narrow" panose="020B0606020202030204" pitchFamily="34" charset="0"/>
              </a:rPr>
              <a:t>ERON PEREIRA</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32901"/>
          <a:stretch/>
        </p:blipFill>
        <p:spPr>
          <a:xfrm>
            <a:off x="251520" y="1196752"/>
            <a:ext cx="8391415" cy="4653136"/>
          </a:xfrm>
          <a:prstGeom prst="rect">
            <a:avLst/>
          </a:prstGeom>
        </p:spPr>
      </p:pic>
      <p:sp>
        <p:nvSpPr>
          <p:cNvPr id="2" name="CuadroTexto 1"/>
          <p:cNvSpPr txBox="1"/>
          <p:nvPr/>
        </p:nvSpPr>
        <p:spPr>
          <a:xfrm>
            <a:off x="251520" y="1259468"/>
            <a:ext cx="835485" cy="369332"/>
          </a:xfrm>
          <a:prstGeom prst="rect">
            <a:avLst/>
          </a:prstGeom>
          <a:noFill/>
        </p:spPr>
        <p:txBody>
          <a:bodyPr wrap="none" rtlCol="0">
            <a:spAutoFit/>
          </a:bodyPr>
          <a:lstStyle/>
          <a:p>
            <a:r>
              <a:rPr lang="es-CO" b="1" dirty="0" smtClean="0">
                <a:solidFill>
                  <a:schemeClr val="bg1"/>
                </a:solidFill>
                <a:latin typeface="Arial Narrow" panose="020B0606020202030204" pitchFamily="34" charset="0"/>
              </a:rPr>
              <a:t>AULAS</a:t>
            </a:r>
            <a:endParaRPr lang="es-ES" b="1" dirty="0">
              <a:solidFill>
                <a:schemeClr val="bg1"/>
              </a:solidFill>
              <a:latin typeface="Arial Narrow" panose="020B0606020202030204" pitchFamily="34" charset="0"/>
            </a:endParaRPr>
          </a:p>
        </p:txBody>
      </p:sp>
      <p:sp>
        <p:nvSpPr>
          <p:cNvPr id="7" name="CuadroTexto 6"/>
          <p:cNvSpPr txBox="1"/>
          <p:nvPr/>
        </p:nvSpPr>
        <p:spPr>
          <a:xfrm>
            <a:off x="4644008" y="1259468"/>
            <a:ext cx="1169487" cy="369332"/>
          </a:xfrm>
          <a:prstGeom prst="rect">
            <a:avLst/>
          </a:prstGeom>
          <a:noFill/>
        </p:spPr>
        <p:txBody>
          <a:bodyPr wrap="none" rtlCol="0">
            <a:spAutoFit/>
          </a:bodyPr>
          <a:lstStyle/>
          <a:p>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TALLERES</a:t>
            </a:r>
            <a:endParaRPr lang="es-ES"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8" name="CuadroTexto 7"/>
          <p:cNvSpPr txBox="1"/>
          <p:nvPr/>
        </p:nvSpPr>
        <p:spPr>
          <a:xfrm>
            <a:off x="251520" y="3573016"/>
            <a:ext cx="561372" cy="369332"/>
          </a:xfrm>
          <a:prstGeom prst="rect">
            <a:avLst/>
          </a:prstGeom>
          <a:noFill/>
        </p:spPr>
        <p:txBody>
          <a:bodyPr wrap="none" rtlCol="0">
            <a:spAutoFit/>
          </a:bodyPr>
          <a:lstStyle/>
          <a:p>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UTE</a:t>
            </a:r>
            <a:endParaRPr lang="es-ES"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9" name="CuadroTexto 8"/>
          <p:cNvSpPr txBox="1"/>
          <p:nvPr/>
        </p:nvSpPr>
        <p:spPr>
          <a:xfrm>
            <a:off x="4644008" y="3573016"/>
            <a:ext cx="1211165" cy="369332"/>
          </a:xfrm>
          <a:prstGeom prst="rect">
            <a:avLst/>
          </a:prstGeom>
          <a:noFill/>
        </p:spPr>
        <p:txBody>
          <a:bodyPr wrap="none" rtlCol="0">
            <a:spAutoFit/>
          </a:bodyPr>
          <a:lstStyle/>
          <a:p>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PABELLÓN</a:t>
            </a:r>
            <a:endParaRPr lang="es-ES"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10" name="CuadroTexto 9"/>
          <p:cNvSpPr txBox="1"/>
          <p:nvPr/>
        </p:nvSpPr>
        <p:spPr>
          <a:xfrm>
            <a:off x="3059832" y="260648"/>
            <a:ext cx="2687852"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DISEÑO Y CONSTRUCCIÓN</a:t>
            </a:r>
            <a:endParaRPr lang="es-E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216801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Arial Narrow" panose="020B0606020202030204" pitchFamily="34" charset="0"/>
              </a:rPr>
              <a:t>ERON FUNDACIÓN</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pic>
        <p:nvPicPr>
          <p:cNvPr id="6" name="Imagen 5" descr="\\192.168.70.20\Proyectos_Inversion\Diseño Nuevos ERONES\Fundacion\Contrato 124_15\Entregas Parciales\RENDERS FUNDACION\Cam 20.jpg"/>
          <p:cNvPicPr/>
          <p:nvPr/>
        </p:nvPicPr>
        <p:blipFill rotWithShape="1">
          <a:blip r:embed="rId2" cstate="print">
            <a:extLst>
              <a:ext uri="{28A0092B-C50C-407E-A947-70E740481C1C}">
                <a14:useLocalDpi xmlns:a14="http://schemas.microsoft.com/office/drawing/2010/main" val="0"/>
              </a:ext>
            </a:extLst>
          </a:blip>
          <a:srcRect r="2321"/>
          <a:stretch/>
        </p:blipFill>
        <p:spPr bwMode="auto">
          <a:xfrm>
            <a:off x="0" y="692696"/>
            <a:ext cx="9071992" cy="5616624"/>
          </a:xfrm>
          <a:prstGeom prst="rect">
            <a:avLst/>
          </a:prstGeom>
          <a:noFill/>
          <a:ln>
            <a:noFill/>
          </a:ln>
        </p:spPr>
      </p:pic>
      <p:sp>
        <p:nvSpPr>
          <p:cNvPr id="2" name="CuadroTexto 1"/>
          <p:cNvSpPr txBox="1"/>
          <p:nvPr/>
        </p:nvSpPr>
        <p:spPr>
          <a:xfrm>
            <a:off x="7452320" y="692696"/>
            <a:ext cx="1199367" cy="369332"/>
          </a:xfrm>
          <a:prstGeom prst="rect">
            <a:avLst/>
          </a:prstGeom>
          <a:noFill/>
        </p:spPr>
        <p:txBody>
          <a:bodyPr wrap="none" rtlCol="0">
            <a:spAutoFit/>
          </a:bodyPr>
          <a:lstStyle/>
          <a:p>
            <a:r>
              <a:rPr lang="es-ES" b="1" dirty="0" smtClean="0">
                <a:latin typeface="Arial Narrow" panose="020B0606020202030204" pitchFamily="34" charset="0"/>
              </a:rPr>
              <a:t>2017 - 2020</a:t>
            </a:r>
            <a:endParaRPr lang="es-ES" b="1" dirty="0">
              <a:latin typeface="Arial Narrow" panose="020B0606020202030204" pitchFamily="34" charset="0"/>
            </a:endParaRPr>
          </a:p>
        </p:txBody>
      </p:sp>
      <p:sp>
        <p:nvSpPr>
          <p:cNvPr id="7" name="CuadroTexto 6"/>
          <p:cNvSpPr txBox="1"/>
          <p:nvPr/>
        </p:nvSpPr>
        <p:spPr>
          <a:xfrm>
            <a:off x="107504" y="764704"/>
            <a:ext cx="6984776" cy="5632311"/>
          </a:xfrm>
          <a:prstGeom prst="rect">
            <a:avLst/>
          </a:prstGeom>
          <a:noFill/>
        </p:spPr>
        <p:txBody>
          <a:bodyPr wrap="square" rtlCol="0">
            <a:spAutoFit/>
          </a:bodyPr>
          <a:lstStyle/>
          <a:p>
            <a:r>
              <a:rPr lang="es-CO" b="1" dirty="0" smtClean="0">
                <a:effectLst>
                  <a:outerShdw blurRad="38100" dist="38100" dir="2700000" algn="tl">
                    <a:srgbClr val="000000">
                      <a:alpha val="43137"/>
                    </a:srgbClr>
                  </a:outerShdw>
                </a:effectLst>
                <a:latin typeface="Arial Narrow" panose="020B0606020202030204" pitchFamily="34" charset="0"/>
              </a:rPr>
              <a:t>3000 CUPOS NUEVOS</a:t>
            </a:r>
          </a:p>
          <a:p>
            <a:endParaRPr lang="es-CO" b="1" dirty="0" smtClean="0">
              <a:effectLst>
                <a:outerShdw blurRad="38100" dist="38100" dir="2700000" algn="tl">
                  <a:srgbClr val="000000">
                    <a:alpha val="43137"/>
                  </a:srgbClr>
                </a:outerShdw>
              </a:effectLst>
              <a:latin typeface="Arial Narrow" panose="020B0606020202030204" pitchFamily="34" charset="0"/>
            </a:endParaRPr>
          </a:p>
          <a:p>
            <a:r>
              <a:rPr lang="es-CO" b="1" dirty="0" smtClean="0">
                <a:effectLst>
                  <a:outerShdw blurRad="38100" dist="38100" dir="2700000" algn="tl">
                    <a:srgbClr val="000000">
                      <a:alpha val="43137"/>
                    </a:srgbClr>
                  </a:outerShdw>
                </a:effectLst>
                <a:latin typeface="Arial Narrow" panose="020B0606020202030204" pitchFamily="34" charset="0"/>
              </a:rPr>
              <a:t>ÁREAS </a:t>
            </a:r>
            <a:r>
              <a:rPr lang="es-CO" b="1" dirty="0">
                <a:effectLst>
                  <a:outerShdw blurRad="38100" dist="38100" dir="2700000" algn="tl">
                    <a:srgbClr val="000000">
                      <a:alpha val="43137"/>
                    </a:srgbClr>
                  </a:outerShdw>
                </a:effectLst>
                <a:latin typeface="Arial Narrow" panose="020B0606020202030204" pitchFamily="34" charset="0"/>
              </a:rPr>
              <a:t>DEPORTIVAS</a:t>
            </a:r>
          </a:p>
          <a:p>
            <a:endParaRPr lang="es-CO" b="1" dirty="0" smtClean="0">
              <a:effectLst>
                <a:outerShdw blurRad="38100" dist="38100" dir="2700000" algn="tl">
                  <a:srgbClr val="000000">
                    <a:alpha val="43137"/>
                  </a:srgbClr>
                </a:outerShdw>
              </a:effectLst>
              <a:latin typeface="Arial Narrow" panose="020B0606020202030204" pitchFamily="34" charset="0"/>
            </a:endParaRPr>
          </a:p>
          <a:p>
            <a:r>
              <a:rPr lang="es-CO" b="1" dirty="0">
                <a:effectLst>
                  <a:outerShdw blurRad="38100" dist="38100" dir="2700000" algn="tl">
                    <a:srgbClr val="000000">
                      <a:alpha val="43137"/>
                    </a:srgbClr>
                  </a:outerShdw>
                </a:effectLst>
                <a:latin typeface="Arial Narrow" panose="020B0606020202030204" pitchFamily="34" charset="0"/>
              </a:rPr>
              <a:t>ÁREAS DE CULTO</a:t>
            </a:r>
          </a:p>
          <a:p>
            <a:endParaRPr lang="es-CO" b="1" dirty="0" smtClean="0">
              <a:effectLst>
                <a:outerShdw blurRad="38100" dist="38100" dir="2700000" algn="tl">
                  <a:srgbClr val="000000">
                    <a:alpha val="43137"/>
                  </a:srgbClr>
                </a:outerShdw>
              </a:effectLst>
              <a:latin typeface="Arial Narrow" panose="020B0606020202030204" pitchFamily="34" charset="0"/>
            </a:endParaRPr>
          </a:p>
          <a:p>
            <a:r>
              <a:rPr lang="es-CO" b="1" dirty="0" smtClean="0">
                <a:effectLst>
                  <a:outerShdw blurRad="38100" dist="38100" dir="2700000" algn="tl">
                    <a:srgbClr val="000000">
                      <a:alpha val="43137"/>
                    </a:srgbClr>
                  </a:outerShdw>
                </a:effectLst>
                <a:latin typeface="Arial Narrow" panose="020B0606020202030204" pitchFamily="34" charset="0"/>
              </a:rPr>
              <a:t>TALLERES</a:t>
            </a:r>
            <a:endParaRPr lang="es-CO" b="1" dirty="0">
              <a:effectLst>
                <a:outerShdw blurRad="38100" dist="38100" dir="2700000" algn="tl">
                  <a:srgbClr val="000000">
                    <a:alpha val="43137"/>
                  </a:srgbClr>
                </a:outerShdw>
              </a:effectLst>
              <a:latin typeface="Arial Narrow" panose="020B0606020202030204" pitchFamily="34" charset="0"/>
            </a:endParaRPr>
          </a:p>
          <a:p>
            <a:endParaRPr lang="es-CO" b="1" dirty="0">
              <a:effectLst>
                <a:outerShdw blurRad="38100" dist="38100" dir="2700000" algn="tl">
                  <a:srgbClr val="000000">
                    <a:alpha val="43137"/>
                  </a:srgbClr>
                </a:outerShdw>
              </a:effectLst>
              <a:latin typeface="Arial Narrow" panose="020B0606020202030204" pitchFamily="34" charset="0"/>
            </a:endParaRPr>
          </a:p>
          <a:p>
            <a:r>
              <a:rPr lang="es-CO" b="1" dirty="0" smtClean="0">
                <a:effectLst>
                  <a:outerShdw blurRad="38100" dist="38100" dir="2700000" algn="tl">
                    <a:srgbClr val="000000">
                      <a:alpha val="43137"/>
                    </a:srgbClr>
                  </a:outerShdw>
                </a:effectLst>
                <a:latin typeface="Arial Narrow" panose="020B0606020202030204" pitchFamily="34" charset="0"/>
              </a:rPr>
              <a:t>AULAS</a:t>
            </a:r>
          </a:p>
          <a:p>
            <a:endParaRPr lang="es-CO" b="1" dirty="0">
              <a:effectLst>
                <a:outerShdw blurRad="38100" dist="38100" dir="2700000" algn="tl">
                  <a:srgbClr val="000000">
                    <a:alpha val="43137"/>
                  </a:srgbClr>
                </a:outerShdw>
              </a:effectLst>
              <a:latin typeface="Arial Narrow" panose="020B0606020202030204" pitchFamily="34" charset="0"/>
            </a:endParaRPr>
          </a:p>
          <a:p>
            <a:endParaRPr lang="es-CO" b="1" dirty="0" smtClean="0">
              <a:effectLst>
                <a:outerShdw blurRad="38100" dist="38100" dir="2700000" algn="tl">
                  <a:srgbClr val="000000">
                    <a:alpha val="43137"/>
                  </a:srgbClr>
                </a:outerShdw>
              </a:effectLst>
              <a:latin typeface="Arial Narrow" panose="020B0606020202030204" pitchFamily="34" charset="0"/>
            </a:endParaRPr>
          </a:p>
          <a:p>
            <a:endParaRPr lang="es-CO" b="1" dirty="0">
              <a:effectLst>
                <a:outerShdw blurRad="38100" dist="38100" dir="2700000" algn="tl">
                  <a:srgbClr val="000000">
                    <a:alpha val="43137"/>
                  </a:srgbClr>
                </a:outerShdw>
              </a:effectLst>
              <a:latin typeface="Arial Narrow" panose="020B0606020202030204" pitchFamily="34" charset="0"/>
            </a:endParaRPr>
          </a:p>
          <a:p>
            <a:endParaRPr lang="es-CO" b="1" dirty="0" smtClean="0">
              <a:effectLst>
                <a:outerShdw blurRad="38100" dist="38100" dir="2700000" algn="tl">
                  <a:srgbClr val="000000">
                    <a:alpha val="43137"/>
                  </a:srgbClr>
                </a:outerShdw>
              </a:effectLst>
              <a:latin typeface="Arial Narrow" panose="020B0606020202030204" pitchFamily="34" charset="0"/>
            </a:endParaRPr>
          </a:p>
          <a:p>
            <a:endParaRPr lang="es-CO" b="1" dirty="0">
              <a:effectLst>
                <a:outerShdw blurRad="38100" dist="38100" dir="2700000" algn="tl">
                  <a:srgbClr val="000000">
                    <a:alpha val="43137"/>
                  </a:srgbClr>
                </a:outerShdw>
              </a:effectLst>
              <a:latin typeface="Arial Narrow" panose="020B0606020202030204" pitchFamily="34" charset="0"/>
            </a:endParaRPr>
          </a:p>
          <a:p>
            <a:endParaRPr lang="es-CO" b="1" dirty="0">
              <a:effectLst>
                <a:outerShdw blurRad="38100" dist="38100" dir="2700000" algn="tl">
                  <a:srgbClr val="000000">
                    <a:alpha val="43137"/>
                  </a:srgbClr>
                </a:outerShdw>
              </a:effectLst>
              <a:latin typeface="Arial Narrow" panose="020B0606020202030204" pitchFamily="34" charset="0"/>
            </a:endParaRPr>
          </a:p>
          <a:p>
            <a:r>
              <a:rPr lang="es-CO" b="1" dirty="0" smtClean="0">
                <a:effectLst>
                  <a:outerShdw blurRad="38100" dist="38100" dir="2700000" algn="tl">
                    <a:srgbClr val="000000">
                      <a:alpha val="43137"/>
                    </a:srgbClr>
                  </a:outerShdw>
                </a:effectLst>
                <a:latin typeface="Arial Narrow" panose="020B0606020202030204" pitchFamily="34" charset="0"/>
              </a:rPr>
              <a:t>ÁREAS PARA RESOCIALIZACIÓN </a:t>
            </a:r>
          </a:p>
          <a:p>
            <a:r>
              <a:rPr lang="es-CO" b="1" dirty="0" smtClean="0">
                <a:effectLst>
                  <a:outerShdw blurRad="38100" dist="38100" dir="2700000" algn="tl">
                    <a:srgbClr val="000000">
                      <a:alpha val="43137"/>
                    </a:srgbClr>
                  </a:outerShdw>
                </a:effectLst>
                <a:latin typeface="Arial Narrow" panose="020B0606020202030204" pitchFamily="34" charset="0"/>
              </a:rPr>
              <a:t>Y VISITA</a:t>
            </a:r>
            <a:endParaRPr lang="es-CO" b="1" dirty="0">
              <a:effectLst>
                <a:outerShdw blurRad="38100" dist="38100" dir="2700000" algn="tl">
                  <a:srgbClr val="000000">
                    <a:alpha val="43137"/>
                  </a:srgbClr>
                </a:outerShdw>
              </a:effectLst>
              <a:latin typeface="Arial Narrow" panose="020B0606020202030204" pitchFamily="34" charset="0"/>
            </a:endParaRPr>
          </a:p>
          <a:p>
            <a:endParaRPr lang="es-CO" b="1" dirty="0">
              <a:effectLst>
                <a:outerShdw blurRad="38100" dist="38100" dir="2700000" algn="tl">
                  <a:srgbClr val="000000">
                    <a:alpha val="43137"/>
                  </a:srgbClr>
                </a:outerShdw>
              </a:effectLst>
              <a:latin typeface="Arial Narrow" panose="020B0606020202030204" pitchFamily="34" charset="0"/>
            </a:endParaRPr>
          </a:p>
          <a:p>
            <a:r>
              <a:rPr lang="es-CO" b="1" dirty="0" smtClean="0">
                <a:effectLst>
                  <a:outerShdw blurRad="38100" dist="38100" dir="2700000" algn="tl">
                    <a:srgbClr val="000000">
                      <a:alpha val="43137"/>
                    </a:srgbClr>
                  </a:outerShdw>
                </a:effectLst>
                <a:latin typeface="Arial Narrow" panose="020B0606020202030204" pitchFamily="34" charset="0"/>
              </a:rPr>
              <a:t>ÁREAS PARA </a:t>
            </a:r>
            <a:r>
              <a:rPr lang="es-CO" b="1" dirty="0">
                <a:effectLst>
                  <a:outerShdw blurRad="38100" dist="38100" dir="2700000" algn="tl">
                    <a:srgbClr val="000000">
                      <a:alpha val="43137"/>
                    </a:srgbClr>
                  </a:outerShdw>
                </a:effectLst>
                <a:latin typeface="Arial Narrow" panose="020B0606020202030204" pitchFamily="34" charset="0"/>
              </a:rPr>
              <a:t>MATERNAS </a:t>
            </a:r>
            <a:r>
              <a:rPr lang="es-CO" b="1" dirty="0" smtClean="0">
                <a:effectLst>
                  <a:outerShdw blurRad="38100" dist="38100" dir="2700000" algn="tl">
                    <a:srgbClr val="000000">
                      <a:alpha val="43137"/>
                    </a:srgbClr>
                  </a:outerShdw>
                </a:effectLst>
                <a:latin typeface="Arial Narrow" panose="020B0606020202030204" pitchFamily="34" charset="0"/>
              </a:rPr>
              <a:t>CON NIÑOS </a:t>
            </a:r>
            <a:r>
              <a:rPr lang="es-CO" b="1" dirty="0">
                <a:effectLst>
                  <a:outerShdw blurRad="38100" dist="38100" dir="2700000" algn="tl">
                    <a:srgbClr val="000000">
                      <a:alpha val="43137"/>
                    </a:srgbClr>
                  </a:outerShdw>
                </a:effectLst>
                <a:latin typeface="Arial Narrow" panose="020B0606020202030204" pitchFamily="34" charset="0"/>
              </a:rPr>
              <a:t>MENORES DE 3 AÑOS</a:t>
            </a:r>
          </a:p>
          <a:p>
            <a:endParaRPr lang="es-CO" b="1" dirty="0">
              <a:effectLst>
                <a:outerShdw blurRad="38100" dist="38100" dir="2700000" algn="tl">
                  <a:srgbClr val="000000">
                    <a:alpha val="43137"/>
                  </a:srgbClr>
                </a:outerShdw>
              </a:effectLst>
              <a:latin typeface="Arial Narrow" panose="020B0606020202030204" pitchFamily="34" charset="0"/>
            </a:endParaRPr>
          </a:p>
        </p:txBody>
      </p:sp>
      <p:sp>
        <p:nvSpPr>
          <p:cNvPr id="8" name="CuadroTexto 7"/>
          <p:cNvSpPr txBox="1"/>
          <p:nvPr/>
        </p:nvSpPr>
        <p:spPr>
          <a:xfrm>
            <a:off x="3059832" y="260648"/>
            <a:ext cx="2687852"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DISEÑO Y CONSTRUCCIÓN</a:t>
            </a:r>
            <a:endParaRPr lang="es-ES" dirty="0">
              <a:solidFill>
                <a:schemeClr val="bg1"/>
              </a:solidFill>
              <a:latin typeface="Arial Narrow" panose="020B0606020202030204" pitchFamily="34" charset="0"/>
            </a:endParaRPr>
          </a:p>
        </p:txBody>
      </p:sp>
      <p:sp>
        <p:nvSpPr>
          <p:cNvPr id="9" name="CuadroTexto 8"/>
          <p:cNvSpPr txBox="1"/>
          <p:nvPr/>
        </p:nvSpPr>
        <p:spPr>
          <a:xfrm>
            <a:off x="4283968" y="764704"/>
            <a:ext cx="2088136" cy="369332"/>
          </a:xfrm>
          <a:prstGeom prst="rect">
            <a:avLst/>
          </a:prstGeom>
          <a:noFill/>
        </p:spPr>
        <p:txBody>
          <a:bodyPr wrap="none" rtlCol="0">
            <a:spAutoFit/>
          </a:bodyPr>
          <a:lstStyle/>
          <a:p>
            <a:r>
              <a:rPr lang="es-CO" dirty="0" smtClean="0"/>
              <a:t>ÁREA: 74.000 Mts. 2</a:t>
            </a:r>
            <a:endParaRPr lang="es-ES" dirty="0"/>
          </a:p>
        </p:txBody>
      </p:sp>
    </p:spTree>
    <p:extLst>
      <p:ext uri="{BB962C8B-B14F-4D97-AF65-F5344CB8AC3E}">
        <p14:creationId xmlns:p14="http://schemas.microsoft.com/office/powerpoint/2010/main" val="1755835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Arial Narrow" panose="020B0606020202030204" pitchFamily="34" charset="0"/>
              </a:rPr>
              <a:t>ERON FUNDACIÓN</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4780" y="1217455"/>
            <a:ext cx="3888432" cy="2187243"/>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3224" y="3645024"/>
            <a:ext cx="3897208" cy="2192180"/>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212788"/>
            <a:ext cx="3859923" cy="2171207"/>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093" y="3645024"/>
            <a:ext cx="3803915" cy="2139702"/>
          </a:xfrm>
          <a:prstGeom prst="rect">
            <a:avLst/>
          </a:prstGeom>
        </p:spPr>
      </p:pic>
      <p:sp>
        <p:nvSpPr>
          <p:cNvPr id="12" name="CuadroTexto 11"/>
          <p:cNvSpPr txBox="1"/>
          <p:nvPr/>
        </p:nvSpPr>
        <p:spPr>
          <a:xfrm>
            <a:off x="467544" y="1196752"/>
            <a:ext cx="948273" cy="369332"/>
          </a:xfrm>
          <a:prstGeom prst="rect">
            <a:avLst/>
          </a:prstGeom>
          <a:noFill/>
        </p:spPr>
        <p:txBody>
          <a:bodyPr wrap="none" rtlCol="0">
            <a:spAutoFit/>
          </a:bodyPr>
          <a:lstStyle/>
          <a:p>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PORTAL</a:t>
            </a:r>
            <a:endParaRPr lang="es-ES"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13" name="CuadroTexto 12"/>
          <p:cNvSpPr txBox="1"/>
          <p:nvPr/>
        </p:nvSpPr>
        <p:spPr>
          <a:xfrm>
            <a:off x="4572000" y="1196752"/>
            <a:ext cx="2090829" cy="369332"/>
          </a:xfrm>
          <a:prstGeom prst="rect">
            <a:avLst/>
          </a:prstGeom>
          <a:noFill/>
        </p:spPr>
        <p:txBody>
          <a:bodyPr wrap="none" rtlCol="0">
            <a:spAutoFit/>
          </a:bodyPr>
          <a:lstStyle/>
          <a:p>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VISITAS FAMILIARES</a:t>
            </a:r>
            <a:endParaRPr lang="es-ES"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14" name="CuadroTexto 13"/>
          <p:cNvSpPr txBox="1"/>
          <p:nvPr/>
        </p:nvSpPr>
        <p:spPr>
          <a:xfrm>
            <a:off x="395536" y="3717032"/>
            <a:ext cx="2046201" cy="369332"/>
          </a:xfrm>
          <a:prstGeom prst="rect">
            <a:avLst/>
          </a:prstGeom>
          <a:noFill/>
        </p:spPr>
        <p:txBody>
          <a:bodyPr wrap="none" rtlCol="0">
            <a:spAutoFit/>
          </a:bodyPr>
          <a:lstStyle/>
          <a:p>
            <a:r>
              <a:rPr lang="es-CO" b="1" dirty="0" smtClean="0">
                <a:effectLst>
                  <a:outerShdw blurRad="38100" dist="38100" dir="2700000" algn="tl">
                    <a:srgbClr val="000000">
                      <a:alpha val="43137"/>
                    </a:srgbClr>
                  </a:outerShdw>
                </a:effectLst>
                <a:latin typeface="Arial Narrow" panose="020B0606020202030204" pitchFamily="34" charset="0"/>
              </a:rPr>
              <a:t>AULAS Y TALLERES</a:t>
            </a:r>
            <a:endParaRPr lang="es-ES" b="1" dirty="0">
              <a:effectLst>
                <a:outerShdw blurRad="38100" dist="38100" dir="2700000" algn="tl">
                  <a:srgbClr val="000000">
                    <a:alpha val="43137"/>
                  </a:srgbClr>
                </a:outerShdw>
              </a:effectLst>
              <a:latin typeface="Arial Narrow" panose="020B0606020202030204" pitchFamily="34" charset="0"/>
            </a:endParaRPr>
          </a:p>
        </p:txBody>
      </p:sp>
      <p:sp>
        <p:nvSpPr>
          <p:cNvPr id="15" name="CuadroTexto 14"/>
          <p:cNvSpPr txBox="1"/>
          <p:nvPr/>
        </p:nvSpPr>
        <p:spPr>
          <a:xfrm>
            <a:off x="4499992" y="3645024"/>
            <a:ext cx="2533322" cy="369332"/>
          </a:xfrm>
          <a:prstGeom prst="rect">
            <a:avLst/>
          </a:prstGeom>
          <a:noFill/>
        </p:spPr>
        <p:txBody>
          <a:bodyPr wrap="none" rtlCol="0">
            <a:spAutoFit/>
          </a:bodyPr>
          <a:lstStyle/>
          <a:p>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ALOJAMIENTO GUARDIA</a:t>
            </a:r>
            <a:endParaRPr lang="es-ES"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16" name="CuadroTexto 15"/>
          <p:cNvSpPr txBox="1"/>
          <p:nvPr/>
        </p:nvSpPr>
        <p:spPr>
          <a:xfrm>
            <a:off x="3059832" y="260648"/>
            <a:ext cx="2687852"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DISEÑO Y CONSTRUCCIÓN</a:t>
            </a:r>
            <a:endParaRPr lang="es-E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635147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Arial Narrow" panose="020B0606020202030204" pitchFamily="34" charset="0"/>
              </a:rPr>
              <a:t>EPMSC MEDELLÍN </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6" name="CuadroTexto 5"/>
          <p:cNvSpPr txBox="1"/>
          <p:nvPr/>
        </p:nvSpPr>
        <p:spPr>
          <a:xfrm>
            <a:off x="7136275" y="764704"/>
            <a:ext cx="1460656" cy="369332"/>
          </a:xfrm>
          <a:prstGeom prst="rect">
            <a:avLst/>
          </a:prstGeom>
          <a:noFill/>
        </p:spPr>
        <p:txBody>
          <a:bodyPr wrap="none" rtlCol="0">
            <a:spAutoFit/>
          </a:bodyPr>
          <a:lstStyle/>
          <a:p>
            <a:r>
              <a:rPr lang="es-ES" dirty="0" smtClean="0">
                <a:latin typeface="Arial Narrow" panose="020B0606020202030204" pitchFamily="34" charset="0"/>
              </a:rPr>
              <a:t>Réplica Patio 5</a:t>
            </a:r>
            <a:endParaRPr lang="es-ES" dirty="0">
              <a:latin typeface="Arial Narrow" panose="020B0606020202030204" pitchFamily="34" charset="0"/>
            </a:endParaRPr>
          </a:p>
        </p:txBody>
      </p:sp>
      <p:pic>
        <p:nvPicPr>
          <p:cNvPr id="7" name="Marcador de contenido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107504" y="1556792"/>
            <a:ext cx="4416490"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Marcador de contenido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1999" y="1556792"/>
            <a:ext cx="4416491" cy="3312368"/>
          </a:xfrm>
          <a:prstGeom prst="rect">
            <a:avLst/>
          </a:prstGeom>
        </p:spPr>
      </p:pic>
      <p:sp>
        <p:nvSpPr>
          <p:cNvPr id="9" name="CuadroTexto 8"/>
          <p:cNvSpPr txBox="1"/>
          <p:nvPr/>
        </p:nvSpPr>
        <p:spPr>
          <a:xfrm>
            <a:off x="107504" y="5085184"/>
            <a:ext cx="2906565" cy="923330"/>
          </a:xfrm>
          <a:prstGeom prst="rect">
            <a:avLst/>
          </a:prstGeom>
          <a:noFill/>
        </p:spPr>
        <p:txBody>
          <a:bodyPr wrap="none" rtlCol="0">
            <a:spAutoFit/>
          </a:bodyPr>
          <a:lstStyle/>
          <a:p>
            <a:r>
              <a:rPr lang="es-ES" b="1" dirty="0" smtClean="0">
                <a:latin typeface="Arial Narrow" panose="020B0606020202030204" pitchFamily="34" charset="0"/>
              </a:rPr>
              <a:t>408 CUPOS PENITENCIARIOS</a:t>
            </a:r>
          </a:p>
          <a:p>
            <a:r>
              <a:rPr lang="es-CO" b="1" dirty="0" smtClean="0">
                <a:latin typeface="Arial Narrow" panose="020B0606020202030204" pitchFamily="34" charset="0"/>
              </a:rPr>
              <a:t>COMEDORES</a:t>
            </a:r>
          </a:p>
          <a:p>
            <a:r>
              <a:rPr lang="es-CO" b="1" dirty="0" smtClean="0">
                <a:latin typeface="Arial Narrow" panose="020B0606020202030204" pitchFamily="34" charset="0"/>
              </a:rPr>
              <a:t>ESPACIO PARA CULTO</a:t>
            </a:r>
            <a:endParaRPr lang="es-ES" b="1" dirty="0">
              <a:latin typeface="Arial Narrow" panose="020B0606020202030204" pitchFamily="34" charset="0"/>
            </a:endParaRPr>
          </a:p>
        </p:txBody>
      </p:sp>
      <p:sp>
        <p:nvSpPr>
          <p:cNvPr id="10" name="CuadroTexto 9"/>
          <p:cNvSpPr txBox="1"/>
          <p:nvPr/>
        </p:nvSpPr>
        <p:spPr>
          <a:xfrm>
            <a:off x="3491880" y="5085184"/>
            <a:ext cx="2705805" cy="923330"/>
          </a:xfrm>
          <a:prstGeom prst="rect">
            <a:avLst/>
          </a:prstGeom>
          <a:noFill/>
        </p:spPr>
        <p:txBody>
          <a:bodyPr wrap="none" rtlCol="0">
            <a:spAutoFit/>
          </a:bodyPr>
          <a:lstStyle/>
          <a:p>
            <a:r>
              <a:rPr lang="es-CO" b="1" dirty="0" smtClean="0">
                <a:latin typeface="Arial Narrow" panose="020B0606020202030204" pitchFamily="34" charset="0"/>
              </a:rPr>
              <a:t>PUNTO BIBLIOTECA</a:t>
            </a:r>
          </a:p>
          <a:p>
            <a:r>
              <a:rPr lang="es-CO" b="1" dirty="0" smtClean="0">
                <a:latin typeface="Arial Narrow" panose="020B0606020202030204" pitchFamily="34" charset="0"/>
              </a:rPr>
              <a:t>EXPENDIO DE ALIMENTOS</a:t>
            </a:r>
          </a:p>
          <a:p>
            <a:r>
              <a:rPr lang="es-CO" b="1" dirty="0" smtClean="0">
                <a:latin typeface="Arial Narrow" panose="020B0606020202030204" pitchFamily="34" charset="0"/>
              </a:rPr>
              <a:t>ENTREGA DE ALIMENTOS</a:t>
            </a:r>
            <a:endParaRPr lang="es-ES" b="1" dirty="0">
              <a:latin typeface="Arial Narrow" panose="020B0606020202030204" pitchFamily="34" charset="0"/>
            </a:endParaRPr>
          </a:p>
        </p:txBody>
      </p:sp>
      <p:sp>
        <p:nvSpPr>
          <p:cNvPr id="11" name="CuadroTexto 10"/>
          <p:cNvSpPr txBox="1"/>
          <p:nvPr/>
        </p:nvSpPr>
        <p:spPr>
          <a:xfrm>
            <a:off x="6588224" y="5085184"/>
            <a:ext cx="2412007" cy="923330"/>
          </a:xfrm>
          <a:prstGeom prst="rect">
            <a:avLst/>
          </a:prstGeom>
          <a:noFill/>
        </p:spPr>
        <p:txBody>
          <a:bodyPr wrap="none" rtlCol="0">
            <a:spAutoFit/>
          </a:bodyPr>
          <a:lstStyle/>
          <a:p>
            <a:r>
              <a:rPr lang="es-CO" b="1" dirty="0" smtClean="0">
                <a:latin typeface="Arial Narrow" panose="020B0606020202030204" pitchFamily="34" charset="0"/>
              </a:rPr>
              <a:t>CONSULTORIO MEDICO</a:t>
            </a:r>
          </a:p>
          <a:p>
            <a:r>
              <a:rPr lang="es-CO" b="1" dirty="0" smtClean="0">
                <a:latin typeface="Arial Narrow" panose="020B0606020202030204" pitchFamily="34" charset="0"/>
              </a:rPr>
              <a:t>CANCHA DEPORTIVA</a:t>
            </a:r>
          </a:p>
          <a:p>
            <a:r>
              <a:rPr lang="es-CO" b="1" dirty="0" smtClean="0">
                <a:latin typeface="Arial Narrow" panose="020B0606020202030204" pitchFamily="34" charset="0"/>
              </a:rPr>
              <a:t>PELUQUERÍA</a:t>
            </a:r>
          </a:p>
        </p:txBody>
      </p:sp>
      <p:sp>
        <p:nvSpPr>
          <p:cNvPr id="12" name="CuadroTexto 11"/>
          <p:cNvSpPr txBox="1"/>
          <p:nvPr/>
        </p:nvSpPr>
        <p:spPr>
          <a:xfrm>
            <a:off x="3059832" y="260648"/>
            <a:ext cx="2963247"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AMPLIACIÓN DE PABELLONES</a:t>
            </a:r>
            <a:endParaRPr lang="es-E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792164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noProof="0" dirty="0" smtClean="0">
                <a:solidFill>
                  <a:prstClr val="white"/>
                </a:solidFill>
                <a:latin typeface="Arial Narrow" panose="020B0606020202030204" pitchFamily="34" charset="0"/>
              </a:rPr>
              <a:t>EPAM CAS GIRÓN</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pic>
        <p:nvPicPr>
          <p:cNvPr id="9" name="Picture 3" descr="DSCN3138.JPG"/>
          <p:cNvPicPr>
            <a:picLocks noChangeAspect="1"/>
          </p:cNvPicPr>
          <p:nvPr/>
        </p:nvPicPr>
        <p:blipFill rotWithShape="1">
          <a:blip r:embed="rId2" cstate="email">
            <a:extLst>
              <a:ext uri="{28A0092B-C50C-407E-A947-70E740481C1C}">
                <a14:useLocalDpi xmlns:a14="http://schemas.microsoft.com/office/drawing/2010/main"/>
              </a:ext>
            </a:extLst>
          </a:blip>
          <a:srcRect t="14488" b="12479"/>
          <a:stretch/>
        </p:blipFill>
        <p:spPr>
          <a:xfrm>
            <a:off x="28419" y="1196752"/>
            <a:ext cx="9115581" cy="5130225"/>
          </a:xfrm>
          <a:prstGeom prst="rect">
            <a:avLst/>
          </a:prstGeom>
        </p:spPr>
      </p:pic>
      <p:sp>
        <p:nvSpPr>
          <p:cNvPr id="10" name="CuadroTexto 9"/>
          <p:cNvSpPr txBox="1"/>
          <p:nvPr/>
        </p:nvSpPr>
        <p:spPr>
          <a:xfrm>
            <a:off x="5896483" y="795858"/>
            <a:ext cx="2547492" cy="369332"/>
          </a:xfrm>
          <a:prstGeom prst="rect">
            <a:avLst/>
          </a:prstGeom>
          <a:noFill/>
        </p:spPr>
        <p:txBody>
          <a:bodyPr wrap="none" rtlCol="0">
            <a:spAutoFit/>
          </a:bodyPr>
          <a:lstStyle/>
          <a:p>
            <a:r>
              <a:rPr lang="es-ES" dirty="0" smtClean="0">
                <a:latin typeface="Arial Narrow" panose="020B0606020202030204" pitchFamily="34" charset="0"/>
              </a:rPr>
              <a:t>Construcción de Pabellones</a:t>
            </a:r>
            <a:endParaRPr lang="es-ES" dirty="0">
              <a:latin typeface="Arial Narrow" panose="020B0606020202030204" pitchFamily="34" charset="0"/>
            </a:endParaRPr>
          </a:p>
        </p:txBody>
      </p:sp>
      <p:sp>
        <p:nvSpPr>
          <p:cNvPr id="6" name="CuadroTexto 5"/>
          <p:cNvSpPr txBox="1"/>
          <p:nvPr/>
        </p:nvSpPr>
        <p:spPr>
          <a:xfrm>
            <a:off x="0" y="692696"/>
            <a:ext cx="3520194" cy="5909310"/>
          </a:xfrm>
          <a:prstGeom prst="rect">
            <a:avLst/>
          </a:prstGeom>
          <a:noFill/>
        </p:spPr>
        <p:txBody>
          <a:bodyPr wrap="none" rtlCol="0">
            <a:spAutoFit/>
          </a:bodyPr>
          <a:lstStyle/>
          <a:p>
            <a:pPr>
              <a:lnSpc>
                <a:spcPct val="150000"/>
              </a:lnSpc>
            </a:pPr>
            <a:r>
              <a:rPr lang="es-CO" b="1" dirty="0" smtClean="0">
                <a:effectLst>
                  <a:outerShdw blurRad="38100" dist="38100" dir="2700000" algn="tl">
                    <a:srgbClr val="000000">
                      <a:alpha val="43137"/>
                    </a:srgbClr>
                  </a:outerShdw>
                </a:effectLst>
                <a:latin typeface="Arial Narrow" panose="020B0606020202030204" pitchFamily="34" charset="0"/>
              </a:rPr>
              <a:t>752 CUPOS </a:t>
            </a:r>
          </a:p>
          <a:p>
            <a:pPr>
              <a:lnSpc>
                <a:spcPct val="150000"/>
              </a:lnSpc>
            </a:pPr>
            <a:endPar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ÁREAS PARA LA RESOCIALIZACIÓN</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ÁREAS DE VISITA</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TALLERES</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PELUQUERÍA</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AULAS</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ÁREAS DEPORTIVAS</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ÁREAS DE CULTO</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LAVANDERÍA</a:t>
            </a: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ÁULAS DE FORMACIÓN</a:t>
            </a: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UNIDAD JUDICIAL</a:t>
            </a:r>
          </a:p>
          <a:p>
            <a:pPr>
              <a:lnSpc>
                <a:spcPct val="150000"/>
              </a:lnSpc>
            </a:pP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11" name="CuadroTexto 10"/>
          <p:cNvSpPr txBox="1"/>
          <p:nvPr/>
        </p:nvSpPr>
        <p:spPr>
          <a:xfrm>
            <a:off x="3059832" y="260648"/>
            <a:ext cx="2963247"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AMPLIACIÓN DE PABELLONES</a:t>
            </a:r>
            <a:endParaRPr lang="es-ES" dirty="0">
              <a:solidFill>
                <a:schemeClr val="bg1"/>
              </a:solidFill>
              <a:latin typeface="Arial Narrow" panose="020B0606020202030204" pitchFamily="34" charset="0"/>
            </a:endParaRPr>
          </a:p>
        </p:txBody>
      </p:sp>
      <p:sp>
        <p:nvSpPr>
          <p:cNvPr id="2" name="CuadroTexto 1"/>
          <p:cNvSpPr txBox="1"/>
          <p:nvPr/>
        </p:nvSpPr>
        <p:spPr>
          <a:xfrm>
            <a:off x="1835696" y="1268760"/>
            <a:ext cx="1778051" cy="369332"/>
          </a:xfrm>
          <a:prstGeom prst="rect">
            <a:avLst/>
          </a:prstGeom>
          <a:noFill/>
        </p:spPr>
        <p:txBody>
          <a:bodyPr wrap="none" rtlCol="0">
            <a:spAutoFit/>
          </a:bodyPr>
          <a:lstStyle/>
          <a:p>
            <a:r>
              <a:rPr lang="es-CO" b="1" dirty="0" smtClean="0">
                <a:latin typeface="Arial Narrow" panose="020B0606020202030204" pitchFamily="34" charset="0"/>
              </a:rPr>
              <a:t>Área 14.000 Mts 2</a:t>
            </a:r>
            <a:endParaRPr lang="es-ES" b="1" dirty="0">
              <a:latin typeface="Arial Narrow" panose="020B0606020202030204" pitchFamily="34" charset="0"/>
            </a:endParaRPr>
          </a:p>
        </p:txBody>
      </p:sp>
    </p:spTree>
    <p:extLst>
      <p:ext uri="{BB962C8B-B14F-4D97-AF65-F5344CB8AC3E}">
        <p14:creationId xmlns:p14="http://schemas.microsoft.com/office/powerpoint/2010/main" val="4063055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noProof="0" dirty="0" smtClean="0">
                <a:solidFill>
                  <a:prstClr val="white"/>
                </a:solidFill>
                <a:latin typeface="Arial Narrow" panose="020B0606020202030204" pitchFamily="34" charset="0"/>
              </a:rPr>
              <a:t>EPMSC IPIALES</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6" name="CuadroTexto 5"/>
          <p:cNvSpPr txBox="1"/>
          <p:nvPr/>
        </p:nvSpPr>
        <p:spPr>
          <a:xfrm>
            <a:off x="6372200" y="692696"/>
            <a:ext cx="2547492" cy="369332"/>
          </a:xfrm>
          <a:prstGeom prst="rect">
            <a:avLst/>
          </a:prstGeom>
          <a:noFill/>
        </p:spPr>
        <p:txBody>
          <a:bodyPr wrap="none" rtlCol="0">
            <a:spAutoFit/>
          </a:bodyPr>
          <a:lstStyle/>
          <a:p>
            <a:r>
              <a:rPr lang="es-ES" dirty="0" smtClean="0">
                <a:latin typeface="Arial Narrow" panose="020B0606020202030204" pitchFamily="34" charset="0"/>
              </a:rPr>
              <a:t>Construcción de Pabellones</a:t>
            </a:r>
            <a:endParaRPr lang="es-ES" dirty="0">
              <a:latin typeface="Arial Narrow" panose="020B0606020202030204" pitchFamily="34" charset="0"/>
            </a:endParaRPr>
          </a:p>
        </p:txBody>
      </p:sp>
      <p:pic>
        <p:nvPicPr>
          <p:cNvPr id="8" name="Picture 9" descr="102_180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72816"/>
            <a:ext cx="5258707" cy="3944030"/>
          </a:xfrm>
          <a:prstGeom prst="rect">
            <a:avLst/>
          </a:prstGeom>
          <a:ln>
            <a:noFill/>
          </a:ln>
          <a:effectLst>
            <a:outerShdw blurRad="292100" dist="139700" dir="2700000" algn="tl" rotWithShape="0">
              <a:srgbClr val="333333">
                <a:alpha val="65000"/>
              </a:srgbClr>
            </a:outerShdw>
          </a:effectLst>
        </p:spPr>
      </p:pic>
      <p:sp>
        <p:nvSpPr>
          <p:cNvPr id="7" name="CuadroTexto 6"/>
          <p:cNvSpPr txBox="1"/>
          <p:nvPr/>
        </p:nvSpPr>
        <p:spPr>
          <a:xfrm>
            <a:off x="5436096" y="1196752"/>
            <a:ext cx="3520194" cy="5078313"/>
          </a:xfrm>
          <a:prstGeom prst="rect">
            <a:avLst/>
          </a:prstGeom>
          <a:noFill/>
        </p:spPr>
        <p:txBody>
          <a:bodyPr wrap="none" rtlCol="0">
            <a:spAutoFit/>
          </a:bodyPr>
          <a:lstStyle/>
          <a:p>
            <a:pPr>
              <a:lnSpc>
                <a:spcPct val="150000"/>
              </a:lnSpc>
            </a:pPr>
            <a:r>
              <a:rPr lang="es-CO" b="1" dirty="0" smtClean="0">
                <a:latin typeface="Arial Narrow" panose="020B0606020202030204" pitchFamily="34" charset="0"/>
              </a:rPr>
              <a:t>608 CUPOS </a:t>
            </a:r>
          </a:p>
          <a:p>
            <a:pPr>
              <a:lnSpc>
                <a:spcPct val="150000"/>
              </a:lnSpc>
            </a:pPr>
            <a:r>
              <a:rPr lang="es-CO" b="1" dirty="0" smtClean="0">
                <a:latin typeface="Arial Narrow" panose="020B0606020202030204" pitchFamily="34" charset="0"/>
              </a:rPr>
              <a:t>ÁREAS PARA LA RESOCIALIZACIÓN</a:t>
            </a:r>
            <a:endParaRPr lang="es-CO" b="1" dirty="0">
              <a:latin typeface="Arial Narrow" panose="020B0606020202030204" pitchFamily="34" charset="0"/>
            </a:endParaRPr>
          </a:p>
          <a:p>
            <a:pPr>
              <a:lnSpc>
                <a:spcPct val="150000"/>
              </a:lnSpc>
            </a:pPr>
            <a:r>
              <a:rPr lang="es-CO" b="1" dirty="0" smtClean="0">
                <a:latin typeface="Arial Narrow" panose="020B0606020202030204" pitchFamily="34" charset="0"/>
              </a:rPr>
              <a:t>ÁREAS DE VISITA </a:t>
            </a:r>
          </a:p>
          <a:p>
            <a:pPr>
              <a:lnSpc>
                <a:spcPct val="150000"/>
              </a:lnSpc>
            </a:pPr>
            <a:r>
              <a:rPr lang="es-CO" b="1" dirty="0" smtClean="0">
                <a:latin typeface="Arial Narrow" panose="020B0606020202030204" pitchFamily="34" charset="0"/>
              </a:rPr>
              <a:t>TALLERES</a:t>
            </a:r>
            <a:endParaRPr lang="es-CO" b="1" dirty="0">
              <a:latin typeface="Arial Narrow" panose="020B0606020202030204" pitchFamily="34" charset="0"/>
            </a:endParaRPr>
          </a:p>
          <a:p>
            <a:pPr>
              <a:lnSpc>
                <a:spcPct val="150000"/>
              </a:lnSpc>
            </a:pPr>
            <a:r>
              <a:rPr lang="es-CO" b="1" dirty="0" smtClean="0">
                <a:latin typeface="Arial Narrow" panose="020B0606020202030204" pitchFamily="34" charset="0"/>
              </a:rPr>
              <a:t>PELUQUERÍA</a:t>
            </a:r>
            <a:endParaRPr lang="es-CO" b="1" dirty="0">
              <a:latin typeface="Arial Narrow" panose="020B0606020202030204" pitchFamily="34" charset="0"/>
            </a:endParaRPr>
          </a:p>
          <a:p>
            <a:pPr>
              <a:lnSpc>
                <a:spcPct val="150000"/>
              </a:lnSpc>
            </a:pPr>
            <a:r>
              <a:rPr lang="es-CO" b="1" dirty="0" smtClean="0">
                <a:latin typeface="Arial Narrow" panose="020B0606020202030204" pitchFamily="34" charset="0"/>
              </a:rPr>
              <a:t>AULAS</a:t>
            </a:r>
            <a:endParaRPr lang="es-CO" b="1" dirty="0">
              <a:latin typeface="Arial Narrow" panose="020B0606020202030204" pitchFamily="34" charset="0"/>
            </a:endParaRPr>
          </a:p>
          <a:p>
            <a:pPr>
              <a:lnSpc>
                <a:spcPct val="150000"/>
              </a:lnSpc>
            </a:pPr>
            <a:r>
              <a:rPr lang="es-CO" b="1" dirty="0" smtClean="0">
                <a:latin typeface="Arial Narrow" panose="020B0606020202030204" pitchFamily="34" charset="0"/>
              </a:rPr>
              <a:t>ÁREAS DEPORTIVAS</a:t>
            </a:r>
            <a:endParaRPr lang="es-CO" b="1" dirty="0">
              <a:latin typeface="Arial Narrow" panose="020B0606020202030204" pitchFamily="34" charset="0"/>
            </a:endParaRPr>
          </a:p>
          <a:p>
            <a:pPr>
              <a:lnSpc>
                <a:spcPct val="150000"/>
              </a:lnSpc>
            </a:pPr>
            <a:r>
              <a:rPr lang="es-CO" b="1" dirty="0" smtClean="0">
                <a:latin typeface="Arial Narrow" panose="020B0606020202030204" pitchFamily="34" charset="0"/>
              </a:rPr>
              <a:t>ÁREAS DE CULTO</a:t>
            </a:r>
            <a:endParaRPr lang="es-CO" b="1" dirty="0">
              <a:latin typeface="Arial Narrow" panose="020B0606020202030204" pitchFamily="34" charset="0"/>
            </a:endParaRPr>
          </a:p>
          <a:p>
            <a:pPr>
              <a:lnSpc>
                <a:spcPct val="150000"/>
              </a:lnSpc>
            </a:pPr>
            <a:r>
              <a:rPr lang="es-CO" b="1" dirty="0" smtClean="0">
                <a:latin typeface="Arial Narrow" panose="020B0606020202030204" pitchFamily="34" charset="0"/>
              </a:rPr>
              <a:t>LAVANDERÍA</a:t>
            </a:r>
          </a:p>
          <a:p>
            <a:pPr>
              <a:lnSpc>
                <a:spcPct val="150000"/>
              </a:lnSpc>
            </a:pPr>
            <a:r>
              <a:rPr lang="es-CO" b="1" dirty="0" smtClean="0">
                <a:latin typeface="Arial Narrow" panose="020B0606020202030204" pitchFamily="34" charset="0"/>
              </a:rPr>
              <a:t>ÁULAS DE FORMACIÓN</a:t>
            </a:r>
          </a:p>
          <a:p>
            <a:pPr>
              <a:lnSpc>
                <a:spcPct val="150000"/>
              </a:lnSpc>
            </a:pPr>
            <a:r>
              <a:rPr lang="es-CO" b="1" dirty="0" smtClean="0">
                <a:latin typeface="Arial Narrow" panose="020B0606020202030204" pitchFamily="34" charset="0"/>
              </a:rPr>
              <a:t>UNIDAD JUDICIAL</a:t>
            </a:r>
          </a:p>
          <a:p>
            <a:pPr>
              <a:lnSpc>
                <a:spcPct val="150000"/>
              </a:lnSpc>
            </a:pPr>
            <a:endParaRPr lang="es-CO" b="1" dirty="0">
              <a:latin typeface="Arial Narrow" panose="020B0606020202030204" pitchFamily="34" charset="0"/>
            </a:endParaRPr>
          </a:p>
        </p:txBody>
      </p:sp>
      <p:sp>
        <p:nvSpPr>
          <p:cNvPr id="10" name="CuadroTexto 9"/>
          <p:cNvSpPr txBox="1"/>
          <p:nvPr/>
        </p:nvSpPr>
        <p:spPr>
          <a:xfrm>
            <a:off x="3059832" y="260648"/>
            <a:ext cx="2963247"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AMPLIACIÓN DE PABELLONES</a:t>
            </a:r>
            <a:endParaRPr lang="es-ES" dirty="0">
              <a:solidFill>
                <a:schemeClr val="bg1"/>
              </a:solidFill>
              <a:latin typeface="Arial Narrow" panose="020B0606020202030204" pitchFamily="34" charset="0"/>
            </a:endParaRPr>
          </a:p>
        </p:txBody>
      </p:sp>
      <p:sp>
        <p:nvSpPr>
          <p:cNvPr id="2" name="CuadroTexto 1"/>
          <p:cNvSpPr txBox="1"/>
          <p:nvPr/>
        </p:nvSpPr>
        <p:spPr>
          <a:xfrm>
            <a:off x="179512" y="1340768"/>
            <a:ext cx="1840568" cy="369332"/>
          </a:xfrm>
          <a:prstGeom prst="rect">
            <a:avLst/>
          </a:prstGeom>
          <a:noFill/>
        </p:spPr>
        <p:txBody>
          <a:bodyPr wrap="none" rtlCol="0">
            <a:spAutoFit/>
          </a:bodyPr>
          <a:lstStyle/>
          <a:p>
            <a:r>
              <a:rPr lang="es-CO" b="1" dirty="0" smtClean="0">
                <a:latin typeface="Arial Narrow" panose="020B0606020202030204" pitchFamily="34" charset="0"/>
              </a:rPr>
              <a:t>Área: 14.000 Mts 2</a:t>
            </a:r>
            <a:endParaRPr lang="es-ES" b="1" dirty="0">
              <a:latin typeface="Arial Narrow" panose="020B0606020202030204" pitchFamily="34" charset="0"/>
            </a:endParaRPr>
          </a:p>
        </p:txBody>
      </p:sp>
    </p:spTree>
    <p:extLst>
      <p:ext uri="{BB962C8B-B14F-4D97-AF65-F5344CB8AC3E}">
        <p14:creationId xmlns:p14="http://schemas.microsoft.com/office/powerpoint/2010/main" val="518172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Arial Narrow" panose="020B0606020202030204" pitchFamily="34" charset="0"/>
              </a:rPr>
              <a:t>COMPLEJO </a:t>
            </a:r>
            <a:r>
              <a:rPr lang="es-CO" kern="0" dirty="0">
                <a:solidFill>
                  <a:prstClr val="white"/>
                </a:solidFill>
                <a:latin typeface="Arial Narrow" panose="020B0606020202030204" pitchFamily="34" charset="0"/>
              </a:rPr>
              <a:t>I</a:t>
            </a:r>
            <a:r>
              <a:rPr lang="es-CO" kern="0" dirty="0" smtClean="0">
                <a:solidFill>
                  <a:prstClr val="white"/>
                </a:solidFill>
                <a:latin typeface="Arial Narrow" panose="020B0606020202030204" pitchFamily="34" charset="0"/>
              </a:rPr>
              <a:t>BAGUÉ</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6" name="CuadroTexto 5"/>
          <p:cNvSpPr txBox="1"/>
          <p:nvPr/>
        </p:nvSpPr>
        <p:spPr>
          <a:xfrm>
            <a:off x="5896483" y="795858"/>
            <a:ext cx="2547492" cy="369332"/>
          </a:xfrm>
          <a:prstGeom prst="rect">
            <a:avLst/>
          </a:prstGeom>
          <a:noFill/>
        </p:spPr>
        <p:txBody>
          <a:bodyPr wrap="none" rtlCol="0">
            <a:spAutoFit/>
          </a:bodyPr>
          <a:lstStyle/>
          <a:p>
            <a:r>
              <a:rPr lang="es-ES" dirty="0" smtClean="0">
                <a:latin typeface="Arial Narrow" panose="020B0606020202030204" pitchFamily="34" charset="0"/>
              </a:rPr>
              <a:t>Construcción de Pabellones</a:t>
            </a:r>
            <a:endParaRPr lang="es-ES" dirty="0">
              <a:latin typeface="Arial Narrow" panose="020B0606020202030204" pitchFamily="34" charset="0"/>
            </a:endParaRPr>
          </a:p>
        </p:txBody>
      </p:sp>
      <p:pic>
        <p:nvPicPr>
          <p:cNvPr id="7" name="Picture 7" descr="IMG_188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849221" y="1775516"/>
            <a:ext cx="5206171" cy="3904628"/>
          </a:xfrm>
          <a:prstGeom prst="rect">
            <a:avLst/>
          </a:prstGeom>
          <a:ln>
            <a:noFill/>
          </a:ln>
          <a:effectLst>
            <a:outerShdw blurRad="190500" algn="tl" rotWithShape="0">
              <a:srgbClr val="000000">
                <a:alpha val="70000"/>
              </a:srgbClr>
            </a:outerShdw>
          </a:effectLst>
        </p:spPr>
      </p:pic>
      <p:pic>
        <p:nvPicPr>
          <p:cNvPr id="8" name="Picture 8" descr="IMG_189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3717032"/>
            <a:ext cx="3408921" cy="2556692"/>
          </a:xfrm>
          <a:prstGeom prst="rect">
            <a:avLst/>
          </a:prstGeom>
          <a:ln>
            <a:noFill/>
          </a:ln>
          <a:effectLst/>
        </p:spPr>
      </p:pic>
      <p:sp>
        <p:nvSpPr>
          <p:cNvPr id="10" name="CuadroTexto 9"/>
          <p:cNvSpPr txBox="1"/>
          <p:nvPr/>
        </p:nvSpPr>
        <p:spPr>
          <a:xfrm>
            <a:off x="755576" y="908720"/>
            <a:ext cx="3456384" cy="2585323"/>
          </a:xfrm>
          <a:prstGeom prst="rect">
            <a:avLst/>
          </a:prstGeom>
          <a:noFill/>
        </p:spPr>
        <p:txBody>
          <a:bodyPr wrap="square" rtlCol="0">
            <a:spAutoFit/>
          </a:bodyPr>
          <a:lstStyle/>
          <a:p>
            <a:r>
              <a:rPr lang="es-CO" b="1" dirty="0" smtClean="0">
                <a:latin typeface="Arial Narrow" panose="020B0606020202030204" pitchFamily="34" charset="0"/>
              </a:rPr>
              <a:t>752 NUEVOS CUPOS</a:t>
            </a:r>
          </a:p>
          <a:p>
            <a:r>
              <a:rPr lang="es-CO" b="1" dirty="0" smtClean="0">
                <a:latin typeface="Arial Narrow" panose="020B0606020202030204" pitchFamily="34" charset="0"/>
              </a:rPr>
              <a:t>ÁREAS PARA LA RESOCIALIZACIÓN</a:t>
            </a:r>
            <a:endParaRPr lang="es-CO" b="1" dirty="0">
              <a:latin typeface="Arial Narrow" panose="020B0606020202030204" pitchFamily="34" charset="0"/>
            </a:endParaRPr>
          </a:p>
          <a:p>
            <a:r>
              <a:rPr lang="es-CO" b="1" dirty="0" smtClean="0">
                <a:latin typeface="Arial Narrow" panose="020B0606020202030204" pitchFamily="34" charset="0"/>
              </a:rPr>
              <a:t>ÁREAS DE VISITAS </a:t>
            </a:r>
          </a:p>
          <a:p>
            <a:r>
              <a:rPr lang="es-CO" b="1" dirty="0" smtClean="0">
                <a:latin typeface="Arial Narrow" panose="020B0606020202030204" pitchFamily="34" charset="0"/>
              </a:rPr>
              <a:t>TALLERES Y AULAS</a:t>
            </a:r>
            <a:endParaRPr lang="es-CO" b="1" dirty="0">
              <a:latin typeface="Arial Narrow" panose="020B0606020202030204" pitchFamily="34" charset="0"/>
            </a:endParaRPr>
          </a:p>
          <a:p>
            <a:r>
              <a:rPr lang="es-CO" b="1" dirty="0" smtClean="0">
                <a:latin typeface="Arial Narrow" panose="020B0606020202030204" pitchFamily="34" charset="0"/>
              </a:rPr>
              <a:t>PELUQUERÍA</a:t>
            </a:r>
            <a:endParaRPr lang="es-CO" b="1" dirty="0">
              <a:latin typeface="Arial Narrow" panose="020B0606020202030204" pitchFamily="34" charset="0"/>
            </a:endParaRPr>
          </a:p>
          <a:p>
            <a:r>
              <a:rPr lang="es-CO" b="1" dirty="0" smtClean="0">
                <a:latin typeface="Arial Narrow" panose="020B0606020202030204" pitchFamily="34" charset="0"/>
              </a:rPr>
              <a:t>ÁREAS DEPORTIVAS</a:t>
            </a:r>
            <a:endParaRPr lang="es-CO" b="1" dirty="0">
              <a:latin typeface="Arial Narrow" panose="020B0606020202030204" pitchFamily="34" charset="0"/>
            </a:endParaRPr>
          </a:p>
          <a:p>
            <a:r>
              <a:rPr lang="es-CO" b="1" dirty="0" smtClean="0">
                <a:latin typeface="Arial Narrow" panose="020B0606020202030204" pitchFamily="34" charset="0"/>
              </a:rPr>
              <a:t>ÁREAS DE CULTO</a:t>
            </a:r>
            <a:endParaRPr lang="es-CO" b="1" dirty="0">
              <a:latin typeface="Arial Narrow" panose="020B0606020202030204" pitchFamily="34" charset="0"/>
            </a:endParaRPr>
          </a:p>
          <a:p>
            <a:r>
              <a:rPr lang="es-CO" b="1" dirty="0" smtClean="0">
                <a:latin typeface="Arial Narrow" panose="020B0606020202030204" pitchFamily="34" charset="0"/>
              </a:rPr>
              <a:t>UNIDAD JUDICIAL</a:t>
            </a:r>
          </a:p>
        </p:txBody>
      </p:sp>
      <p:sp>
        <p:nvSpPr>
          <p:cNvPr id="11" name="CuadroTexto 10"/>
          <p:cNvSpPr txBox="1"/>
          <p:nvPr/>
        </p:nvSpPr>
        <p:spPr>
          <a:xfrm>
            <a:off x="3059832" y="260648"/>
            <a:ext cx="2963247"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AMPLIACIÓN DE PABELLONES</a:t>
            </a:r>
            <a:endParaRPr lang="es-ES" dirty="0">
              <a:solidFill>
                <a:schemeClr val="bg1"/>
              </a:solidFill>
              <a:latin typeface="Arial Narrow" panose="020B0606020202030204" pitchFamily="34" charset="0"/>
            </a:endParaRPr>
          </a:p>
        </p:txBody>
      </p:sp>
      <p:sp>
        <p:nvSpPr>
          <p:cNvPr id="2" name="CuadroTexto 1"/>
          <p:cNvSpPr txBox="1"/>
          <p:nvPr/>
        </p:nvSpPr>
        <p:spPr>
          <a:xfrm>
            <a:off x="2987824" y="692696"/>
            <a:ext cx="1840568" cy="369332"/>
          </a:xfrm>
          <a:prstGeom prst="rect">
            <a:avLst/>
          </a:prstGeom>
          <a:noFill/>
        </p:spPr>
        <p:txBody>
          <a:bodyPr wrap="none" rtlCol="0">
            <a:spAutoFit/>
          </a:bodyPr>
          <a:lstStyle/>
          <a:p>
            <a:r>
              <a:rPr lang="es-CO" b="1" dirty="0" smtClean="0">
                <a:latin typeface="Arial Narrow" panose="020B0606020202030204" pitchFamily="34" charset="0"/>
              </a:rPr>
              <a:t>Área: 10.000 Mts 2</a:t>
            </a:r>
            <a:endParaRPr lang="es-ES" b="1" dirty="0">
              <a:latin typeface="Arial Narrow" panose="020B0606020202030204" pitchFamily="34" charset="0"/>
            </a:endParaRPr>
          </a:p>
        </p:txBody>
      </p:sp>
    </p:spTree>
    <p:extLst>
      <p:ext uri="{BB962C8B-B14F-4D97-AF65-F5344CB8AC3E}">
        <p14:creationId xmlns:p14="http://schemas.microsoft.com/office/powerpoint/2010/main" val="3671861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3848" y="692696"/>
            <a:ext cx="52565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latin typeface="Arial Narrow" panose="020B0606020202030204" pitchFamily="34" charset="0"/>
              </a:rPr>
              <a:t>ESTRUCTURA ORGANIZACIONAL </a:t>
            </a:r>
            <a:endParaRPr lang="es-ES" dirty="0">
              <a:latin typeface="Arial Narrow" panose="020B0606020202030204" pitchFamily="34" charset="0"/>
            </a:endParaRPr>
          </a:p>
        </p:txBody>
      </p:sp>
      <p:pic>
        <p:nvPicPr>
          <p:cNvPr id="5" name="Imagen 4"/>
          <p:cNvPicPr>
            <a:picLocks noChangeAspect="1"/>
          </p:cNvPicPr>
          <p:nvPr/>
        </p:nvPicPr>
        <p:blipFill>
          <a:blip r:embed="rId3"/>
          <a:stretch>
            <a:fillRect/>
          </a:stretch>
        </p:blipFill>
        <p:spPr>
          <a:xfrm>
            <a:off x="611560" y="1340768"/>
            <a:ext cx="7704856" cy="4392488"/>
          </a:xfrm>
          <a:prstGeom prst="rect">
            <a:avLst/>
          </a:prstGeom>
        </p:spPr>
      </p:pic>
    </p:spTree>
    <p:extLst>
      <p:ext uri="{BB962C8B-B14F-4D97-AF65-F5344CB8AC3E}">
        <p14:creationId xmlns:p14="http://schemas.microsoft.com/office/powerpoint/2010/main" val="3386853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Arial Narrow" panose="020B0606020202030204" pitchFamily="34" charset="0"/>
              </a:rPr>
              <a:t>EPMSC BUGA</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6" name="CuadroTexto 5"/>
          <p:cNvSpPr txBox="1"/>
          <p:nvPr/>
        </p:nvSpPr>
        <p:spPr>
          <a:xfrm>
            <a:off x="5896483" y="795858"/>
            <a:ext cx="2547492" cy="369332"/>
          </a:xfrm>
          <a:prstGeom prst="rect">
            <a:avLst/>
          </a:prstGeom>
          <a:noFill/>
        </p:spPr>
        <p:txBody>
          <a:bodyPr wrap="none" rtlCol="0">
            <a:spAutoFit/>
          </a:bodyPr>
          <a:lstStyle/>
          <a:p>
            <a:r>
              <a:rPr lang="es-ES" dirty="0" smtClean="0">
                <a:latin typeface="Arial Narrow" panose="020B0606020202030204" pitchFamily="34" charset="0"/>
              </a:rPr>
              <a:t>Construcción de Pabellones</a:t>
            </a:r>
            <a:endParaRPr lang="es-ES" dirty="0">
              <a:latin typeface="Arial Narrow" panose="020B0606020202030204" pitchFamily="34" charset="0"/>
            </a:endParaRPr>
          </a:p>
        </p:txBody>
      </p:sp>
      <p:pic>
        <p:nvPicPr>
          <p:cNvPr id="11" name="Picture 12" descr="2016-03-09 14.49.12.jpg"/>
          <p:cNvPicPr>
            <a:picLocks noChangeAspect="1"/>
          </p:cNvPicPr>
          <p:nvPr/>
        </p:nvPicPr>
        <p:blipFill rotWithShape="1">
          <a:blip r:embed="rId2" cstate="email">
            <a:alphaModFix/>
            <a:extLst>
              <a:ext uri="{28A0092B-C50C-407E-A947-70E740481C1C}">
                <a14:useLocalDpi xmlns:a14="http://schemas.microsoft.com/office/drawing/2010/main"/>
              </a:ext>
            </a:extLst>
          </a:blip>
          <a:srcRect l="-557" t="12256" r="557" b="4930"/>
          <a:stretch/>
        </p:blipFill>
        <p:spPr>
          <a:xfrm>
            <a:off x="323528" y="1124744"/>
            <a:ext cx="8172400" cy="5075922"/>
          </a:xfrm>
          <a:prstGeom prst="rect">
            <a:avLst/>
          </a:prstGeom>
          <a:ln>
            <a:noFill/>
          </a:ln>
          <a:effectLst>
            <a:outerShdw blurRad="292100" dist="139700" dir="2700000" algn="tl" rotWithShape="0">
              <a:srgbClr val="333333">
                <a:alpha val="65000"/>
              </a:srgbClr>
            </a:outerShdw>
          </a:effectLst>
        </p:spPr>
      </p:pic>
      <p:sp>
        <p:nvSpPr>
          <p:cNvPr id="7" name="CuadroTexto 6"/>
          <p:cNvSpPr txBox="1"/>
          <p:nvPr/>
        </p:nvSpPr>
        <p:spPr>
          <a:xfrm>
            <a:off x="395536" y="692696"/>
            <a:ext cx="3520194" cy="5909310"/>
          </a:xfrm>
          <a:prstGeom prst="rect">
            <a:avLst/>
          </a:prstGeom>
          <a:noFill/>
        </p:spPr>
        <p:txBody>
          <a:bodyPr wrap="none" rtlCol="0">
            <a:spAutoFit/>
          </a:bodyPr>
          <a:lstStyle/>
          <a:p>
            <a:pPr>
              <a:lnSpc>
                <a:spcPct val="150000"/>
              </a:lnSpc>
            </a:pPr>
            <a:r>
              <a:rPr lang="es-CO" b="1" dirty="0" smtClean="0">
                <a:effectLst>
                  <a:outerShdw blurRad="38100" dist="38100" dir="2700000" algn="tl">
                    <a:srgbClr val="000000">
                      <a:alpha val="43137"/>
                    </a:srgbClr>
                  </a:outerShdw>
                </a:effectLst>
                <a:latin typeface="Arial Narrow" panose="020B0606020202030204" pitchFamily="34" charset="0"/>
              </a:rPr>
              <a:t>720 NUEVOS CUPOS </a:t>
            </a:r>
          </a:p>
          <a:p>
            <a:pPr>
              <a:lnSpc>
                <a:spcPct val="150000"/>
              </a:lnSpc>
            </a:pPr>
            <a:endPar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ÁREAS PARA LA RESOCIALIZACIÓN</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ÁREAS DE VISITA </a:t>
            </a: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TALLERES</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PELUQUERÍA</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AULAS</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ÁREAS DEPORTIVAS</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ÁREAS DE CULTO</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LAVANDERÍA</a:t>
            </a: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ÁULAS DE FORMACIÓN</a:t>
            </a: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UNIDAD JUDICIAL</a:t>
            </a:r>
          </a:p>
          <a:p>
            <a:pPr>
              <a:lnSpc>
                <a:spcPct val="150000"/>
              </a:lnSpc>
            </a:pP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8" name="CuadroTexto 7"/>
          <p:cNvSpPr txBox="1"/>
          <p:nvPr/>
        </p:nvSpPr>
        <p:spPr>
          <a:xfrm>
            <a:off x="3059832" y="260648"/>
            <a:ext cx="2963247"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AMPLIACIÓN DE PABELLONES</a:t>
            </a:r>
            <a:endParaRPr lang="es-ES" dirty="0">
              <a:solidFill>
                <a:schemeClr val="bg1"/>
              </a:solidFill>
              <a:latin typeface="Arial Narrow" panose="020B0606020202030204" pitchFamily="34" charset="0"/>
            </a:endParaRPr>
          </a:p>
        </p:txBody>
      </p:sp>
      <p:sp>
        <p:nvSpPr>
          <p:cNvPr id="2" name="CuadroTexto 1"/>
          <p:cNvSpPr txBox="1"/>
          <p:nvPr/>
        </p:nvSpPr>
        <p:spPr>
          <a:xfrm>
            <a:off x="3347864" y="692696"/>
            <a:ext cx="1840568" cy="369332"/>
          </a:xfrm>
          <a:prstGeom prst="rect">
            <a:avLst/>
          </a:prstGeom>
          <a:noFill/>
        </p:spPr>
        <p:txBody>
          <a:bodyPr wrap="none" rtlCol="0">
            <a:spAutoFit/>
          </a:bodyPr>
          <a:lstStyle/>
          <a:p>
            <a:r>
              <a:rPr lang="es-CO" b="1" dirty="0" smtClean="0">
                <a:latin typeface="Arial Narrow" panose="020B0606020202030204" pitchFamily="34" charset="0"/>
              </a:rPr>
              <a:t>Área: 14.000 Mts 2</a:t>
            </a:r>
            <a:endParaRPr lang="es-ES" b="1" dirty="0">
              <a:latin typeface="Arial Narrow" panose="020B0606020202030204" pitchFamily="34" charset="0"/>
            </a:endParaRPr>
          </a:p>
        </p:txBody>
      </p:sp>
    </p:spTree>
    <p:extLst>
      <p:ext uri="{BB962C8B-B14F-4D97-AF65-F5344CB8AC3E}">
        <p14:creationId xmlns:p14="http://schemas.microsoft.com/office/powerpoint/2010/main" val="4252636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Arial Narrow" panose="020B0606020202030204" pitchFamily="34" charset="0"/>
              </a:rPr>
              <a:t>EPMSC BUGA</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6" name="CuadroTexto 5"/>
          <p:cNvSpPr txBox="1"/>
          <p:nvPr/>
        </p:nvSpPr>
        <p:spPr>
          <a:xfrm>
            <a:off x="5896483" y="795858"/>
            <a:ext cx="2547492" cy="369332"/>
          </a:xfrm>
          <a:prstGeom prst="rect">
            <a:avLst/>
          </a:prstGeom>
          <a:noFill/>
        </p:spPr>
        <p:txBody>
          <a:bodyPr wrap="none" rtlCol="0">
            <a:spAutoFit/>
          </a:bodyPr>
          <a:lstStyle/>
          <a:p>
            <a:r>
              <a:rPr lang="es-ES" dirty="0" smtClean="0">
                <a:latin typeface="Arial Narrow" panose="020B0606020202030204" pitchFamily="34" charset="0"/>
              </a:rPr>
              <a:t>Construcción de Pabellones</a:t>
            </a:r>
            <a:endParaRPr lang="es-ES" dirty="0">
              <a:latin typeface="Arial Narrow" panose="020B0606020202030204" pitchFamily="34" charset="0"/>
            </a:endParaRPr>
          </a:p>
        </p:txBody>
      </p:sp>
      <p:pic>
        <p:nvPicPr>
          <p:cNvPr id="10" name="Picture 10" descr="2016-03-09 14.46.43.jpg"/>
          <p:cNvPicPr>
            <a:picLocks noChangeAspect="1"/>
          </p:cNvPicPr>
          <p:nvPr/>
        </p:nvPicPr>
        <p:blipFill rotWithShape="1">
          <a:blip r:embed="rId2" cstate="email">
            <a:extLst>
              <a:ext uri="{28A0092B-C50C-407E-A947-70E740481C1C}">
                <a14:useLocalDpi xmlns:a14="http://schemas.microsoft.com/office/drawing/2010/main"/>
              </a:ext>
            </a:extLst>
          </a:blip>
          <a:srcRect t="8852" b="8730"/>
          <a:stretch/>
        </p:blipFill>
        <p:spPr>
          <a:xfrm>
            <a:off x="467544" y="1196752"/>
            <a:ext cx="7992888" cy="4940672"/>
          </a:xfrm>
          <a:prstGeom prst="rect">
            <a:avLst/>
          </a:prstGeom>
          <a:ln>
            <a:noFill/>
          </a:ln>
          <a:effectLst>
            <a:outerShdw blurRad="292100" dist="139700" dir="2700000" algn="tl" rotWithShape="0">
              <a:srgbClr val="333333">
                <a:alpha val="65000"/>
              </a:srgbClr>
            </a:outerShdw>
          </a:effectLst>
        </p:spPr>
      </p:pic>
      <p:sp>
        <p:nvSpPr>
          <p:cNvPr id="7" name="CuadroTexto 6"/>
          <p:cNvSpPr txBox="1"/>
          <p:nvPr/>
        </p:nvSpPr>
        <p:spPr>
          <a:xfrm>
            <a:off x="3059832" y="260648"/>
            <a:ext cx="2963247"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AMPLIACIÓN DE PABELLONES</a:t>
            </a:r>
            <a:endParaRPr lang="es-ES" dirty="0">
              <a:solidFill>
                <a:schemeClr val="bg1"/>
              </a:solidFill>
              <a:latin typeface="Arial Narrow" panose="020B0606020202030204" pitchFamily="34" charset="0"/>
            </a:endParaRPr>
          </a:p>
        </p:txBody>
      </p:sp>
      <p:sp>
        <p:nvSpPr>
          <p:cNvPr id="2" name="CuadroTexto 1"/>
          <p:cNvSpPr txBox="1"/>
          <p:nvPr/>
        </p:nvSpPr>
        <p:spPr>
          <a:xfrm>
            <a:off x="3203848" y="692696"/>
            <a:ext cx="1840568" cy="369332"/>
          </a:xfrm>
          <a:prstGeom prst="rect">
            <a:avLst/>
          </a:prstGeom>
          <a:noFill/>
        </p:spPr>
        <p:txBody>
          <a:bodyPr wrap="none" rtlCol="0">
            <a:spAutoFit/>
          </a:bodyPr>
          <a:lstStyle/>
          <a:p>
            <a:r>
              <a:rPr lang="es-CO" b="1" dirty="0" smtClean="0">
                <a:latin typeface="Arial Narrow" panose="020B0606020202030204" pitchFamily="34" charset="0"/>
              </a:rPr>
              <a:t>Área: 14.000 Mts 2</a:t>
            </a:r>
            <a:endParaRPr lang="es-ES" b="1" dirty="0">
              <a:latin typeface="Arial Narrow" panose="020B0606020202030204" pitchFamily="34" charset="0"/>
            </a:endParaRPr>
          </a:p>
        </p:txBody>
      </p:sp>
    </p:spTree>
    <p:extLst>
      <p:ext uri="{BB962C8B-B14F-4D97-AF65-F5344CB8AC3E}">
        <p14:creationId xmlns:p14="http://schemas.microsoft.com/office/powerpoint/2010/main" val="429003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Arial Narrow" panose="020B0606020202030204" pitchFamily="34" charset="0"/>
              </a:rPr>
              <a:t>EPMSC TULUÁ</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6" name="CuadroTexto 5"/>
          <p:cNvSpPr txBox="1"/>
          <p:nvPr/>
        </p:nvSpPr>
        <p:spPr>
          <a:xfrm>
            <a:off x="5896483" y="795858"/>
            <a:ext cx="2547492" cy="369332"/>
          </a:xfrm>
          <a:prstGeom prst="rect">
            <a:avLst/>
          </a:prstGeom>
          <a:noFill/>
        </p:spPr>
        <p:txBody>
          <a:bodyPr wrap="none" rtlCol="0">
            <a:spAutoFit/>
          </a:bodyPr>
          <a:lstStyle/>
          <a:p>
            <a:r>
              <a:rPr lang="es-ES" dirty="0" smtClean="0">
                <a:latin typeface="Arial Narrow" panose="020B0606020202030204" pitchFamily="34" charset="0"/>
              </a:rPr>
              <a:t>Construcción de Pabellones</a:t>
            </a:r>
            <a:endParaRPr lang="es-ES" dirty="0">
              <a:latin typeface="Arial Narrow" panose="020B0606020202030204" pitchFamily="34" charset="0"/>
            </a:endParaRPr>
          </a:p>
        </p:txBody>
      </p:sp>
      <p:pic>
        <p:nvPicPr>
          <p:cNvPr id="11" name="Picture 1" descr="PANORAMICA.jpg"/>
          <p:cNvPicPr>
            <a:picLocks noChangeAspect="1"/>
          </p:cNvPicPr>
          <p:nvPr/>
        </p:nvPicPr>
        <p:blipFill rotWithShape="1">
          <a:blip r:embed="rId2" cstate="screen">
            <a:extLst>
              <a:ext uri="{28A0092B-C50C-407E-A947-70E740481C1C}">
                <a14:useLocalDpi xmlns:a14="http://schemas.microsoft.com/office/drawing/2010/main"/>
              </a:ext>
            </a:extLst>
          </a:blip>
          <a:srcRect l="-1245" t="27137"/>
          <a:stretch/>
        </p:blipFill>
        <p:spPr>
          <a:xfrm>
            <a:off x="179512" y="1340768"/>
            <a:ext cx="8568952" cy="4625133"/>
          </a:xfrm>
          <a:prstGeom prst="rect">
            <a:avLst/>
          </a:prstGeom>
        </p:spPr>
      </p:pic>
      <p:sp>
        <p:nvSpPr>
          <p:cNvPr id="7" name="CuadroTexto 6"/>
          <p:cNvSpPr txBox="1"/>
          <p:nvPr/>
        </p:nvSpPr>
        <p:spPr>
          <a:xfrm>
            <a:off x="395536" y="836712"/>
            <a:ext cx="3520194" cy="5078313"/>
          </a:xfrm>
          <a:prstGeom prst="rect">
            <a:avLst/>
          </a:prstGeom>
          <a:noFill/>
        </p:spPr>
        <p:txBody>
          <a:bodyPr wrap="none" rtlCol="0">
            <a:spAutoFit/>
          </a:bodyPr>
          <a:lstStyle/>
          <a:p>
            <a:pPr>
              <a:lnSpc>
                <a:spcPct val="150000"/>
              </a:lnSpc>
            </a:pPr>
            <a:r>
              <a:rPr lang="es-CO" b="1" dirty="0" smtClean="0">
                <a:effectLst>
                  <a:outerShdw blurRad="38100" dist="38100" dir="2700000" algn="tl">
                    <a:srgbClr val="000000">
                      <a:alpha val="43137"/>
                    </a:srgbClr>
                  </a:outerShdw>
                </a:effectLst>
                <a:latin typeface="Arial Narrow" panose="020B0606020202030204" pitchFamily="34" charset="0"/>
              </a:rPr>
              <a:t>656 CUPOS </a:t>
            </a:r>
          </a:p>
          <a:p>
            <a:pPr>
              <a:lnSpc>
                <a:spcPct val="150000"/>
              </a:lnSpc>
            </a:pP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endPar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ÁREAS PARA LA RESOCIALIZACIÓN</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ÁREAS DE VISITA </a:t>
            </a: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TALLERES</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PELUQUERÍA</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AULAS</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ÁREAS DEPORTIVAS</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ÁREAS DE CULTO</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LAVANDERÍA</a:t>
            </a: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ÁULAS DE FORMACIÓN</a:t>
            </a:r>
          </a:p>
        </p:txBody>
      </p:sp>
      <p:sp>
        <p:nvSpPr>
          <p:cNvPr id="8" name="CuadroTexto 7"/>
          <p:cNvSpPr txBox="1"/>
          <p:nvPr/>
        </p:nvSpPr>
        <p:spPr>
          <a:xfrm>
            <a:off x="3059832" y="260648"/>
            <a:ext cx="2963247"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AMPLIACIÓN DE PABELLONES</a:t>
            </a:r>
            <a:endParaRPr lang="es-E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267179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Arial Narrow" panose="020B0606020202030204" pitchFamily="34" charset="0"/>
              </a:rPr>
              <a:t>EPMSC TULUÁ</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6" name="CuadroTexto 5"/>
          <p:cNvSpPr txBox="1"/>
          <p:nvPr/>
        </p:nvSpPr>
        <p:spPr>
          <a:xfrm>
            <a:off x="5896483" y="795858"/>
            <a:ext cx="2547492" cy="369332"/>
          </a:xfrm>
          <a:prstGeom prst="rect">
            <a:avLst/>
          </a:prstGeom>
          <a:noFill/>
        </p:spPr>
        <p:txBody>
          <a:bodyPr wrap="none" rtlCol="0">
            <a:spAutoFit/>
          </a:bodyPr>
          <a:lstStyle/>
          <a:p>
            <a:r>
              <a:rPr lang="es-ES" dirty="0" smtClean="0">
                <a:latin typeface="Arial Narrow" panose="020B0606020202030204" pitchFamily="34" charset="0"/>
              </a:rPr>
              <a:t>Construcción de Pabellones</a:t>
            </a:r>
            <a:endParaRPr lang="es-ES" dirty="0">
              <a:latin typeface="Arial Narrow" panose="020B0606020202030204" pitchFamily="34" charset="0"/>
            </a:endParaRPr>
          </a:p>
        </p:txBody>
      </p:sp>
      <p:pic>
        <p:nvPicPr>
          <p:cNvPr id="9" name="Picture 15" descr="CORREDOR CELDAS.jpg"/>
          <p:cNvPicPr>
            <a:picLocks noChangeAspect="1"/>
          </p:cNvPicPr>
          <p:nvPr/>
        </p:nvPicPr>
        <p:blipFill rotWithShape="1">
          <a:blip r:embed="rId2" cstate="email">
            <a:extLst>
              <a:ext uri="{28A0092B-C50C-407E-A947-70E740481C1C}">
                <a14:useLocalDpi xmlns:a14="http://schemas.microsoft.com/office/drawing/2010/main"/>
              </a:ext>
            </a:extLst>
          </a:blip>
          <a:srcRect t="19154" b="9795"/>
          <a:stretch/>
        </p:blipFill>
        <p:spPr>
          <a:xfrm>
            <a:off x="467544" y="1484784"/>
            <a:ext cx="8054060" cy="4291941"/>
          </a:xfrm>
          <a:prstGeom prst="rect">
            <a:avLst/>
          </a:prstGeom>
          <a:ln>
            <a:noFill/>
          </a:ln>
          <a:effectLst>
            <a:outerShdw blurRad="292100" dist="139700" dir="2700000" algn="tl" rotWithShape="0">
              <a:srgbClr val="333333">
                <a:alpha val="65000"/>
              </a:srgbClr>
            </a:outerShdw>
          </a:effectLst>
        </p:spPr>
      </p:pic>
      <p:sp>
        <p:nvSpPr>
          <p:cNvPr id="8" name="CuadroTexto 7"/>
          <p:cNvSpPr txBox="1"/>
          <p:nvPr/>
        </p:nvSpPr>
        <p:spPr>
          <a:xfrm>
            <a:off x="3059832" y="260648"/>
            <a:ext cx="2963247"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AMPLIACIÓN DE PABELLONES</a:t>
            </a:r>
            <a:endParaRPr lang="es-E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255834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Arial Narrow" panose="020B0606020202030204" pitchFamily="34" charset="0"/>
              </a:rPr>
              <a:t>EPMSC TULUÁ</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6" name="CuadroTexto 5"/>
          <p:cNvSpPr txBox="1"/>
          <p:nvPr/>
        </p:nvSpPr>
        <p:spPr>
          <a:xfrm>
            <a:off x="5896483" y="795858"/>
            <a:ext cx="2547492" cy="369332"/>
          </a:xfrm>
          <a:prstGeom prst="rect">
            <a:avLst/>
          </a:prstGeom>
          <a:noFill/>
        </p:spPr>
        <p:txBody>
          <a:bodyPr wrap="none" rtlCol="0">
            <a:spAutoFit/>
          </a:bodyPr>
          <a:lstStyle/>
          <a:p>
            <a:r>
              <a:rPr lang="es-ES" dirty="0" smtClean="0">
                <a:latin typeface="Arial Narrow" panose="020B0606020202030204" pitchFamily="34" charset="0"/>
              </a:rPr>
              <a:t>Construcción de Pabellones</a:t>
            </a:r>
            <a:endParaRPr lang="es-ES" dirty="0">
              <a:latin typeface="Arial Narrow" panose="020B0606020202030204" pitchFamily="34" charset="0"/>
            </a:endParaRPr>
          </a:p>
        </p:txBody>
      </p:sp>
      <p:pic>
        <p:nvPicPr>
          <p:cNvPr id="7" name="Picture 16" descr="IMG_6151.JPG"/>
          <p:cNvPicPr>
            <a:picLocks noChangeAspect="1"/>
          </p:cNvPicPr>
          <p:nvPr/>
        </p:nvPicPr>
        <p:blipFill rotWithShape="1">
          <a:blip r:embed="rId2" cstate="email">
            <a:extLst>
              <a:ext uri="{28A0092B-C50C-407E-A947-70E740481C1C}">
                <a14:useLocalDpi xmlns:a14="http://schemas.microsoft.com/office/drawing/2010/main"/>
              </a:ext>
            </a:extLst>
          </a:blip>
          <a:srcRect b="19098"/>
          <a:stretch/>
        </p:blipFill>
        <p:spPr>
          <a:xfrm>
            <a:off x="683568" y="1196752"/>
            <a:ext cx="7704856" cy="4675052"/>
          </a:xfrm>
          <a:prstGeom prst="rect">
            <a:avLst/>
          </a:prstGeom>
          <a:ln>
            <a:noFill/>
          </a:ln>
          <a:effectLst>
            <a:outerShdw blurRad="292100" dist="139700" dir="2700000" algn="tl" rotWithShape="0">
              <a:srgbClr val="333333">
                <a:alpha val="65000"/>
              </a:srgbClr>
            </a:outerShdw>
          </a:effectLst>
        </p:spPr>
      </p:pic>
      <p:sp>
        <p:nvSpPr>
          <p:cNvPr id="8" name="CuadroTexto 7"/>
          <p:cNvSpPr txBox="1"/>
          <p:nvPr/>
        </p:nvSpPr>
        <p:spPr>
          <a:xfrm>
            <a:off x="3059832" y="260648"/>
            <a:ext cx="2963247"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AMPLIACIÓN DE PABELLONES</a:t>
            </a:r>
            <a:endParaRPr lang="es-E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958916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rPr>
              <a:t>EPMSC</a:t>
            </a:r>
            <a:r>
              <a:rPr kumimoji="0" lang="es-ES" sz="1800" b="0" i="0" u="none" strike="noStrike" kern="0" cap="none" spc="0" normalizeH="0" noProof="0" dirty="0" smtClean="0">
                <a:ln>
                  <a:noFill/>
                </a:ln>
                <a:solidFill>
                  <a:prstClr val="white"/>
                </a:solidFill>
                <a:effectLst/>
                <a:uLnTx/>
                <a:uFillTx/>
                <a:latin typeface="Arial Narrow" panose="020B0606020202030204" pitchFamily="34" charset="0"/>
              </a:rPr>
              <a:t> ESPINAL</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6" name="CuadroTexto 5"/>
          <p:cNvSpPr txBox="1"/>
          <p:nvPr/>
        </p:nvSpPr>
        <p:spPr>
          <a:xfrm>
            <a:off x="5896483" y="795858"/>
            <a:ext cx="2547492" cy="369332"/>
          </a:xfrm>
          <a:prstGeom prst="rect">
            <a:avLst/>
          </a:prstGeom>
          <a:noFill/>
        </p:spPr>
        <p:txBody>
          <a:bodyPr wrap="none" rtlCol="0">
            <a:spAutoFit/>
          </a:bodyPr>
          <a:lstStyle/>
          <a:p>
            <a:r>
              <a:rPr lang="es-ES" dirty="0" smtClean="0">
                <a:latin typeface="Arial Narrow" panose="020B0606020202030204" pitchFamily="34" charset="0"/>
              </a:rPr>
              <a:t>Construcción de Pabellones</a:t>
            </a:r>
            <a:endParaRPr lang="es-ES" dirty="0">
              <a:latin typeface="Arial Narrow" panose="020B0606020202030204" pitchFamily="34" charset="0"/>
            </a:endParaRP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986" b="17426"/>
          <a:stretch/>
        </p:blipFill>
        <p:spPr>
          <a:xfrm>
            <a:off x="467544" y="1251284"/>
            <a:ext cx="8136904" cy="4511842"/>
          </a:xfrm>
          <a:prstGeom prst="rect">
            <a:avLst/>
          </a:prstGeom>
        </p:spPr>
      </p:pic>
      <p:sp>
        <p:nvSpPr>
          <p:cNvPr id="7" name="CuadroTexto 6"/>
          <p:cNvSpPr txBox="1"/>
          <p:nvPr/>
        </p:nvSpPr>
        <p:spPr>
          <a:xfrm>
            <a:off x="3059832" y="260648"/>
            <a:ext cx="2963247"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AMPLIACIÓN DE PABELLONES</a:t>
            </a:r>
            <a:endParaRPr lang="es-ES" dirty="0">
              <a:solidFill>
                <a:schemeClr val="bg1"/>
              </a:solidFill>
              <a:latin typeface="Arial Narrow" panose="020B0606020202030204" pitchFamily="34" charset="0"/>
            </a:endParaRPr>
          </a:p>
        </p:txBody>
      </p:sp>
      <p:sp>
        <p:nvSpPr>
          <p:cNvPr id="8" name="CuadroTexto 7"/>
          <p:cNvSpPr txBox="1"/>
          <p:nvPr/>
        </p:nvSpPr>
        <p:spPr>
          <a:xfrm>
            <a:off x="395536" y="836712"/>
            <a:ext cx="3520194" cy="4662815"/>
          </a:xfrm>
          <a:prstGeom prst="rect">
            <a:avLst/>
          </a:prstGeom>
          <a:noFill/>
        </p:spPr>
        <p:txBody>
          <a:bodyPr wrap="none" rtlCol="0">
            <a:spAutoFit/>
          </a:bodyPr>
          <a:lstStyle/>
          <a:p>
            <a:pPr>
              <a:lnSpc>
                <a:spcPct val="150000"/>
              </a:lnSpc>
            </a:pPr>
            <a:r>
              <a:rPr lang="es-CO" b="1" dirty="0" smtClean="0">
                <a:effectLst>
                  <a:outerShdw blurRad="38100" dist="38100" dir="2700000" algn="tl">
                    <a:srgbClr val="000000">
                      <a:alpha val="43137"/>
                    </a:srgbClr>
                  </a:outerShdw>
                </a:effectLst>
                <a:latin typeface="Arial Narrow" panose="020B0606020202030204" pitchFamily="34" charset="0"/>
              </a:rPr>
              <a:t>768 CUPOS </a:t>
            </a:r>
          </a:p>
          <a:p>
            <a:pPr>
              <a:lnSpc>
                <a:spcPct val="150000"/>
              </a:lnSpc>
            </a:pPr>
            <a:endPar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ÁREAS PARA LA RESOCIALIZACIÓN</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ÁREAS DE VISITA </a:t>
            </a: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TALLERES</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PELUQUERÍA</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AULAS</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ÁREAS DEPORTIVAS</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ÁREAS DE CULTO</a:t>
            </a:r>
            <a:endParaRPr lang="es-CO"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LAVANDERÍA</a:t>
            </a:r>
          </a:p>
          <a:p>
            <a:pPr>
              <a:lnSpc>
                <a:spcPct val="150000"/>
              </a:lnSpc>
            </a:pPr>
            <a:r>
              <a:rPr lang="es-CO" b="1" dirty="0" smtClean="0">
                <a:solidFill>
                  <a:schemeClr val="bg1"/>
                </a:solidFill>
                <a:effectLst>
                  <a:outerShdw blurRad="38100" dist="38100" dir="2700000" algn="tl">
                    <a:srgbClr val="000000">
                      <a:alpha val="43137"/>
                    </a:srgbClr>
                  </a:outerShdw>
                </a:effectLst>
                <a:latin typeface="Arial Narrow" panose="020B0606020202030204" pitchFamily="34" charset="0"/>
              </a:rPr>
              <a:t>ÁULAS DE FORMACIÓN</a:t>
            </a:r>
          </a:p>
        </p:txBody>
      </p:sp>
      <p:sp>
        <p:nvSpPr>
          <p:cNvPr id="4" name="CuadroTexto 3"/>
          <p:cNvSpPr txBox="1"/>
          <p:nvPr/>
        </p:nvSpPr>
        <p:spPr>
          <a:xfrm>
            <a:off x="3275856" y="764704"/>
            <a:ext cx="1840568" cy="369332"/>
          </a:xfrm>
          <a:prstGeom prst="rect">
            <a:avLst/>
          </a:prstGeom>
          <a:noFill/>
        </p:spPr>
        <p:txBody>
          <a:bodyPr wrap="none" rtlCol="0">
            <a:spAutoFit/>
          </a:bodyPr>
          <a:lstStyle/>
          <a:p>
            <a:r>
              <a:rPr lang="es-CO" b="1" dirty="0" smtClean="0">
                <a:latin typeface="Arial Narrow" panose="020B0606020202030204" pitchFamily="34" charset="0"/>
              </a:rPr>
              <a:t>Área: 14.000 Mts 2</a:t>
            </a:r>
            <a:endParaRPr lang="es-ES" b="1" dirty="0">
              <a:latin typeface="Arial Narrow" panose="020B0606020202030204" pitchFamily="34" charset="0"/>
            </a:endParaRPr>
          </a:p>
        </p:txBody>
      </p:sp>
    </p:spTree>
    <p:extLst>
      <p:ext uri="{BB962C8B-B14F-4D97-AF65-F5344CB8AC3E}">
        <p14:creationId xmlns:p14="http://schemas.microsoft.com/office/powerpoint/2010/main" val="3799807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rPr>
              <a:t>EPMSC</a:t>
            </a:r>
            <a:r>
              <a:rPr kumimoji="0" lang="es-ES" sz="1800" b="0" i="0" u="none" strike="noStrike" kern="0" cap="none" spc="0" normalizeH="0" noProof="0" dirty="0" smtClean="0">
                <a:ln>
                  <a:noFill/>
                </a:ln>
                <a:solidFill>
                  <a:prstClr val="white"/>
                </a:solidFill>
                <a:effectLst/>
                <a:uLnTx/>
                <a:uFillTx/>
                <a:latin typeface="Arial Narrow" panose="020B0606020202030204" pitchFamily="34" charset="0"/>
              </a:rPr>
              <a:t> ESPINAL</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6" name="CuadroTexto 5"/>
          <p:cNvSpPr txBox="1"/>
          <p:nvPr/>
        </p:nvSpPr>
        <p:spPr>
          <a:xfrm>
            <a:off x="5896483" y="795858"/>
            <a:ext cx="2547492" cy="369332"/>
          </a:xfrm>
          <a:prstGeom prst="rect">
            <a:avLst/>
          </a:prstGeom>
          <a:noFill/>
        </p:spPr>
        <p:txBody>
          <a:bodyPr wrap="none" rtlCol="0">
            <a:spAutoFit/>
          </a:bodyPr>
          <a:lstStyle/>
          <a:p>
            <a:r>
              <a:rPr lang="es-ES" dirty="0" smtClean="0">
                <a:latin typeface="Arial Narrow" panose="020B0606020202030204" pitchFamily="34" charset="0"/>
              </a:rPr>
              <a:t>Construcción de Pabellones</a:t>
            </a:r>
            <a:endParaRPr lang="es-ES" dirty="0">
              <a:latin typeface="Arial Narrow" panose="020B0606020202030204" pitchFamily="34" charset="0"/>
            </a:endParaRP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t="6077" b="9647"/>
          <a:stretch/>
        </p:blipFill>
        <p:spPr>
          <a:xfrm>
            <a:off x="467544" y="1196752"/>
            <a:ext cx="8136904" cy="4716870"/>
          </a:xfrm>
          <a:prstGeom prst="rect">
            <a:avLst/>
          </a:prstGeom>
        </p:spPr>
      </p:pic>
      <p:sp>
        <p:nvSpPr>
          <p:cNvPr id="7" name="CuadroTexto 6"/>
          <p:cNvSpPr txBox="1"/>
          <p:nvPr/>
        </p:nvSpPr>
        <p:spPr>
          <a:xfrm>
            <a:off x="3059832" y="260648"/>
            <a:ext cx="2963247"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AMPLIACIÓN DE PABELLONES</a:t>
            </a:r>
            <a:endParaRPr lang="es-E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666537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noProof="0" dirty="0" smtClean="0">
                <a:solidFill>
                  <a:prstClr val="white"/>
                </a:solidFill>
                <a:latin typeface="Calibri"/>
              </a:rPr>
              <a:t>CÓMBITA</a:t>
            </a:r>
            <a:endParaRPr kumimoji="0" lang="es-ES" sz="1800" b="0" i="0" u="none" strike="noStrike" kern="0" cap="none" spc="0" normalizeH="0" baseline="0" noProof="0" dirty="0" smtClean="0">
              <a:ln>
                <a:noFill/>
              </a:ln>
              <a:solidFill>
                <a:prstClr val="white"/>
              </a:solidFill>
              <a:effectLst/>
              <a:uLnTx/>
              <a:uFillTx/>
              <a:latin typeface="Calibri"/>
            </a:endParaRPr>
          </a:p>
        </p:txBody>
      </p:sp>
      <p:pic>
        <p:nvPicPr>
          <p:cNvPr id="10" name="Picture 2" descr="Z:\E1-PROYECTO USPC\SPC_10_PRESENTACIONES\SPC_20131112_PRESENTACION PROYECTOS_SPC\040_COMBITA\COM - MODEL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3378"/>
          <a:stretch/>
        </p:blipFill>
        <p:spPr bwMode="auto">
          <a:xfrm>
            <a:off x="0" y="548680"/>
            <a:ext cx="9144000" cy="566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3275856" y="764704"/>
            <a:ext cx="1840568" cy="369332"/>
          </a:xfrm>
          <a:prstGeom prst="rect">
            <a:avLst/>
          </a:prstGeom>
          <a:noFill/>
        </p:spPr>
        <p:txBody>
          <a:bodyPr wrap="none" rtlCol="0">
            <a:spAutoFit/>
          </a:bodyPr>
          <a:lstStyle/>
          <a:p>
            <a:r>
              <a:rPr lang="es-CO" b="1" dirty="0" smtClean="0">
                <a:latin typeface="Arial Narrow" panose="020B0606020202030204" pitchFamily="34" charset="0"/>
              </a:rPr>
              <a:t>Área: 12.000 Mts 2</a:t>
            </a:r>
            <a:endParaRPr lang="es-ES" b="1" dirty="0">
              <a:latin typeface="Arial Narrow" panose="020B0606020202030204" pitchFamily="34" charset="0"/>
            </a:endParaRPr>
          </a:p>
        </p:txBody>
      </p:sp>
      <p:sp>
        <p:nvSpPr>
          <p:cNvPr id="6" name="CuadroTexto 5"/>
          <p:cNvSpPr txBox="1"/>
          <p:nvPr/>
        </p:nvSpPr>
        <p:spPr>
          <a:xfrm>
            <a:off x="107504" y="692696"/>
            <a:ext cx="3915730" cy="5493812"/>
          </a:xfrm>
          <a:prstGeom prst="rect">
            <a:avLst/>
          </a:prstGeom>
          <a:noFill/>
        </p:spPr>
        <p:txBody>
          <a:bodyPr wrap="square" rtlCol="0">
            <a:spAutoFit/>
          </a:bodyPr>
          <a:lstStyle/>
          <a:p>
            <a:pPr>
              <a:lnSpc>
                <a:spcPct val="150000"/>
              </a:lnSpc>
            </a:pPr>
            <a:r>
              <a:rPr lang="es-CO" b="1" dirty="0" smtClean="0">
                <a:latin typeface="Arial Narrow" panose="020B0606020202030204" pitchFamily="34" charset="0"/>
              </a:rPr>
              <a:t>576 CUPOS </a:t>
            </a:r>
          </a:p>
          <a:p>
            <a:pPr>
              <a:lnSpc>
                <a:spcPct val="150000"/>
              </a:lnSpc>
            </a:pPr>
            <a:r>
              <a:rPr lang="es-CO" b="1" dirty="0" smtClean="0">
                <a:latin typeface="Arial Narrow" panose="020B0606020202030204" pitchFamily="34" charset="0"/>
              </a:rPr>
              <a:t>ÁREAS PARA LA RESOCIALIZACIÓN</a:t>
            </a:r>
            <a:endParaRPr lang="es-CO" b="1" dirty="0">
              <a:latin typeface="Arial Narrow" panose="020B0606020202030204" pitchFamily="34" charset="0"/>
            </a:endParaRPr>
          </a:p>
          <a:p>
            <a:pPr>
              <a:lnSpc>
                <a:spcPct val="150000"/>
              </a:lnSpc>
            </a:pPr>
            <a:r>
              <a:rPr lang="es-CO" b="1" dirty="0" smtClean="0">
                <a:latin typeface="Arial Narrow" panose="020B0606020202030204" pitchFamily="34" charset="0"/>
              </a:rPr>
              <a:t>ÁREAS DE VISITA </a:t>
            </a:r>
          </a:p>
          <a:p>
            <a:pPr>
              <a:lnSpc>
                <a:spcPct val="150000"/>
              </a:lnSpc>
            </a:pPr>
            <a:r>
              <a:rPr lang="es-CO" b="1" dirty="0" smtClean="0">
                <a:latin typeface="Arial Narrow" panose="020B0606020202030204" pitchFamily="34" charset="0"/>
              </a:rPr>
              <a:t>TALLERES</a:t>
            </a:r>
            <a:endParaRPr lang="es-CO" b="1" dirty="0">
              <a:latin typeface="Arial Narrow" panose="020B0606020202030204" pitchFamily="34" charset="0"/>
            </a:endParaRPr>
          </a:p>
          <a:p>
            <a:pPr>
              <a:lnSpc>
                <a:spcPct val="150000"/>
              </a:lnSpc>
            </a:pPr>
            <a:r>
              <a:rPr lang="es-CO" b="1" dirty="0" smtClean="0">
                <a:latin typeface="Arial Narrow" panose="020B0606020202030204" pitchFamily="34" charset="0"/>
              </a:rPr>
              <a:t>PELUQUERÍA</a:t>
            </a:r>
            <a:endParaRPr lang="es-CO" b="1" dirty="0">
              <a:latin typeface="Arial Narrow" panose="020B0606020202030204" pitchFamily="34" charset="0"/>
            </a:endParaRPr>
          </a:p>
          <a:p>
            <a:pPr>
              <a:lnSpc>
                <a:spcPct val="150000"/>
              </a:lnSpc>
            </a:pPr>
            <a:endParaRPr lang="es-CO" b="1" dirty="0" smtClean="0">
              <a:latin typeface="Arial Narrow" panose="020B0606020202030204" pitchFamily="34" charset="0"/>
            </a:endParaRPr>
          </a:p>
          <a:p>
            <a:pPr>
              <a:lnSpc>
                <a:spcPct val="150000"/>
              </a:lnSpc>
            </a:pPr>
            <a:endParaRPr lang="es-CO" b="1" dirty="0">
              <a:latin typeface="Arial Narrow" panose="020B0606020202030204" pitchFamily="34" charset="0"/>
            </a:endParaRPr>
          </a:p>
          <a:p>
            <a:pPr>
              <a:lnSpc>
                <a:spcPct val="150000"/>
              </a:lnSpc>
            </a:pPr>
            <a:endParaRPr lang="es-CO" b="1" dirty="0" smtClean="0">
              <a:latin typeface="Arial Narrow" panose="020B0606020202030204" pitchFamily="34" charset="0"/>
            </a:endParaRPr>
          </a:p>
          <a:p>
            <a:pPr>
              <a:lnSpc>
                <a:spcPct val="150000"/>
              </a:lnSpc>
            </a:pPr>
            <a:r>
              <a:rPr lang="es-CO" b="1" dirty="0" smtClean="0">
                <a:latin typeface="Arial Narrow" panose="020B0606020202030204" pitchFamily="34" charset="0"/>
              </a:rPr>
              <a:t>AULAS</a:t>
            </a:r>
            <a:endParaRPr lang="es-CO" b="1" dirty="0">
              <a:latin typeface="Arial Narrow" panose="020B0606020202030204" pitchFamily="34" charset="0"/>
            </a:endParaRPr>
          </a:p>
          <a:p>
            <a:pPr>
              <a:lnSpc>
                <a:spcPct val="150000"/>
              </a:lnSpc>
            </a:pPr>
            <a:r>
              <a:rPr lang="es-CO" b="1" dirty="0" smtClean="0">
                <a:latin typeface="Arial Narrow" panose="020B0606020202030204" pitchFamily="34" charset="0"/>
              </a:rPr>
              <a:t>ÁREAS DEPORTIVAS</a:t>
            </a:r>
            <a:endParaRPr lang="es-CO" b="1" dirty="0">
              <a:latin typeface="Arial Narrow" panose="020B0606020202030204" pitchFamily="34" charset="0"/>
            </a:endParaRPr>
          </a:p>
          <a:p>
            <a:pPr>
              <a:lnSpc>
                <a:spcPct val="150000"/>
              </a:lnSpc>
            </a:pPr>
            <a:r>
              <a:rPr lang="es-CO" b="1" dirty="0" smtClean="0">
                <a:latin typeface="Arial Narrow" panose="020B0606020202030204" pitchFamily="34" charset="0"/>
              </a:rPr>
              <a:t>ÁREAS DE CULTO</a:t>
            </a:r>
            <a:endParaRPr lang="es-CO" b="1" dirty="0">
              <a:latin typeface="Arial Narrow" panose="020B0606020202030204" pitchFamily="34" charset="0"/>
            </a:endParaRPr>
          </a:p>
          <a:p>
            <a:pPr>
              <a:lnSpc>
                <a:spcPct val="150000"/>
              </a:lnSpc>
            </a:pPr>
            <a:r>
              <a:rPr lang="es-CO" b="1" dirty="0" smtClean="0">
                <a:latin typeface="Arial Narrow" panose="020B0606020202030204" pitchFamily="34" charset="0"/>
              </a:rPr>
              <a:t>LAVANDERÍA</a:t>
            </a:r>
          </a:p>
          <a:p>
            <a:pPr>
              <a:lnSpc>
                <a:spcPct val="150000"/>
              </a:lnSpc>
            </a:pPr>
            <a:r>
              <a:rPr lang="es-CO" b="1" dirty="0" smtClean="0">
                <a:latin typeface="Arial Narrow" panose="020B0606020202030204" pitchFamily="34" charset="0"/>
              </a:rPr>
              <a:t>ÁULAS DE FORMACIÓN</a:t>
            </a:r>
          </a:p>
        </p:txBody>
      </p:sp>
    </p:spTree>
    <p:extLst>
      <p:ext uri="{BB962C8B-B14F-4D97-AF65-F5344CB8AC3E}">
        <p14:creationId xmlns:p14="http://schemas.microsoft.com/office/powerpoint/2010/main" val="4101855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noProof="0" dirty="0" smtClean="0">
                <a:solidFill>
                  <a:prstClr val="white"/>
                </a:solidFill>
                <a:latin typeface="Arial Narrow"/>
                <a:cs typeface="Arial Narrow"/>
              </a:rPr>
              <a:t>CÓMBITA</a:t>
            </a:r>
            <a:endParaRPr kumimoji="0" lang="es-ES" sz="1800" b="0" i="0" u="none" strike="noStrike" kern="0" cap="none" spc="0" normalizeH="0" baseline="0" noProof="0" dirty="0" smtClean="0">
              <a:ln>
                <a:noFill/>
              </a:ln>
              <a:solidFill>
                <a:prstClr val="white"/>
              </a:solidFill>
              <a:effectLst/>
              <a:uLnTx/>
              <a:uFillTx/>
              <a:latin typeface="Arial Narrow"/>
              <a:cs typeface="Arial Narrow"/>
            </a:endParaRPr>
          </a:p>
        </p:txBody>
      </p:sp>
      <p:pic>
        <p:nvPicPr>
          <p:cNvPr id="4" name="Picture 2" descr="D:\Camille\2013\13_TRABAJO\Cárceles\1. Proyecto_USPC\RENDERS PROYECTOS\COMBITA\C1 A.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1647"/>
          <a:stretch/>
        </p:blipFill>
        <p:spPr bwMode="auto">
          <a:xfrm>
            <a:off x="-23982" y="898624"/>
            <a:ext cx="9167982" cy="541069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799333" y="971436"/>
            <a:ext cx="184731" cy="369332"/>
          </a:xfrm>
          <a:prstGeom prst="rect">
            <a:avLst/>
          </a:prstGeom>
          <a:noFill/>
        </p:spPr>
        <p:txBody>
          <a:bodyPr wrap="none" rtlCol="0">
            <a:spAutoFit/>
          </a:bodyPr>
          <a:lstStyle/>
          <a:p>
            <a:endParaRPr lang="es-ES" dirty="0">
              <a:solidFill>
                <a:schemeClr val="bg1"/>
              </a:solidFill>
            </a:endParaRPr>
          </a:p>
        </p:txBody>
      </p:sp>
    </p:spTree>
    <p:extLst>
      <p:ext uri="{BB962C8B-B14F-4D97-AF65-F5344CB8AC3E}">
        <p14:creationId xmlns:p14="http://schemas.microsoft.com/office/powerpoint/2010/main" val="3935335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noProof="0" dirty="0" smtClean="0">
                <a:solidFill>
                  <a:prstClr val="white"/>
                </a:solidFill>
                <a:latin typeface="Arial Narrow" panose="020B0606020202030204" pitchFamily="34" charset="0"/>
              </a:rPr>
              <a:t>EC MODELO - BOGOTÁ</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20" name="CuadroTexto 19"/>
          <p:cNvSpPr txBox="1"/>
          <p:nvPr/>
        </p:nvSpPr>
        <p:spPr>
          <a:xfrm>
            <a:off x="6164743" y="728651"/>
            <a:ext cx="2485424" cy="369332"/>
          </a:xfrm>
          <a:prstGeom prst="rect">
            <a:avLst/>
          </a:prstGeom>
          <a:noFill/>
        </p:spPr>
        <p:txBody>
          <a:bodyPr wrap="none" rtlCol="0">
            <a:spAutoFit/>
          </a:bodyPr>
          <a:lstStyle/>
          <a:p>
            <a:r>
              <a:rPr lang="es-ES" dirty="0" smtClean="0"/>
              <a:t>Unidad de Salud Mental</a:t>
            </a:r>
            <a:endParaRPr lang="es-ES" dirty="0"/>
          </a:p>
        </p:txBody>
      </p:sp>
      <p:pic>
        <p:nvPicPr>
          <p:cNvPr id="21" name="Picture 5" descr="salud mental.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9992" y="1916832"/>
            <a:ext cx="4286593" cy="3312368"/>
          </a:xfrm>
          <a:prstGeom prst="rect">
            <a:avLst/>
          </a:prstGeom>
          <a:ln>
            <a:noFill/>
          </a:ln>
          <a:effectLst>
            <a:outerShdw blurRad="292100" dist="139700" dir="2700000" algn="tl" rotWithShape="0">
              <a:srgbClr val="333333">
                <a:alpha val="65000"/>
              </a:srgbClr>
            </a:outerShdw>
          </a:effectLst>
        </p:spPr>
      </p:pic>
      <p:pic>
        <p:nvPicPr>
          <p:cNvPr id="22" name="Picture 6" descr="SAM_323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2" y="1916832"/>
            <a:ext cx="4419869" cy="3314902"/>
          </a:xfrm>
          <a:prstGeom prst="rect">
            <a:avLst/>
          </a:prstGeom>
        </p:spPr>
      </p:pic>
      <p:sp>
        <p:nvSpPr>
          <p:cNvPr id="8" name="CuadroTexto 7"/>
          <p:cNvSpPr txBox="1"/>
          <p:nvPr/>
        </p:nvSpPr>
        <p:spPr>
          <a:xfrm>
            <a:off x="3059832" y="260648"/>
            <a:ext cx="1768369"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MANTENIMIENTO</a:t>
            </a:r>
            <a:endParaRPr lang="es-ES" dirty="0">
              <a:solidFill>
                <a:schemeClr val="bg1"/>
              </a:solidFill>
              <a:latin typeface="Arial Narrow" panose="020B0606020202030204" pitchFamily="34" charset="0"/>
            </a:endParaRPr>
          </a:p>
        </p:txBody>
      </p:sp>
      <p:sp>
        <p:nvSpPr>
          <p:cNvPr id="18" name="CuadroTexto 17"/>
          <p:cNvSpPr txBox="1"/>
          <p:nvPr/>
        </p:nvSpPr>
        <p:spPr>
          <a:xfrm>
            <a:off x="3347864" y="4797152"/>
            <a:ext cx="729559" cy="369332"/>
          </a:xfrm>
          <a:prstGeom prst="rect">
            <a:avLst/>
          </a:prstGeom>
          <a:noFill/>
        </p:spPr>
        <p:txBody>
          <a:bodyPr wrap="none" rtlCol="0">
            <a:spAutoFit/>
          </a:bodyPr>
          <a:lstStyle/>
          <a:p>
            <a:r>
              <a:rPr lang="es-ES" b="1" dirty="0" smtClean="0">
                <a:solidFill>
                  <a:schemeClr val="bg1"/>
                </a:solidFill>
                <a:effectLst>
                  <a:outerShdw blurRad="38100" dist="38100" dir="2700000" algn="tl">
                    <a:srgbClr val="000000">
                      <a:alpha val="43137"/>
                    </a:srgbClr>
                  </a:outerShdw>
                </a:effectLst>
                <a:latin typeface="Arial Narrow" panose="020B0606020202030204" pitchFamily="34" charset="0"/>
              </a:rPr>
              <a:t>Antes</a:t>
            </a:r>
            <a:endParaRPr lang="es-ES"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19" name="CuadroTexto 18"/>
          <p:cNvSpPr txBox="1"/>
          <p:nvPr/>
        </p:nvSpPr>
        <p:spPr>
          <a:xfrm>
            <a:off x="7740352" y="4797152"/>
            <a:ext cx="990977" cy="369332"/>
          </a:xfrm>
          <a:prstGeom prst="rect">
            <a:avLst/>
          </a:prstGeom>
          <a:noFill/>
        </p:spPr>
        <p:txBody>
          <a:bodyPr wrap="none" rtlCol="0">
            <a:spAutoFit/>
          </a:bodyPr>
          <a:lstStyle/>
          <a:p>
            <a:r>
              <a:rPr lang="es-ES" b="1" dirty="0" smtClean="0">
                <a:solidFill>
                  <a:schemeClr val="bg1"/>
                </a:solidFill>
                <a:latin typeface="Arial Narrow" panose="020B0606020202030204" pitchFamily="34" charset="0"/>
              </a:rPr>
              <a:t>Después</a:t>
            </a:r>
            <a:endParaRPr lang="es-ES"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877262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3848" y="260648"/>
            <a:ext cx="52565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latin typeface="Arial Narrow" panose="020B0606020202030204" pitchFamily="34" charset="0"/>
              </a:rPr>
              <a:t>SITUACIÓN ADMINISTRATIVA </a:t>
            </a:r>
            <a:endParaRPr lang="es-ES" dirty="0">
              <a:latin typeface="Arial Narrow" panose="020B0606020202030204" pitchFamily="34" charset="0"/>
            </a:endParaRPr>
          </a:p>
        </p:txBody>
      </p:sp>
      <p:sp>
        <p:nvSpPr>
          <p:cNvPr id="4" name="CuadroTexto 3"/>
          <p:cNvSpPr txBox="1"/>
          <p:nvPr/>
        </p:nvSpPr>
        <p:spPr>
          <a:xfrm>
            <a:off x="323528" y="908720"/>
            <a:ext cx="8340174" cy="4801314"/>
          </a:xfrm>
          <a:prstGeom prst="rect">
            <a:avLst/>
          </a:prstGeom>
          <a:noFill/>
        </p:spPr>
        <p:txBody>
          <a:bodyPr wrap="square" rtlCol="0">
            <a:spAutoFit/>
          </a:bodyPr>
          <a:lstStyle/>
          <a:p>
            <a:pPr algn="ctr"/>
            <a:r>
              <a:rPr lang="es-CO" b="1" dirty="0">
                <a:solidFill>
                  <a:schemeClr val="accent1">
                    <a:lumMod val="75000"/>
                  </a:schemeClr>
                </a:solidFill>
                <a:latin typeface="Arial Narrow" panose="020B0606020202030204" pitchFamily="34" charset="0"/>
              </a:rPr>
              <a:t>EVOLUCIÓN  NORMATIVA: </a:t>
            </a:r>
          </a:p>
          <a:p>
            <a:endParaRPr lang="es-CO" dirty="0">
              <a:latin typeface="Arial Narrow" panose="020B0606020202030204" pitchFamily="34" charset="0"/>
            </a:endParaRPr>
          </a:p>
          <a:p>
            <a:pPr marL="285750" indent="-285750">
              <a:buFont typeface="Arial" panose="020B0604020202020204" pitchFamily="34" charset="0"/>
              <a:buChar char="•"/>
            </a:pPr>
            <a:r>
              <a:rPr lang="es-CO" b="1" dirty="0">
                <a:solidFill>
                  <a:schemeClr val="accent1">
                    <a:lumMod val="75000"/>
                  </a:schemeClr>
                </a:solidFill>
                <a:latin typeface="Arial Narrow" panose="020B0606020202030204" pitchFamily="34" charset="0"/>
              </a:rPr>
              <a:t>Decreto No. 4969 de 2011: </a:t>
            </a:r>
            <a:r>
              <a:rPr lang="es-CO" dirty="0">
                <a:latin typeface="Arial Narrow" panose="020B0606020202030204" pitchFamily="34" charset="0"/>
              </a:rPr>
              <a:t>Aprobó la modificación de la planta de empleos del INPEC;</a:t>
            </a:r>
          </a:p>
          <a:p>
            <a:pPr marL="285750" indent="-285750">
              <a:buFont typeface="Arial" panose="020B0604020202020204" pitchFamily="34" charset="0"/>
              <a:buChar char="•"/>
            </a:pPr>
            <a:endParaRPr lang="es-CO" dirty="0">
              <a:latin typeface="Arial Narrow" panose="020B0606020202030204" pitchFamily="34" charset="0"/>
            </a:endParaRPr>
          </a:p>
          <a:p>
            <a:pPr marL="285750" indent="-285750">
              <a:buFont typeface="Arial" panose="020B0604020202020204" pitchFamily="34" charset="0"/>
              <a:buChar char="•"/>
            </a:pPr>
            <a:r>
              <a:rPr lang="es-CO" b="1" dirty="0">
                <a:solidFill>
                  <a:schemeClr val="accent1">
                    <a:lumMod val="75000"/>
                  </a:schemeClr>
                </a:solidFill>
                <a:latin typeface="Arial Narrow" panose="020B0606020202030204" pitchFamily="34" charset="0"/>
              </a:rPr>
              <a:t>Decreto 242 de 2012: </a:t>
            </a:r>
            <a:r>
              <a:rPr lang="es-CO" dirty="0">
                <a:latin typeface="Arial Narrow" panose="020B0606020202030204" pitchFamily="34" charset="0"/>
              </a:rPr>
              <a:t>Se crea la planta de empleados de la USPEC;</a:t>
            </a:r>
          </a:p>
          <a:p>
            <a:pPr marL="285750" indent="-285750">
              <a:buFont typeface="Arial" panose="020B0604020202020204" pitchFamily="34" charset="0"/>
              <a:buChar char="•"/>
            </a:pPr>
            <a:endParaRPr lang="es-CO" dirty="0">
              <a:latin typeface="Arial Narrow" panose="020B0606020202030204" pitchFamily="34" charset="0"/>
            </a:endParaRPr>
          </a:p>
          <a:p>
            <a:pPr marL="285750" indent="-285750">
              <a:buFont typeface="Arial" panose="020B0604020202020204" pitchFamily="34" charset="0"/>
              <a:buChar char="•"/>
            </a:pPr>
            <a:r>
              <a:rPr lang="es-CO" b="1" dirty="0">
                <a:solidFill>
                  <a:schemeClr val="accent1">
                    <a:lumMod val="75000"/>
                  </a:schemeClr>
                </a:solidFill>
                <a:latin typeface="Arial Narrow" panose="020B0606020202030204" pitchFamily="34" charset="0"/>
              </a:rPr>
              <a:t>Resolución No. 002 de mayo de 2012: </a:t>
            </a:r>
            <a:r>
              <a:rPr lang="es-CO" dirty="0">
                <a:latin typeface="Arial Narrow" panose="020B0606020202030204" pitchFamily="34" charset="0"/>
              </a:rPr>
              <a:t>Manual de funciones y competencias;</a:t>
            </a:r>
          </a:p>
          <a:p>
            <a:pPr marL="285750" indent="-285750">
              <a:buFont typeface="Arial" panose="020B0604020202020204" pitchFamily="34" charset="0"/>
              <a:buChar char="•"/>
            </a:pPr>
            <a:endParaRPr lang="es-CO" dirty="0">
              <a:latin typeface="Arial Narrow" panose="020B0606020202030204" pitchFamily="34" charset="0"/>
            </a:endParaRPr>
          </a:p>
          <a:p>
            <a:pPr marL="285750" indent="-285750">
              <a:buFont typeface="Arial" panose="020B0604020202020204" pitchFamily="34" charset="0"/>
              <a:buChar char="•"/>
            </a:pPr>
            <a:r>
              <a:rPr lang="es-CO" b="1" dirty="0">
                <a:solidFill>
                  <a:schemeClr val="accent1">
                    <a:lumMod val="75000"/>
                  </a:schemeClr>
                </a:solidFill>
                <a:latin typeface="Arial Narrow" panose="020B0606020202030204" pitchFamily="34" charset="0"/>
              </a:rPr>
              <a:t>Actos administrativos 0008 y 0009 de julio de 2012: </a:t>
            </a:r>
            <a:r>
              <a:rPr lang="es-CO" dirty="0">
                <a:latin typeface="Arial Narrow" panose="020B0606020202030204" pitchFamily="34" charset="0"/>
              </a:rPr>
              <a:t>Incorporación de funcionarios de carrera administrativa y provisionales del INPEC; </a:t>
            </a:r>
          </a:p>
          <a:p>
            <a:pPr marL="285750" indent="-285750">
              <a:buFont typeface="Arial" panose="020B0604020202020204" pitchFamily="34" charset="0"/>
              <a:buChar char="•"/>
            </a:pPr>
            <a:endParaRPr lang="es-CO" dirty="0">
              <a:latin typeface="Arial Narrow" panose="020B0606020202030204" pitchFamily="34" charset="0"/>
            </a:endParaRPr>
          </a:p>
          <a:p>
            <a:pPr marL="285750" indent="-285750">
              <a:buFont typeface="Arial" panose="020B0604020202020204" pitchFamily="34" charset="0"/>
              <a:buChar char="•"/>
            </a:pPr>
            <a:r>
              <a:rPr lang="es-CO" b="1" dirty="0">
                <a:solidFill>
                  <a:schemeClr val="accent1">
                    <a:lumMod val="75000"/>
                  </a:schemeClr>
                </a:solidFill>
                <a:latin typeface="Arial Narrow" panose="020B0606020202030204" pitchFamily="34" charset="0"/>
              </a:rPr>
              <a:t>Resoluciones No. 111 y 306 de 2012: </a:t>
            </a:r>
            <a:r>
              <a:rPr lang="es-CO" dirty="0">
                <a:latin typeface="Arial Narrow" panose="020B0606020202030204" pitchFamily="34" charset="0"/>
              </a:rPr>
              <a:t>Se crean los Grupos internos de la planta global de la USPEC, entre los que se encuentran el Grupo de Gestión del Talento Humano;</a:t>
            </a:r>
          </a:p>
          <a:p>
            <a:pPr marL="285750" indent="-285750">
              <a:buFont typeface="Arial" panose="020B0604020202020204" pitchFamily="34" charset="0"/>
              <a:buChar char="•"/>
            </a:pPr>
            <a:endParaRPr lang="es-CO" dirty="0">
              <a:latin typeface="Arial Narrow" panose="020B0606020202030204" pitchFamily="34" charset="0"/>
            </a:endParaRPr>
          </a:p>
          <a:p>
            <a:pPr marL="285750" indent="-285750">
              <a:buFont typeface="Arial" panose="020B0604020202020204" pitchFamily="34" charset="0"/>
              <a:buChar char="•"/>
            </a:pPr>
            <a:r>
              <a:rPr lang="es-CO" b="1" dirty="0">
                <a:solidFill>
                  <a:schemeClr val="accent1">
                    <a:lumMod val="75000"/>
                  </a:schemeClr>
                </a:solidFill>
                <a:latin typeface="Arial Narrow" panose="020B0606020202030204" pitchFamily="34" charset="0"/>
              </a:rPr>
              <a:t>Resolución No. 000195 de 2015: </a:t>
            </a:r>
            <a:r>
              <a:rPr lang="es-CO" dirty="0">
                <a:latin typeface="Arial Narrow" panose="020B0606020202030204" pitchFamily="34" charset="0"/>
              </a:rPr>
              <a:t>Se modificó y adoptó el Manual de Funciones y Competencias Laborales, de acuerdo a los lineamientos del Decreto 1785 de 2014. </a:t>
            </a:r>
          </a:p>
          <a:p>
            <a:endParaRPr lang="es-ES" dirty="0">
              <a:latin typeface="Arial Narrow" panose="020B0606020202030204" pitchFamily="34" charset="0"/>
            </a:endParaRPr>
          </a:p>
        </p:txBody>
      </p:sp>
    </p:spTree>
    <p:extLst>
      <p:ext uri="{BB962C8B-B14F-4D97-AF65-F5344CB8AC3E}">
        <p14:creationId xmlns:p14="http://schemas.microsoft.com/office/powerpoint/2010/main" val="2751974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Arial Narrow" panose="020B0606020202030204" pitchFamily="34" charset="0"/>
              </a:rPr>
              <a:t>EPMSC CARTAGENA – LA TERNERA</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pic>
        <p:nvPicPr>
          <p:cNvPr id="8" name="Imagen 4"/>
          <p:cNvPicPr/>
          <p:nvPr/>
        </p:nvPicPr>
        <p:blipFill rotWithShape="1">
          <a:blip r:embed="rId2" cstate="email">
            <a:extLst>
              <a:ext uri="{28A0092B-C50C-407E-A947-70E740481C1C}">
                <a14:useLocalDpi xmlns:a14="http://schemas.microsoft.com/office/drawing/2010/main"/>
              </a:ext>
            </a:extLst>
          </a:blip>
          <a:srcRect l="4761" t="9078" r="6265" b="8124"/>
          <a:stretch/>
        </p:blipFill>
        <p:spPr bwMode="auto">
          <a:xfrm>
            <a:off x="251520" y="1916832"/>
            <a:ext cx="4340577" cy="3536392"/>
          </a:xfrm>
          <a:prstGeom prst="rect">
            <a:avLst/>
          </a:prstGeom>
          <a:ln>
            <a:noFill/>
          </a:ln>
          <a:effectLst>
            <a:softEdge rad="112500"/>
          </a:effectLst>
          <a:extLst>
            <a:ext uri="{53640926-AAD7-44D8-BBD7-CCE9431645EC}">
              <a14:shadowObscured xmlns:a14="http://schemas.microsoft.com/office/drawing/2010/main"/>
            </a:ext>
          </a:extLst>
        </p:spPr>
      </p:pic>
      <p:pic>
        <p:nvPicPr>
          <p:cNvPr id="9" name="Imagen 17" descr="\\192.168.70.20\jhonny nanez\Desktop\cartagena\CUPOS\IMG_8726.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2060848"/>
            <a:ext cx="4217619" cy="3161592"/>
          </a:xfrm>
          <a:prstGeom prst="rect">
            <a:avLst/>
          </a:prstGeom>
          <a:noFill/>
          <a:ln>
            <a:noFill/>
          </a:ln>
        </p:spPr>
      </p:pic>
      <p:sp>
        <p:nvSpPr>
          <p:cNvPr id="7" name="CuadroTexto 6"/>
          <p:cNvSpPr txBox="1"/>
          <p:nvPr/>
        </p:nvSpPr>
        <p:spPr>
          <a:xfrm>
            <a:off x="3059832" y="260648"/>
            <a:ext cx="1768369"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MANTENIMIENTO</a:t>
            </a:r>
            <a:endParaRPr lang="es-ES" dirty="0">
              <a:solidFill>
                <a:schemeClr val="bg1"/>
              </a:solidFill>
              <a:latin typeface="Arial Narrow" panose="020B0606020202030204" pitchFamily="34" charset="0"/>
            </a:endParaRPr>
          </a:p>
        </p:txBody>
      </p:sp>
      <p:sp>
        <p:nvSpPr>
          <p:cNvPr id="18" name="CuadroTexto 17"/>
          <p:cNvSpPr txBox="1"/>
          <p:nvPr/>
        </p:nvSpPr>
        <p:spPr>
          <a:xfrm>
            <a:off x="395536" y="2129103"/>
            <a:ext cx="729559" cy="369332"/>
          </a:xfrm>
          <a:prstGeom prst="rect">
            <a:avLst/>
          </a:prstGeom>
          <a:noFill/>
        </p:spPr>
        <p:txBody>
          <a:bodyPr wrap="none" rtlCol="0">
            <a:spAutoFit/>
          </a:bodyPr>
          <a:lstStyle/>
          <a:p>
            <a:r>
              <a:rPr lang="es-ES" b="1" dirty="0" smtClean="0">
                <a:solidFill>
                  <a:schemeClr val="bg1"/>
                </a:solidFill>
                <a:effectLst>
                  <a:outerShdw blurRad="38100" dist="38100" dir="2700000" algn="tl">
                    <a:srgbClr val="000000">
                      <a:alpha val="43137"/>
                    </a:srgbClr>
                  </a:outerShdw>
                </a:effectLst>
                <a:latin typeface="Arial Narrow" panose="020B0606020202030204" pitchFamily="34" charset="0"/>
              </a:rPr>
              <a:t>Antes</a:t>
            </a:r>
            <a:endParaRPr lang="es-ES"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19" name="CuadroTexto 18"/>
          <p:cNvSpPr txBox="1"/>
          <p:nvPr/>
        </p:nvSpPr>
        <p:spPr>
          <a:xfrm>
            <a:off x="4939302" y="2195572"/>
            <a:ext cx="990977" cy="369332"/>
          </a:xfrm>
          <a:prstGeom prst="rect">
            <a:avLst/>
          </a:prstGeom>
          <a:noFill/>
        </p:spPr>
        <p:txBody>
          <a:bodyPr wrap="none" rtlCol="0">
            <a:spAutoFit/>
          </a:bodyPr>
          <a:lstStyle/>
          <a:p>
            <a:r>
              <a:rPr lang="es-ES" b="1" dirty="0" smtClean="0">
                <a:solidFill>
                  <a:schemeClr val="bg1"/>
                </a:solidFill>
                <a:effectLst>
                  <a:outerShdw blurRad="38100" dist="38100" dir="2700000" algn="tl">
                    <a:srgbClr val="000000">
                      <a:alpha val="43137"/>
                    </a:srgbClr>
                  </a:outerShdw>
                </a:effectLst>
                <a:latin typeface="Arial Narrow" panose="020B0606020202030204" pitchFamily="34" charset="0"/>
              </a:rPr>
              <a:t>Después</a:t>
            </a:r>
            <a:endParaRPr lang="es-ES"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678845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1124744"/>
            <a:ext cx="3303584" cy="254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3717032"/>
            <a:ext cx="3364042" cy="2523031"/>
          </a:xfrm>
          <a:prstGeom prst="rect">
            <a:avLst/>
          </a:prstGeom>
        </p:spPr>
      </p:pic>
      <p:pic>
        <p:nvPicPr>
          <p:cNvPr id="13" name="Imagen 15" descr="image003.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608" y="3717032"/>
            <a:ext cx="3326525" cy="2498032"/>
          </a:xfrm>
          <a:prstGeom prst="rect">
            <a:avLst/>
          </a:prstGeom>
        </p:spPr>
      </p:pic>
      <p:pic>
        <p:nvPicPr>
          <p:cNvPr id="14" name="7 Imagen" descr="C:\PROY-JAMUNDI\informacion fotografica\IMG_7135.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6016" y="1268760"/>
            <a:ext cx="3384376" cy="2390395"/>
          </a:xfrm>
          <a:prstGeom prst="rect">
            <a:avLst/>
          </a:prstGeom>
          <a:noFill/>
          <a:ln w="9525">
            <a:noFill/>
            <a:miter lim="800000"/>
            <a:headEnd/>
            <a:tailEnd/>
          </a:ln>
        </p:spPr>
      </p:pic>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Arial Narrow" panose="020B0606020202030204" pitchFamily="34" charset="0"/>
              </a:rPr>
              <a:t>JAMUNDÍ</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8" name="CuadroTexto 17"/>
          <p:cNvSpPr txBox="1"/>
          <p:nvPr/>
        </p:nvSpPr>
        <p:spPr>
          <a:xfrm>
            <a:off x="1043608" y="1124744"/>
            <a:ext cx="729559" cy="369332"/>
          </a:xfrm>
          <a:prstGeom prst="rect">
            <a:avLst/>
          </a:prstGeom>
          <a:noFill/>
        </p:spPr>
        <p:txBody>
          <a:bodyPr wrap="none" rtlCol="0">
            <a:spAutoFit/>
          </a:bodyPr>
          <a:lstStyle/>
          <a:p>
            <a:r>
              <a:rPr lang="es-ES" b="1" dirty="0" smtClean="0">
                <a:solidFill>
                  <a:schemeClr val="bg1"/>
                </a:solidFill>
                <a:latin typeface="Arial Narrow" panose="020B0606020202030204" pitchFamily="34" charset="0"/>
              </a:rPr>
              <a:t>Antes</a:t>
            </a:r>
            <a:endParaRPr lang="es-ES" b="1" dirty="0">
              <a:solidFill>
                <a:schemeClr val="bg1"/>
              </a:solidFill>
              <a:latin typeface="Arial Narrow" panose="020B0606020202030204" pitchFamily="34" charset="0"/>
            </a:endParaRPr>
          </a:p>
        </p:txBody>
      </p:sp>
      <p:sp>
        <p:nvSpPr>
          <p:cNvPr id="19" name="CuadroTexto 18"/>
          <p:cNvSpPr txBox="1"/>
          <p:nvPr/>
        </p:nvSpPr>
        <p:spPr>
          <a:xfrm>
            <a:off x="4788024" y="1268760"/>
            <a:ext cx="990977" cy="369332"/>
          </a:xfrm>
          <a:prstGeom prst="rect">
            <a:avLst/>
          </a:prstGeom>
          <a:noFill/>
        </p:spPr>
        <p:txBody>
          <a:bodyPr wrap="none" rtlCol="0">
            <a:spAutoFit/>
          </a:bodyPr>
          <a:lstStyle/>
          <a:p>
            <a:r>
              <a:rPr lang="es-ES" b="1" dirty="0" smtClean="0">
                <a:solidFill>
                  <a:schemeClr val="bg1"/>
                </a:solidFill>
                <a:latin typeface="Arial Narrow" panose="020B0606020202030204" pitchFamily="34" charset="0"/>
              </a:rPr>
              <a:t>Después</a:t>
            </a:r>
            <a:endParaRPr lang="es-ES" b="1" dirty="0">
              <a:solidFill>
                <a:schemeClr val="bg1"/>
              </a:solidFill>
              <a:latin typeface="Arial Narrow" panose="020B0606020202030204" pitchFamily="34" charset="0"/>
            </a:endParaRPr>
          </a:p>
        </p:txBody>
      </p:sp>
      <p:sp>
        <p:nvSpPr>
          <p:cNvPr id="15" name="CuadroTexto 14"/>
          <p:cNvSpPr txBox="1"/>
          <p:nvPr/>
        </p:nvSpPr>
        <p:spPr>
          <a:xfrm>
            <a:off x="3059832" y="260648"/>
            <a:ext cx="1768369"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MANTENIMIENTO</a:t>
            </a:r>
            <a:endParaRPr lang="es-E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667673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Arial Narrow" panose="020B0606020202030204" pitchFamily="34" charset="0"/>
              </a:rPr>
              <a:t>GUADUAS -PTAP</a:t>
            </a:r>
            <a:endParaRPr kumimoji="0" lang="es-ES" sz="1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pic>
        <p:nvPicPr>
          <p:cNvPr id="2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937829"/>
            <a:ext cx="3312368" cy="263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descr="C:\Users\ivan.pulido\Pictures\Elementos Fotograficos\visita la pola 5 y 6 de diciembre\Nueva carpeta\CIMG22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908720"/>
            <a:ext cx="3312368"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5616" y="3645024"/>
            <a:ext cx="3360371" cy="252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descr="C:\Users\ivan.pulido\Pictures\Elementos Fotograficos\visita la pola 5 y 6 de diciembre\Nueva carpeta\CIMG231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60032" y="3645024"/>
            <a:ext cx="3360374" cy="252027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p:cNvGrpSpPr/>
          <p:nvPr/>
        </p:nvGrpSpPr>
        <p:grpSpPr>
          <a:xfrm>
            <a:off x="1187624" y="836712"/>
            <a:ext cx="4663385" cy="441340"/>
            <a:chOff x="1331640" y="-425094"/>
            <a:chExt cx="4663385" cy="441340"/>
          </a:xfrm>
        </p:grpSpPr>
        <p:sp>
          <p:nvSpPr>
            <p:cNvPr id="18" name="CuadroTexto 17"/>
            <p:cNvSpPr txBox="1"/>
            <p:nvPr/>
          </p:nvSpPr>
          <p:spPr>
            <a:xfrm>
              <a:off x="1331640" y="-425094"/>
              <a:ext cx="729559" cy="369332"/>
            </a:xfrm>
            <a:prstGeom prst="rect">
              <a:avLst/>
            </a:prstGeom>
            <a:noFill/>
          </p:spPr>
          <p:txBody>
            <a:bodyPr wrap="none" rtlCol="0">
              <a:spAutoFit/>
            </a:bodyPr>
            <a:lstStyle/>
            <a:p>
              <a:r>
                <a:rPr lang="es-ES" b="1" dirty="0" smtClean="0">
                  <a:solidFill>
                    <a:schemeClr val="bg1"/>
                  </a:solidFill>
                  <a:latin typeface="Arial Narrow" panose="020B0606020202030204" pitchFamily="34" charset="0"/>
                </a:rPr>
                <a:t>Antes</a:t>
              </a:r>
              <a:endParaRPr lang="es-ES" b="1" dirty="0">
                <a:solidFill>
                  <a:schemeClr val="bg1"/>
                </a:solidFill>
                <a:latin typeface="Arial Narrow" panose="020B0606020202030204" pitchFamily="34" charset="0"/>
              </a:endParaRPr>
            </a:p>
          </p:txBody>
        </p:sp>
        <p:sp>
          <p:nvSpPr>
            <p:cNvPr id="19" name="CuadroTexto 18"/>
            <p:cNvSpPr txBox="1"/>
            <p:nvPr/>
          </p:nvSpPr>
          <p:spPr>
            <a:xfrm>
              <a:off x="5004048" y="-353086"/>
              <a:ext cx="990977" cy="369332"/>
            </a:xfrm>
            <a:prstGeom prst="rect">
              <a:avLst/>
            </a:prstGeom>
            <a:noFill/>
          </p:spPr>
          <p:txBody>
            <a:bodyPr wrap="none" rtlCol="0">
              <a:spAutoFit/>
            </a:bodyPr>
            <a:lstStyle/>
            <a:p>
              <a:r>
                <a:rPr lang="es-ES" b="1" dirty="0" smtClean="0">
                  <a:latin typeface="Arial Narrow" panose="020B0606020202030204" pitchFamily="34" charset="0"/>
                </a:rPr>
                <a:t>Después</a:t>
              </a:r>
              <a:endParaRPr lang="es-ES" b="1" dirty="0">
                <a:latin typeface="Arial Narrow" panose="020B0606020202030204" pitchFamily="34" charset="0"/>
              </a:endParaRPr>
            </a:p>
          </p:txBody>
        </p:sp>
      </p:grpSp>
      <p:sp>
        <p:nvSpPr>
          <p:cNvPr id="13" name="CuadroTexto 12"/>
          <p:cNvSpPr txBox="1"/>
          <p:nvPr/>
        </p:nvSpPr>
        <p:spPr>
          <a:xfrm>
            <a:off x="3059832" y="260648"/>
            <a:ext cx="1768369" cy="369332"/>
          </a:xfrm>
          <a:prstGeom prst="rect">
            <a:avLst/>
          </a:prstGeom>
          <a:noFill/>
        </p:spPr>
        <p:txBody>
          <a:bodyPr wrap="none" rtlCol="0">
            <a:spAutoFit/>
          </a:bodyPr>
          <a:lstStyle/>
          <a:p>
            <a:r>
              <a:rPr lang="es-CO" dirty="0" smtClean="0">
                <a:solidFill>
                  <a:schemeClr val="bg1"/>
                </a:solidFill>
                <a:latin typeface="Arial Narrow" panose="020B0606020202030204" pitchFamily="34" charset="0"/>
              </a:rPr>
              <a:t>MANTENIMIENTO</a:t>
            </a:r>
            <a:endParaRPr lang="es-E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949787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23528" y="1988840"/>
            <a:ext cx="2808312" cy="2664296"/>
          </a:xfrm>
          <a:prstGeom prst="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 name="Tabla 1"/>
          <p:cNvGraphicFramePr>
            <a:graphicFrameLocks noGrp="1"/>
          </p:cNvGraphicFramePr>
          <p:nvPr>
            <p:extLst>
              <p:ext uri="{D42A27DB-BD31-4B8C-83A1-F6EECF244321}">
                <p14:modId xmlns:p14="http://schemas.microsoft.com/office/powerpoint/2010/main" val="4032748986"/>
              </p:ext>
            </p:extLst>
          </p:nvPr>
        </p:nvGraphicFramePr>
        <p:xfrm>
          <a:off x="323528" y="1988840"/>
          <a:ext cx="2807392" cy="2636520"/>
        </p:xfrm>
        <a:graphic>
          <a:graphicData uri="http://schemas.openxmlformats.org/drawingml/2006/table">
            <a:tbl>
              <a:tblPr/>
              <a:tblGrid>
                <a:gridCol w="1145444"/>
                <a:gridCol w="1661948"/>
              </a:tblGrid>
              <a:tr h="190500">
                <a:tc rowSpan="2">
                  <a:txBody>
                    <a:bodyPr/>
                    <a:lstStyle/>
                    <a:p>
                      <a:pPr algn="ctr" fontAlgn="ctr"/>
                      <a:r>
                        <a:rPr lang="es-ES" sz="1400" b="1" i="0" u="none" strike="noStrike" dirty="0">
                          <a:solidFill>
                            <a:srgbClr val="000000"/>
                          </a:solidFill>
                          <a:effectLst/>
                          <a:latin typeface="Arial Narrow" panose="020B0606020202030204" pitchFamily="34" charset="0"/>
                        </a:rPr>
                        <a:t>Dotación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400" b="0" i="0" u="none" strike="noStrike">
                          <a:solidFill>
                            <a:srgbClr val="000000"/>
                          </a:solidFill>
                          <a:effectLst/>
                          <a:latin typeface="Arial Narrow" panose="020B0606020202030204" pitchFamily="34" charset="0"/>
                        </a:rPr>
                        <a:t>EPMSC Tuluá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s-ES"/>
                    </a:p>
                  </a:txBody>
                  <a:tcPr/>
                </a:tc>
                <a:tc>
                  <a:txBody>
                    <a:bodyPr/>
                    <a:lstStyle/>
                    <a:p>
                      <a:pPr algn="l" fontAlgn="ctr"/>
                      <a:r>
                        <a:rPr lang="es-ES" sz="1400" b="0" i="0" u="none" strike="noStrike">
                          <a:solidFill>
                            <a:srgbClr val="000000"/>
                          </a:solidFill>
                          <a:effectLst/>
                          <a:latin typeface="Arial Narrow" panose="020B0606020202030204" pitchFamily="34" charset="0"/>
                        </a:rPr>
                        <a:t>EPMSC Espinal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5">
                <a:tc>
                  <a:txBody>
                    <a:bodyPr/>
                    <a:lstStyle/>
                    <a:p>
                      <a:pPr algn="ctr" fontAlgn="ctr"/>
                      <a:r>
                        <a:rPr lang="es-ES" sz="1400" b="1" i="0" u="none" strike="noStrike" dirty="0">
                          <a:solidFill>
                            <a:srgbClr val="000000"/>
                          </a:solidFill>
                          <a:effectLst/>
                          <a:latin typeface="Arial Narrow" panose="020B0606020202030204" pitchFamily="34" charset="0"/>
                        </a:rPr>
                        <a:t>Demolición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400" b="0" i="0" u="none" strike="noStrike" dirty="0">
                          <a:solidFill>
                            <a:srgbClr val="000000"/>
                          </a:solidFill>
                          <a:effectLst/>
                          <a:latin typeface="Arial Narrow" panose="020B0606020202030204" pitchFamily="34" charset="0"/>
                        </a:rPr>
                        <a:t>Pabellón 2 </a:t>
                      </a:r>
                      <a:r>
                        <a:rPr lang="es-ES" sz="1400" b="0" i="0" u="none" strike="noStrike" dirty="0" smtClean="0">
                          <a:solidFill>
                            <a:srgbClr val="000000"/>
                          </a:solidFill>
                          <a:effectLst/>
                          <a:latin typeface="Arial Narrow" panose="020B0606020202030204" pitchFamily="34" charset="0"/>
                        </a:rPr>
                        <a:t>Bellavista</a:t>
                      </a:r>
                      <a:r>
                        <a:rPr lang="es-ES" sz="1400" b="0" i="0" u="none" strike="noStrike" dirty="0">
                          <a:solidFill>
                            <a:srgbClr val="000000"/>
                          </a:solidFill>
                          <a:effectLst/>
                          <a:latin typeface="Arial Narrow" panose="020B0606020202030204" pitchFamily="34" charset="0"/>
                        </a:rPr>
                        <a:t>, Medellín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rowSpan="4">
                  <a:txBody>
                    <a:bodyPr/>
                    <a:lstStyle/>
                    <a:p>
                      <a:pPr algn="ctr" fontAlgn="ctr"/>
                      <a:r>
                        <a:rPr lang="es-ES" sz="1400" b="1" i="0" u="none" strike="noStrike" dirty="0">
                          <a:solidFill>
                            <a:srgbClr val="000000"/>
                          </a:solidFill>
                          <a:effectLst/>
                          <a:latin typeface="Arial Narrow" panose="020B0606020202030204" pitchFamily="34" charset="0"/>
                        </a:rPr>
                        <a:t>Construcción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400" b="0" i="0" u="none" strike="noStrike" dirty="0">
                          <a:solidFill>
                            <a:srgbClr val="000000"/>
                          </a:solidFill>
                          <a:effectLst/>
                          <a:latin typeface="Arial Narrow" panose="020B0606020202030204" pitchFamily="34" charset="0"/>
                        </a:rPr>
                        <a:t>Réplica Pabellón 2 Bellavista </a:t>
                      </a:r>
                      <a:r>
                        <a:rPr lang="es-ES" sz="1400" b="0" i="0" u="none" strike="noStrike" dirty="0" err="1">
                          <a:solidFill>
                            <a:srgbClr val="000000"/>
                          </a:solidFill>
                          <a:effectLst/>
                          <a:latin typeface="Arial Narrow" panose="020B0606020202030204" pitchFamily="34" charset="0"/>
                        </a:rPr>
                        <a:t>Medellin</a:t>
                      </a:r>
                      <a:r>
                        <a:rPr lang="es-ES" sz="1400" b="0" i="0" u="none" strike="noStrike" dirty="0">
                          <a:solidFill>
                            <a:srgbClr val="000000"/>
                          </a:solidFill>
                          <a:effectLst/>
                          <a:latin typeface="Arial Narrow" panose="020B0606020202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s-ES"/>
                    </a:p>
                  </a:txBody>
                  <a:tcPr/>
                </a:tc>
                <a:tc>
                  <a:txBody>
                    <a:bodyPr/>
                    <a:lstStyle/>
                    <a:p>
                      <a:pPr algn="l" fontAlgn="ctr"/>
                      <a:r>
                        <a:rPr lang="es-ES" sz="1400" b="0" i="0" u="none" strike="noStrike" dirty="0">
                          <a:solidFill>
                            <a:srgbClr val="000000"/>
                          </a:solidFill>
                          <a:effectLst/>
                          <a:latin typeface="Arial Narrow" panose="020B0606020202030204" pitchFamily="34" charset="0"/>
                        </a:rPr>
                        <a:t>Pabellón RM </a:t>
                      </a:r>
                      <a:r>
                        <a:rPr lang="es-ES" sz="1400" b="0" i="0" u="none" strike="noStrike" dirty="0" smtClean="0">
                          <a:solidFill>
                            <a:srgbClr val="000000"/>
                          </a:solidFill>
                          <a:effectLst/>
                          <a:latin typeface="Arial Narrow" panose="020B0606020202030204" pitchFamily="34" charset="0"/>
                        </a:rPr>
                        <a:t>Manizales </a:t>
                      </a:r>
                      <a:endParaRPr lang="es-ES" sz="14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s-ES"/>
                    </a:p>
                  </a:txBody>
                  <a:tcPr/>
                </a:tc>
                <a:tc>
                  <a:txBody>
                    <a:bodyPr/>
                    <a:lstStyle/>
                    <a:p>
                      <a:pPr algn="l" fontAlgn="ctr"/>
                      <a:r>
                        <a:rPr lang="es-ES" sz="1400" b="0" i="0" u="none" strike="noStrike">
                          <a:solidFill>
                            <a:srgbClr val="000000"/>
                          </a:solidFill>
                          <a:effectLst/>
                          <a:latin typeface="Arial Narrow" panose="020B0606020202030204" pitchFamily="34" charset="0"/>
                        </a:rPr>
                        <a:t>ERON Pereira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vMerge="1">
                  <a:txBody>
                    <a:bodyPr/>
                    <a:lstStyle/>
                    <a:p>
                      <a:endParaRPr lang="es-ES"/>
                    </a:p>
                  </a:txBody>
                  <a:tcPr/>
                </a:tc>
                <a:tc>
                  <a:txBody>
                    <a:bodyPr/>
                    <a:lstStyle/>
                    <a:p>
                      <a:pPr algn="l" fontAlgn="ctr"/>
                      <a:r>
                        <a:rPr lang="es-ES" sz="1400" b="0" i="0" u="none" strike="noStrike" dirty="0" smtClean="0">
                          <a:solidFill>
                            <a:srgbClr val="000000"/>
                          </a:solidFill>
                          <a:effectLst/>
                          <a:latin typeface="Arial Narrow" panose="020B0606020202030204" pitchFamily="34" charset="0"/>
                        </a:rPr>
                        <a:t>Sector </a:t>
                      </a:r>
                      <a:r>
                        <a:rPr lang="es-ES" sz="1400" b="0" i="0" u="none" strike="noStrike" dirty="0">
                          <a:solidFill>
                            <a:srgbClr val="000000"/>
                          </a:solidFill>
                          <a:effectLst/>
                          <a:latin typeface="Arial Narrow" panose="020B0606020202030204" pitchFamily="34" charset="0"/>
                        </a:rPr>
                        <a:t>de Mediana Seguridad Combita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5">
                <a:tc gridSpan="2">
                  <a:txBody>
                    <a:bodyPr/>
                    <a:lstStyle/>
                    <a:p>
                      <a:pPr algn="l" fontAlgn="ctr"/>
                      <a:r>
                        <a:rPr lang="es-ES" sz="1400" b="1" i="0" u="none" strike="noStrike" dirty="0">
                          <a:solidFill>
                            <a:srgbClr val="000000"/>
                          </a:solidFill>
                          <a:effectLst/>
                          <a:latin typeface="Arial Narrow" panose="020B0606020202030204" pitchFamily="34" charset="0"/>
                        </a:rPr>
                        <a:t>Plan Maestro de Infraestructura Penitenciaria y </a:t>
                      </a:r>
                      <a:r>
                        <a:rPr lang="es-ES" sz="1400" b="1" i="0" u="none" strike="noStrike" dirty="0" smtClean="0">
                          <a:solidFill>
                            <a:srgbClr val="000000"/>
                          </a:solidFill>
                          <a:effectLst/>
                          <a:latin typeface="Arial Narrow" panose="020B0606020202030204" pitchFamily="34" charset="0"/>
                        </a:rPr>
                        <a:t>Carcelaria</a:t>
                      </a:r>
                      <a:endParaRPr lang="es-ES" sz="1400" b="1"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r>
            </a:tbl>
          </a:graphicData>
        </a:graphic>
      </p:graphicFrame>
      <p:graphicFrame>
        <p:nvGraphicFramePr>
          <p:cNvPr id="5" name="Gráfico 1"/>
          <p:cNvGraphicFramePr>
            <a:graphicFrameLocks noGrp="1"/>
          </p:cNvGraphicFramePr>
          <p:nvPr>
            <p:extLst/>
          </p:nvPr>
        </p:nvGraphicFramePr>
        <p:xfrm>
          <a:off x="3331357" y="1364861"/>
          <a:ext cx="5526431" cy="4880983"/>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2915816" y="251358"/>
            <a:ext cx="596902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a:solidFill>
                  <a:prstClr val="white"/>
                </a:solidFill>
                <a:latin typeface="Arial Narrow" panose="020B0606020202030204" pitchFamily="34" charset="0"/>
              </a:rPr>
              <a:t>ACCIONES A ADELANTAR PARA EJECUTAR PRESUPUESTO DE INVERSIÓN </a:t>
            </a:r>
            <a:endParaRPr lang="es-ES" dirty="0">
              <a:solidFill>
                <a:prstClr val="white"/>
              </a:solidFill>
              <a:latin typeface="Arial Narrow" panose="020B0606020202030204" pitchFamily="34" charset="0"/>
            </a:endParaRPr>
          </a:p>
        </p:txBody>
      </p:sp>
      <p:sp>
        <p:nvSpPr>
          <p:cNvPr id="8" name="Rectangle 2"/>
          <p:cNvSpPr/>
          <p:nvPr/>
        </p:nvSpPr>
        <p:spPr>
          <a:xfrm>
            <a:off x="2915816" y="1052737"/>
            <a:ext cx="5969024" cy="307777"/>
          </a:xfrm>
          <a:prstGeom prst="rect">
            <a:avLst/>
          </a:prstGeom>
        </p:spPr>
        <p:txBody>
          <a:bodyPr wrap="square">
            <a:spAutoFit/>
          </a:bodyPr>
          <a:lstStyle/>
          <a:p>
            <a:pPr algn="ctr">
              <a:defRPr sz="1200" b="1" i="0" u="none" strike="noStrike" kern="1200" spc="0" baseline="0">
                <a:solidFill>
                  <a:prstClr val="black">
                    <a:lumMod val="65000"/>
                    <a:lumOff val="35000"/>
                  </a:prstClr>
                </a:solidFill>
                <a:latin typeface="+mn-lt"/>
                <a:ea typeface="+mn-ea"/>
                <a:cs typeface="+mn-cs"/>
              </a:defRPr>
            </a:pPr>
            <a:r>
              <a:rPr lang="es-ES" sz="1400" b="1" dirty="0">
                <a:solidFill>
                  <a:srgbClr val="4F81BD">
                    <a:lumMod val="75000"/>
                  </a:srgbClr>
                </a:solidFill>
                <a:latin typeface="Arial Narrow" panose="020B0606020202030204" pitchFamily="34" charset="0"/>
              </a:rPr>
              <a:t>POR COMPROMETER VIGENCIA 2016: CUPOS</a:t>
            </a:r>
          </a:p>
        </p:txBody>
      </p:sp>
      <p:sp>
        <p:nvSpPr>
          <p:cNvPr id="13" name="CuadroTexto 12"/>
          <p:cNvSpPr txBox="1"/>
          <p:nvPr/>
        </p:nvSpPr>
        <p:spPr>
          <a:xfrm>
            <a:off x="3131840" y="3275692"/>
            <a:ext cx="300082" cy="369332"/>
          </a:xfrm>
          <a:prstGeom prst="rect">
            <a:avLst/>
          </a:prstGeom>
          <a:noFill/>
        </p:spPr>
        <p:txBody>
          <a:bodyPr wrap="none" rtlCol="0">
            <a:spAutoFit/>
          </a:bodyPr>
          <a:lstStyle/>
          <a:p>
            <a:r>
              <a:rPr lang="es-ES" dirty="0" smtClean="0"/>
              <a:t>*</a:t>
            </a:r>
            <a:endParaRPr lang="es-ES" dirty="0"/>
          </a:p>
        </p:txBody>
      </p:sp>
      <p:sp>
        <p:nvSpPr>
          <p:cNvPr id="14" name="CuadroTexto 13"/>
          <p:cNvSpPr txBox="1"/>
          <p:nvPr/>
        </p:nvSpPr>
        <p:spPr>
          <a:xfrm>
            <a:off x="3131840" y="2996952"/>
            <a:ext cx="300082" cy="369332"/>
          </a:xfrm>
          <a:prstGeom prst="rect">
            <a:avLst/>
          </a:prstGeom>
          <a:noFill/>
        </p:spPr>
        <p:txBody>
          <a:bodyPr wrap="none" rtlCol="0">
            <a:spAutoFit/>
          </a:bodyPr>
          <a:lstStyle/>
          <a:p>
            <a:r>
              <a:rPr lang="es-ES" dirty="0" smtClean="0"/>
              <a:t>*</a:t>
            </a:r>
            <a:endParaRPr lang="es-ES" dirty="0"/>
          </a:p>
        </p:txBody>
      </p:sp>
      <p:sp>
        <p:nvSpPr>
          <p:cNvPr id="15" name="CuadroTexto 14"/>
          <p:cNvSpPr txBox="1"/>
          <p:nvPr/>
        </p:nvSpPr>
        <p:spPr>
          <a:xfrm>
            <a:off x="3131840" y="3501008"/>
            <a:ext cx="300082" cy="369332"/>
          </a:xfrm>
          <a:prstGeom prst="rect">
            <a:avLst/>
          </a:prstGeom>
          <a:noFill/>
        </p:spPr>
        <p:txBody>
          <a:bodyPr wrap="none" rtlCol="0">
            <a:spAutoFit/>
          </a:bodyPr>
          <a:lstStyle/>
          <a:p>
            <a:r>
              <a:rPr lang="es-ES" dirty="0" smtClean="0"/>
              <a:t>*</a:t>
            </a:r>
            <a:endParaRPr lang="es-ES" dirty="0"/>
          </a:p>
        </p:txBody>
      </p:sp>
      <p:sp>
        <p:nvSpPr>
          <p:cNvPr id="16" name="CuadroTexto 15"/>
          <p:cNvSpPr txBox="1"/>
          <p:nvPr/>
        </p:nvSpPr>
        <p:spPr>
          <a:xfrm>
            <a:off x="3100772" y="4283804"/>
            <a:ext cx="300082" cy="369332"/>
          </a:xfrm>
          <a:prstGeom prst="rect">
            <a:avLst/>
          </a:prstGeom>
          <a:noFill/>
        </p:spPr>
        <p:txBody>
          <a:bodyPr wrap="none" rtlCol="0">
            <a:spAutoFit/>
          </a:bodyPr>
          <a:lstStyle/>
          <a:p>
            <a:r>
              <a:rPr lang="es-ES" dirty="0" smtClean="0"/>
              <a:t>*</a:t>
            </a:r>
            <a:endParaRPr lang="es-ES" dirty="0"/>
          </a:p>
        </p:txBody>
      </p:sp>
      <p:sp>
        <p:nvSpPr>
          <p:cNvPr id="17" name="CuadroTexto 16"/>
          <p:cNvSpPr txBox="1"/>
          <p:nvPr/>
        </p:nvSpPr>
        <p:spPr>
          <a:xfrm>
            <a:off x="323528" y="4581128"/>
            <a:ext cx="735586" cy="369332"/>
          </a:xfrm>
          <a:prstGeom prst="rect">
            <a:avLst/>
          </a:prstGeom>
          <a:noFill/>
        </p:spPr>
        <p:txBody>
          <a:bodyPr wrap="none" rtlCol="0">
            <a:spAutoFit/>
          </a:bodyPr>
          <a:lstStyle/>
          <a:p>
            <a:pPr algn="ctr"/>
            <a:r>
              <a:rPr lang="es-ES" dirty="0" smtClean="0">
                <a:latin typeface="Arial Narrow" panose="020B0606020202030204" pitchFamily="34" charset="0"/>
              </a:rPr>
              <a:t>*</a:t>
            </a:r>
            <a:r>
              <a:rPr lang="es-ES" sz="1200" dirty="0" smtClean="0">
                <a:latin typeface="Arial Narrow" panose="020B0606020202030204" pitchFamily="34" charset="0"/>
              </a:rPr>
              <a:t> Anticipo</a:t>
            </a:r>
            <a:endParaRPr lang="es-ES" dirty="0">
              <a:latin typeface="Arial Narrow" panose="020B0606020202030204" pitchFamily="34" charset="0"/>
            </a:endParaRPr>
          </a:p>
        </p:txBody>
      </p:sp>
      <p:sp>
        <p:nvSpPr>
          <p:cNvPr id="3" name="Rectángulo 2"/>
          <p:cNvSpPr/>
          <p:nvPr/>
        </p:nvSpPr>
        <p:spPr>
          <a:xfrm>
            <a:off x="5900328" y="5661248"/>
            <a:ext cx="244827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rPr>
              <a:t>Procesos de contratación a adelantar 2do semestre </a:t>
            </a:r>
            <a:endParaRPr lang="es-ES" sz="1600" b="1" dirty="0">
              <a:solidFill>
                <a:schemeClr val="tx1"/>
              </a:solidFill>
            </a:endParaRPr>
          </a:p>
        </p:txBody>
      </p:sp>
      <p:sp>
        <p:nvSpPr>
          <p:cNvPr id="19" name="CuadroTexto 18"/>
          <p:cNvSpPr txBox="1"/>
          <p:nvPr/>
        </p:nvSpPr>
        <p:spPr>
          <a:xfrm>
            <a:off x="3131840" y="3789040"/>
            <a:ext cx="300082" cy="369332"/>
          </a:xfrm>
          <a:prstGeom prst="rect">
            <a:avLst/>
          </a:prstGeom>
          <a:noFill/>
        </p:spPr>
        <p:txBody>
          <a:bodyPr wrap="none" rtlCol="0">
            <a:spAutoFit/>
          </a:bodyPr>
          <a:lstStyle/>
          <a:p>
            <a:r>
              <a:rPr lang="es-ES" dirty="0" smtClean="0"/>
              <a:t>*</a:t>
            </a:r>
            <a:endParaRPr lang="es-ES" dirty="0"/>
          </a:p>
        </p:txBody>
      </p:sp>
    </p:spTree>
    <p:extLst>
      <p:ext uri="{BB962C8B-B14F-4D97-AF65-F5344CB8AC3E}">
        <p14:creationId xmlns:p14="http://schemas.microsoft.com/office/powerpoint/2010/main" val="13854764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683568" y="1340768"/>
            <a:ext cx="8136904" cy="38884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solidFill>
                  <a:schemeClr val="tx1"/>
                </a:solidFill>
                <a:latin typeface="Arial Narrow" panose="020B0606020202030204" pitchFamily="34" charset="0"/>
              </a:rPr>
              <a:t>DECRETO 2496 DE 2012: </a:t>
            </a:r>
          </a:p>
          <a:p>
            <a:endParaRPr lang="es-ES"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ES" dirty="0" smtClean="0">
                <a:solidFill>
                  <a:schemeClr val="tx1"/>
                </a:solidFill>
                <a:latin typeface="Arial Narrow" panose="020B0606020202030204" pitchFamily="34" charset="0"/>
              </a:rPr>
              <a:t>La atención en salud fue provista por CAPRECOM EPS Subsidiado entre 2012 y 2015.</a:t>
            </a:r>
          </a:p>
          <a:p>
            <a:endParaRPr lang="es-ES"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ES" dirty="0" smtClean="0">
                <a:solidFill>
                  <a:schemeClr val="tx1"/>
                </a:solidFill>
                <a:latin typeface="Arial Narrow" panose="020B0606020202030204" pitchFamily="34" charset="0"/>
              </a:rPr>
              <a:t>Los servicios no POS eran financiados con una póliza a cargo de la USPEC.</a:t>
            </a:r>
          </a:p>
          <a:p>
            <a:endParaRPr lang="es-ES"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ES" dirty="0" smtClean="0">
                <a:solidFill>
                  <a:schemeClr val="tx1"/>
                </a:solidFill>
                <a:latin typeface="Arial Narrow" panose="020B0606020202030204" pitchFamily="34" charset="0"/>
              </a:rPr>
              <a:t>El INPEC hacía seguimiento de la prestación de servicios de salud de CAPRECOM</a:t>
            </a:r>
          </a:p>
        </p:txBody>
      </p:sp>
      <p:sp>
        <p:nvSpPr>
          <p:cNvPr id="5" name="CuadroTexto 4"/>
          <p:cNvSpPr txBox="1"/>
          <p:nvPr/>
        </p:nvSpPr>
        <p:spPr>
          <a:xfrm>
            <a:off x="2987824" y="332656"/>
            <a:ext cx="561662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latin typeface="Arial Narrow" panose="020B0606020202030204" pitchFamily="34" charset="0"/>
              </a:rPr>
              <a:t>SALUD</a:t>
            </a:r>
            <a:endParaRPr lang="es-ES" dirty="0">
              <a:latin typeface="Arial Narrow" panose="020B0606020202030204" pitchFamily="34" charset="0"/>
            </a:endParaRPr>
          </a:p>
        </p:txBody>
      </p:sp>
      <p:sp>
        <p:nvSpPr>
          <p:cNvPr id="2" name="Rectángulo 1"/>
          <p:cNvSpPr/>
          <p:nvPr/>
        </p:nvSpPr>
        <p:spPr>
          <a:xfrm>
            <a:off x="3887924" y="1484784"/>
            <a:ext cx="1728192" cy="369332"/>
          </a:xfrm>
          <a:prstGeom prst="rect">
            <a:avLst/>
          </a:prstGeom>
        </p:spPr>
        <p:txBody>
          <a:bodyPr wrap="square">
            <a:spAutoFit/>
          </a:bodyPr>
          <a:lstStyle/>
          <a:p>
            <a:pPr lvl="0" algn="ctr"/>
            <a:r>
              <a:rPr lang="es-CO" b="1" dirty="0" smtClean="0">
                <a:solidFill>
                  <a:schemeClr val="accent1">
                    <a:lumMod val="75000"/>
                  </a:schemeClr>
                </a:solidFill>
                <a:latin typeface="Arial Narrow" panose="020B0606020202030204" pitchFamily="34" charset="0"/>
              </a:rPr>
              <a:t>ANTECEDENTES </a:t>
            </a:r>
          </a:p>
        </p:txBody>
      </p:sp>
      <p:sp>
        <p:nvSpPr>
          <p:cNvPr id="6" name="Rectángulo 5"/>
          <p:cNvSpPr/>
          <p:nvPr/>
        </p:nvSpPr>
        <p:spPr>
          <a:xfrm>
            <a:off x="3669656" y="899428"/>
            <a:ext cx="2126480" cy="369332"/>
          </a:xfrm>
          <a:prstGeom prst="rect">
            <a:avLst/>
          </a:prstGeom>
        </p:spPr>
        <p:txBody>
          <a:bodyPr wrap="none">
            <a:spAutoFit/>
          </a:bodyPr>
          <a:lstStyle/>
          <a:p>
            <a:r>
              <a:rPr lang="es-CO" b="1" dirty="0">
                <a:solidFill>
                  <a:schemeClr val="accent1">
                    <a:lumMod val="75000"/>
                  </a:schemeClr>
                </a:solidFill>
                <a:latin typeface="Arial Narrow" panose="020B0606020202030204" pitchFamily="34" charset="0"/>
              </a:rPr>
              <a:t>MARCO NORMATIVO </a:t>
            </a:r>
            <a:endParaRPr lang="es-ES" b="1" dirty="0">
              <a:solidFill>
                <a:schemeClr val="accent1">
                  <a:lumMod val="75000"/>
                </a:schemeClr>
              </a:solidFill>
            </a:endParaRPr>
          </a:p>
        </p:txBody>
      </p:sp>
    </p:spTree>
    <p:extLst>
      <p:ext uri="{BB962C8B-B14F-4D97-AF65-F5344CB8AC3E}">
        <p14:creationId xmlns:p14="http://schemas.microsoft.com/office/powerpoint/2010/main" val="5967444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79512" y="1268760"/>
            <a:ext cx="1229476" cy="266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LEY 1709 DE 2014</a:t>
            </a:r>
            <a:endParaRPr lang="es-ES" sz="1400" b="1" dirty="0"/>
          </a:p>
        </p:txBody>
      </p:sp>
      <p:sp>
        <p:nvSpPr>
          <p:cNvPr id="7" name="Rectángulo redondeado 6"/>
          <p:cNvSpPr/>
          <p:nvPr/>
        </p:nvSpPr>
        <p:spPr>
          <a:xfrm>
            <a:off x="1547664" y="1268760"/>
            <a:ext cx="7344816" cy="2736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1400" dirty="0" smtClean="0">
                <a:solidFill>
                  <a:schemeClr val="tx1"/>
                </a:solidFill>
                <a:latin typeface="Arial Narrow" panose="020B0606020202030204" pitchFamily="34" charset="0"/>
              </a:rPr>
              <a:t>Crea el Fondo Nacional de Salud para la Población Privada de la Libertad quien contrata todos los servicios de salud de la PPL a cargo del INPEC, en el marco del Modelo de Atención en Salud.</a:t>
            </a:r>
          </a:p>
          <a:p>
            <a:endParaRPr lang="es-ES" sz="1400"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ES" sz="1400" dirty="0" smtClean="0">
                <a:solidFill>
                  <a:schemeClr val="tx1"/>
                </a:solidFill>
                <a:latin typeface="Arial Narrow" panose="020B0606020202030204" pitchFamily="34" charset="0"/>
              </a:rPr>
              <a:t>Define que los recursos del Fondo sean administrados por una sociedad fiduciaria estatal contratada por la USPEC.</a:t>
            </a:r>
          </a:p>
          <a:p>
            <a:pPr marL="285750" indent="-285750">
              <a:buFont typeface="Wingdings" panose="05000000000000000000" pitchFamily="2" charset="2"/>
              <a:buChar char="Ø"/>
            </a:pPr>
            <a:endParaRPr lang="es-ES" sz="1400" dirty="0">
              <a:solidFill>
                <a:schemeClr val="tx1"/>
              </a:solidFill>
              <a:latin typeface="Arial Narrow" panose="020B0606020202030204" pitchFamily="34" charset="0"/>
            </a:endParaRPr>
          </a:p>
          <a:p>
            <a:pPr marL="285750" indent="-285750">
              <a:buFont typeface="Wingdings" panose="05000000000000000000" pitchFamily="2" charset="2"/>
              <a:buChar char="Ø"/>
            </a:pPr>
            <a:r>
              <a:rPr lang="es-ES" sz="1400" dirty="0" smtClean="0">
                <a:solidFill>
                  <a:schemeClr val="tx1"/>
                </a:solidFill>
                <a:latin typeface="Arial Narrow" panose="020B0606020202030204" pitchFamily="34" charset="0"/>
              </a:rPr>
              <a:t>Crea el Consejo Directivo del Fondo, integrado por Ministerio de Justicia, Ministerio de Hacienda, Ministerio de Salud, INPEC, USPEC y la sociedad fiduciaria, quien recomienda las entidades con las que contratará el Fondo.</a:t>
            </a:r>
          </a:p>
        </p:txBody>
      </p:sp>
      <p:sp>
        <p:nvSpPr>
          <p:cNvPr id="8" name="Rectángulo redondeado 7"/>
          <p:cNvSpPr/>
          <p:nvPr/>
        </p:nvSpPr>
        <p:spPr>
          <a:xfrm>
            <a:off x="188610" y="4147368"/>
            <a:ext cx="1229476"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DECRETOS 2245 DE 2015 /</a:t>
            </a:r>
          </a:p>
          <a:p>
            <a:pPr algn="ctr"/>
            <a:r>
              <a:rPr lang="es-ES" sz="1400" b="1" dirty="0" smtClean="0"/>
              <a:t>1142 DE 2016</a:t>
            </a:r>
            <a:endParaRPr lang="es-ES" sz="1400" b="1" dirty="0"/>
          </a:p>
        </p:txBody>
      </p:sp>
      <p:sp>
        <p:nvSpPr>
          <p:cNvPr id="9" name="Rectángulo redondeado 8"/>
          <p:cNvSpPr/>
          <p:nvPr/>
        </p:nvSpPr>
        <p:spPr>
          <a:xfrm>
            <a:off x="1547664" y="4149080"/>
            <a:ext cx="7344816"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1400" dirty="0" smtClean="0">
                <a:solidFill>
                  <a:schemeClr val="tx1"/>
                </a:solidFill>
                <a:latin typeface="Arial Narrow" panose="020B0606020202030204" pitchFamily="34" charset="0"/>
              </a:rPr>
              <a:t>Define las destinaciones del Fondo Nacional de Salud para la PPL.</a:t>
            </a:r>
          </a:p>
          <a:p>
            <a:pPr marL="285750" indent="-285750">
              <a:buFont typeface="Wingdings" panose="05000000000000000000" pitchFamily="2" charset="2"/>
              <a:buChar char="Ø"/>
            </a:pPr>
            <a:endParaRPr lang="es-ES" sz="1400"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ES" sz="1400" dirty="0" smtClean="0">
                <a:solidFill>
                  <a:schemeClr val="tx1"/>
                </a:solidFill>
                <a:latin typeface="Arial Narrow" panose="020B0606020202030204" pitchFamily="34" charset="0"/>
              </a:rPr>
              <a:t>Establece competencias del INPEC, USPEC y entidades involucradas.</a:t>
            </a:r>
          </a:p>
          <a:p>
            <a:pPr marL="285750" indent="-285750">
              <a:buFont typeface="Wingdings" panose="05000000000000000000" pitchFamily="2" charset="2"/>
              <a:buChar char="Ø"/>
            </a:pPr>
            <a:endParaRPr lang="es-ES" sz="1400"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ES" sz="1400" dirty="0" smtClean="0">
                <a:solidFill>
                  <a:schemeClr val="tx1"/>
                </a:solidFill>
                <a:latin typeface="Arial Narrow" panose="020B0606020202030204" pitchFamily="34" charset="0"/>
              </a:rPr>
              <a:t>Define el periodo de transición para la implementación del  Modelo de Atención en Salud. </a:t>
            </a:r>
          </a:p>
          <a:p>
            <a:pPr marL="285750" indent="-285750">
              <a:buFont typeface="Wingdings" panose="05000000000000000000" pitchFamily="2" charset="2"/>
              <a:buChar char="Ø"/>
            </a:pPr>
            <a:endParaRPr lang="es-CO" sz="1400" b="1"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CO" sz="1400" b="1" dirty="0" smtClean="0">
                <a:solidFill>
                  <a:schemeClr val="tx1"/>
                </a:solidFill>
                <a:latin typeface="Arial Narrow" panose="020B0606020202030204" pitchFamily="34" charset="0"/>
              </a:rPr>
              <a:t>En </a:t>
            </a:r>
            <a:r>
              <a:rPr lang="es-CO" sz="1400" b="1" dirty="0">
                <a:solidFill>
                  <a:schemeClr val="tx1"/>
                </a:solidFill>
                <a:latin typeface="Arial Narrow" panose="020B0606020202030204" pitchFamily="34" charset="0"/>
              </a:rPr>
              <a:t>el año 2015, </a:t>
            </a:r>
            <a:r>
              <a:rPr lang="es-CO" sz="1400" dirty="0">
                <a:solidFill>
                  <a:schemeClr val="tx1"/>
                </a:solidFill>
                <a:latin typeface="Arial Narrow" panose="020B0606020202030204" pitchFamily="34" charset="0"/>
              </a:rPr>
              <a:t>se adelantó proceso de selección abreviada para la contratación de la </a:t>
            </a:r>
            <a:r>
              <a:rPr lang="es-CO" sz="1400" dirty="0" smtClean="0">
                <a:solidFill>
                  <a:schemeClr val="tx1"/>
                </a:solidFill>
                <a:latin typeface="Arial Narrow" panose="020B0606020202030204" pitchFamily="34" charset="0"/>
              </a:rPr>
              <a:t>entidad fiduciaria que </a:t>
            </a:r>
            <a:r>
              <a:rPr lang="es-CO" sz="1400" dirty="0">
                <a:solidFill>
                  <a:schemeClr val="tx1"/>
                </a:solidFill>
                <a:latin typeface="Arial Narrow" panose="020B0606020202030204" pitchFamily="34" charset="0"/>
              </a:rPr>
              <a:t>se encarga de la administración </a:t>
            </a:r>
            <a:r>
              <a:rPr lang="es-CO" sz="1400" dirty="0" smtClean="0">
                <a:solidFill>
                  <a:schemeClr val="tx1"/>
                </a:solidFill>
                <a:latin typeface="Arial Narrow" panose="020B0606020202030204" pitchFamily="34" charset="0"/>
              </a:rPr>
              <a:t>y pagos del Fondo.</a:t>
            </a:r>
            <a:endParaRPr lang="es-ES" sz="1400" dirty="0">
              <a:solidFill>
                <a:schemeClr val="tx1"/>
              </a:solidFill>
              <a:latin typeface="Arial Narrow" panose="020B0606020202030204" pitchFamily="34" charset="0"/>
            </a:endParaRPr>
          </a:p>
        </p:txBody>
      </p:sp>
      <p:sp>
        <p:nvSpPr>
          <p:cNvPr id="10" name="CuadroTexto 9"/>
          <p:cNvSpPr txBox="1"/>
          <p:nvPr/>
        </p:nvSpPr>
        <p:spPr>
          <a:xfrm>
            <a:off x="3059832" y="404664"/>
            <a:ext cx="561662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latin typeface="Arial Narrow" panose="020B0606020202030204" pitchFamily="34" charset="0"/>
              </a:rPr>
              <a:t>SALUD</a:t>
            </a:r>
            <a:endParaRPr lang="es-ES" dirty="0">
              <a:solidFill>
                <a:schemeClr val="tx1"/>
              </a:solidFill>
              <a:latin typeface="Arial Narrow" panose="020B0606020202030204" pitchFamily="34" charset="0"/>
            </a:endParaRPr>
          </a:p>
        </p:txBody>
      </p:sp>
      <p:sp>
        <p:nvSpPr>
          <p:cNvPr id="5" name="Rectángulo 4"/>
          <p:cNvSpPr/>
          <p:nvPr/>
        </p:nvSpPr>
        <p:spPr>
          <a:xfrm>
            <a:off x="3923928" y="859117"/>
            <a:ext cx="2126480" cy="369332"/>
          </a:xfrm>
          <a:prstGeom prst="rect">
            <a:avLst/>
          </a:prstGeom>
        </p:spPr>
        <p:txBody>
          <a:bodyPr wrap="none">
            <a:spAutoFit/>
          </a:bodyPr>
          <a:lstStyle/>
          <a:p>
            <a:r>
              <a:rPr lang="es-CO" b="1" dirty="0">
                <a:solidFill>
                  <a:schemeClr val="accent1">
                    <a:lumMod val="75000"/>
                  </a:schemeClr>
                </a:solidFill>
                <a:latin typeface="Arial Narrow" panose="020B0606020202030204" pitchFamily="34" charset="0"/>
              </a:rPr>
              <a:t>MARCO NORMATIVO </a:t>
            </a:r>
            <a:endParaRPr lang="es-ES" b="1" dirty="0">
              <a:solidFill>
                <a:schemeClr val="accent1">
                  <a:lumMod val="75000"/>
                </a:schemeClr>
              </a:solidFill>
            </a:endParaRPr>
          </a:p>
        </p:txBody>
      </p:sp>
    </p:spTree>
    <p:extLst>
      <p:ext uri="{BB962C8B-B14F-4D97-AF65-F5344CB8AC3E}">
        <p14:creationId xmlns:p14="http://schemas.microsoft.com/office/powerpoint/2010/main" val="32366638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79512" y="1268760"/>
            <a:ext cx="1512168"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latin typeface="Arial Narrow" panose="020B0606020202030204" pitchFamily="34" charset="0"/>
              </a:rPr>
              <a:t>LIQUIDACIÓN DE CAPRECOM</a:t>
            </a:r>
            <a:endParaRPr lang="es-ES" sz="1400" b="1" dirty="0">
              <a:latin typeface="Arial Narrow" panose="020B0606020202030204" pitchFamily="34" charset="0"/>
            </a:endParaRPr>
          </a:p>
        </p:txBody>
      </p:sp>
      <p:sp>
        <p:nvSpPr>
          <p:cNvPr id="7" name="Rectángulo redondeado 6"/>
          <p:cNvSpPr/>
          <p:nvPr/>
        </p:nvSpPr>
        <p:spPr>
          <a:xfrm>
            <a:off x="1835696" y="1268760"/>
            <a:ext cx="7056784" cy="2304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1600" dirty="0" smtClean="0">
                <a:solidFill>
                  <a:schemeClr val="tx1"/>
                </a:solidFill>
                <a:latin typeface="Arial Narrow" panose="020B0606020202030204" pitchFamily="34" charset="0"/>
              </a:rPr>
              <a:t>CAPRECOM </a:t>
            </a:r>
            <a:r>
              <a:rPr lang="es-ES" sz="1600" b="1" dirty="0" smtClean="0">
                <a:solidFill>
                  <a:schemeClr val="tx1"/>
                </a:solidFill>
                <a:latin typeface="Arial Narrow" panose="020B0606020202030204" pitchFamily="34" charset="0"/>
              </a:rPr>
              <a:t>NO</a:t>
            </a:r>
            <a:r>
              <a:rPr lang="es-ES" sz="1600" dirty="0" smtClean="0">
                <a:solidFill>
                  <a:schemeClr val="tx1"/>
                </a:solidFill>
                <a:latin typeface="Arial Narrow" panose="020B0606020202030204" pitchFamily="34" charset="0"/>
              </a:rPr>
              <a:t> cumplió con la prestación de servicios de salud a la PPL </a:t>
            </a:r>
          </a:p>
          <a:p>
            <a:r>
              <a:rPr lang="es-ES" sz="1600" dirty="0" smtClean="0">
                <a:solidFill>
                  <a:schemeClr val="tx1"/>
                </a:solidFill>
                <a:latin typeface="Arial Narrow" panose="020B0606020202030204" pitchFamily="34" charset="0"/>
              </a:rPr>
              <a:t>       establecida hasta el 31 de marzo, debido a la negativa de las IPS a contratar con     </a:t>
            </a:r>
          </a:p>
          <a:p>
            <a:r>
              <a:rPr lang="es-ES" sz="1600" dirty="0">
                <a:solidFill>
                  <a:schemeClr val="tx1"/>
                </a:solidFill>
                <a:latin typeface="Arial Narrow" panose="020B0606020202030204" pitchFamily="34" charset="0"/>
              </a:rPr>
              <a:t> </a:t>
            </a:r>
            <a:r>
              <a:rPr lang="es-ES" sz="1600" dirty="0" smtClean="0">
                <a:solidFill>
                  <a:schemeClr val="tx1"/>
                </a:solidFill>
                <a:latin typeface="Arial Narrow" panose="020B0606020202030204" pitchFamily="34" charset="0"/>
              </a:rPr>
              <a:t>      </a:t>
            </a:r>
            <a:r>
              <a:rPr lang="es-ES" sz="1600" dirty="0">
                <a:solidFill>
                  <a:schemeClr val="tx1"/>
                </a:solidFill>
                <a:latin typeface="Arial Narrow" panose="020B0606020202030204" pitchFamily="34" charset="0"/>
              </a:rPr>
              <a:t>é</a:t>
            </a:r>
            <a:r>
              <a:rPr lang="es-ES" sz="1600" dirty="0" smtClean="0">
                <a:solidFill>
                  <a:schemeClr val="tx1"/>
                </a:solidFill>
                <a:latin typeface="Arial Narrow" panose="020B0606020202030204" pitchFamily="34" charset="0"/>
              </a:rPr>
              <a:t>sta.</a:t>
            </a:r>
          </a:p>
          <a:p>
            <a:endParaRPr lang="es-ES" sz="1600"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ES" sz="1600" dirty="0" smtClean="0">
                <a:solidFill>
                  <a:schemeClr val="tx1"/>
                </a:solidFill>
                <a:latin typeface="Arial Narrow" panose="020B0606020202030204" pitchFamily="34" charset="0"/>
              </a:rPr>
              <a:t>La USPEC heredó más </a:t>
            </a:r>
            <a:r>
              <a:rPr lang="es-ES" sz="1600" dirty="0">
                <a:solidFill>
                  <a:schemeClr val="tx1"/>
                </a:solidFill>
                <a:latin typeface="Arial Narrow" panose="020B0606020202030204" pitchFamily="34" charset="0"/>
              </a:rPr>
              <a:t>de 20,000 atenciones en salud </a:t>
            </a:r>
            <a:r>
              <a:rPr lang="es-ES" sz="1600" dirty="0" smtClean="0">
                <a:solidFill>
                  <a:schemeClr val="tx1"/>
                </a:solidFill>
                <a:latin typeface="Arial Narrow" panose="020B0606020202030204" pitchFamily="34" charset="0"/>
              </a:rPr>
              <a:t>represadas por CAPRECOM</a:t>
            </a:r>
          </a:p>
          <a:p>
            <a:endParaRPr lang="es-ES" sz="1600"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ES" sz="1600" dirty="0" smtClean="0">
                <a:solidFill>
                  <a:schemeClr val="tx1"/>
                </a:solidFill>
                <a:latin typeface="Arial Narrow" panose="020B0606020202030204" pitchFamily="34" charset="0"/>
              </a:rPr>
              <a:t>CAPRECOM no entregó información sobre estado de salud de la PPL (historias clínicas), información histórica o estadísticas para contratación de servicios de salud.</a:t>
            </a:r>
          </a:p>
        </p:txBody>
      </p:sp>
      <p:sp>
        <p:nvSpPr>
          <p:cNvPr id="8" name="Rectángulo redondeado 7"/>
          <p:cNvSpPr/>
          <p:nvPr/>
        </p:nvSpPr>
        <p:spPr>
          <a:xfrm>
            <a:off x="152290" y="3789040"/>
            <a:ext cx="1539390"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latin typeface="Arial Narrow" panose="020B0606020202030204" pitchFamily="34" charset="0"/>
              </a:rPr>
              <a:t>CONSORCIO FONDO DE ATENCIÓN EN SALUD PPL 2015</a:t>
            </a:r>
            <a:endParaRPr lang="es-ES" sz="1400" b="1" dirty="0">
              <a:latin typeface="Arial Narrow" panose="020B0606020202030204" pitchFamily="34" charset="0"/>
            </a:endParaRPr>
          </a:p>
        </p:txBody>
      </p:sp>
      <p:sp>
        <p:nvSpPr>
          <p:cNvPr id="9" name="Rectángulo redondeado 8"/>
          <p:cNvSpPr/>
          <p:nvPr/>
        </p:nvSpPr>
        <p:spPr>
          <a:xfrm>
            <a:off x="1867664" y="3789040"/>
            <a:ext cx="7024816" cy="23762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1600" dirty="0" smtClean="0">
                <a:solidFill>
                  <a:schemeClr val="tx1"/>
                </a:solidFill>
                <a:latin typeface="Arial Narrow" panose="020B0606020202030204" pitchFamily="34" charset="0"/>
              </a:rPr>
              <a:t>El Consorcio ha debido levantar información para la contratación de servicios de salud, que no fue entregada por CAPRECOM</a:t>
            </a:r>
          </a:p>
          <a:p>
            <a:endParaRPr lang="es-ES" sz="1600"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ES" sz="1600" dirty="0" smtClean="0">
                <a:solidFill>
                  <a:schemeClr val="tx1"/>
                </a:solidFill>
                <a:latin typeface="Arial Narrow" panose="020B0606020202030204" pitchFamily="34" charset="0"/>
              </a:rPr>
              <a:t>Ha adelantado invitaciones que han quedado desiertas (medicamentos e insumos, salud mental) retrasando aun más esta contratación</a:t>
            </a:r>
          </a:p>
          <a:p>
            <a:endParaRPr lang="es-ES" sz="1600"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ES" sz="1600" dirty="0" smtClean="0">
                <a:solidFill>
                  <a:schemeClr val="tx1"/>
                </a:solidFill>
                <a:latin typeface="Arial Narrow" panose="020B0606020202030204" pitchFamily="34" charset="0"/>
              </a:rPr>
              <a:t>Las IPS han sido reticentes en la contratación con el Consorcio debido al antecedente de CAPRECOM</a:t>
            </a:r>
          </a:p>
        </p:txBody>
      </p:sp>
      <p:sp>
        <p:nvSpPr>
          <p:cNvPr id="10" name="CuadroTexto 9"/>
          <p:cNvSpPr txBox="1"/>
          <p:nvPr/>
        </p:nvSpPr>
        <p:spPr>
          <a:xfrm>
            <a:off x="3203848" y="283586"/>
            <a:ext cx="576064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sz="1600" dirty="0" smtClean="0">
                <a:latin typeface="Arial Narrow" panose="020B0606020202030204" pitchFamily="34" charset="0"/>
              </a:rPr>
              <a:t>SALUD</a:t>
            </a:r>
            <a:endParaRPr lang="es-ES" sz="1600" dirty="0">
              <a:solidFill>
                <a:schemeClr val="tx1"/>
              </a:solidFill>
              <a:latin typeface="Arial Narrow" panose="020B0606020202030204" pitchFamily="34" charset="0"/>
            </a:endParaRPr>
          </a:p>
        </p:txBody>
      </p:sp>
      <p:sp>
        <p:nvSpPr>
          <p:cNvPr id="11" name="Rectángulo 10"/>
          <p:cNvSpPr/>
          <p:nvPr/>
        </p:nvSpPr>
        <p:spPr>
          <a:xfrm>
            <a:off x="2915816" y="760784"/>
            <a:ext cx="5071901" cy="369332"/>
          </a:xfrm>
          <a:prstGeom prst="rect">
            <a:avLst/>
          </a:prstGeom>
        </p:spPr>
        <p:txBody>
          <a:bodyPr wrap="none">
            <a:spAutoFit/>
          </a:bodyPr>
          <a:lstStyle/>
          <a:p>
            <a:r>
              <a:rPr lang="es-CO" b="1" dirty="0" smtClean="0">
                <a:solidFill>
                  <a:schemeClr val="accent1">
                    <a:lumMod val="75000"/>
                  </a:schemeClr>
                </a:solidFill>
                <a:latin typeface="Arial Narrow" panose="020B0606020202030204" pitchFamily="34" charset="0"/>
              </a:rPr>
              <a:t>DIFICULTADES PARA LA PRESTACIÓN DEL SERVICIO</a:t>
            </a:r>
            <a:endParaRPr lang="es-ES" b="1" dirty="0">
              <a:solidFill>
                <a:schemeClr val="accent1">
                  <a:lumMod val="75000"/>
                </a:schemeClr>
              </a:solidFill>
            </a:endParaRPr>
          </a:p>
        </p:txBody>
      </p:sp>
    </p:spTree>
    <p:extLst>
      <p:ext uri="{BB962C8B-B14F-4D97-AF65-F5344CB8AC3E}">
        <p14:creationId xmlns:p14="http://schemas.microsoft.com/office/powerpoint/2010/main" val="42610494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323528" y="1700808"/>
            <a:ext cx="8568952" cy="4392488"/>
          </a:xfrm>
          <a:prstGeom prst="roundRect">
            <a:avLst>
              <a:gd name="adj" fmla="val 517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000" dirty="0" smtClean="0">
                <a:solidFill>
                  <a:schemeClr val="tx1"/>
                </a:solidFill>
                <a:latin typeface="Arial Narrow" panose="020B0606020202030204" pitchFamily="34" charset="0"/>
              </a:rPr>
              <a:t>Diagnóstico de necesidades de dotación en áreas de sanidad</a:t>
            </a:r>
          </a:p>
          <a:p>
            <a:pPr marL="285750" indent="-285750">
              <a:buFont typeface="Wingdings" panose="05000000000000000000" pitchFamily="2" charset="2"/>
              <a:buChar char="Ø"/>
            </a:pPr>
            <a:endParaRPr lang="es-ES" sz="2000"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ES" sz="2000" dirty="0" smtClean="0">
                <a:solidFill>
                  <a:schemeClr val="tx1"/>
                </a:solidFill>
                <a:latin typeface="Arial Narrow" panose="020B0606020202030204" pitchFamily="34" charset="0"/>
              </a:rPr>
              <a:t>Contratación de consultorías para implementación del modelo</a:t>
            </a:r>
          </a:p>
          <a:p>
            <a:endParaRPr lang="es-ES" sz="2000"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ES" sz="2000" dirty="0">
                <a:solidFill>
                  <a:schemeClr val="tx1"/>
                </a:solidFill>
                <a:latin typeface="Arial Narrow" panose="020B0606020202030204" pitchFamily="34" charset="0"/>
              </a:rPr>
              <a:t>I</a:t>
            </a:r>
            <a:r>
              <a:rPr lang="es-ES" sz="2000" dirty="0" smtClean="0">
                <a:solidFill>
                  <a:schemeClr val="tx1"/>
                </a:solidFill>
                <a:latin typeface="Arial Narrow" panose="020B0606020202030204" pitchFamily="34" charset="0"/>
              </a:rPr>
              <a:t>mplementación de lineamientos en salud pública (vacunación, manejo de brotes)</a:t>
            </a:r>
          </a:p>
          <a:p>
            <a:endParaRPr lang="es-ES" sz="2000"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ES" sz="2000" dirty="0">
                <a:solidFill>
                  <a:schemeClr val="tx1"/>
                </a:solidFill>
                <a:latin typeface="Arial Narrow" panose="020B0606020202030204" pitchFamily="34" charset="0"/>
              </a:rPr>
              <a:t>E</a:t>
            </a:r>
            <a:r>
              <a:rPr lang="es-ES" sz="2000" dirty="0" smtClean="0">
                <a:solidFill>
                  <a:schemeClr val="tx1"/>
                </a:solidFill>
                <a:latin typeface="Arial Narrow" panose="020B0606020202030204" pitchFamily="34" charset="0"/>
              </a:rPr>
              <a:t>xpedición de los Manuales Técnicos Administrativos para la prestación de servicios de salud a la PPL</a:t>
            </a:r>
          </a:p>
          <a:p>
            <a:pPr marL="285750" indent="-285750">
              <a:buFont typeface="Wingdings" panose="05000000000000000000" pitchFamily="2" charset="2"/>
              <a:buChar char="Ø"/>
            </a:pPr>
            <a:endParaRPr lang="es-ES" sz="2000"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ES" sz="2000" dirty="0" smtClean="0">
                <a:solidFill>
                  <a:schemeClr val="tx1"/>
                </a:solidFill>
                <a:latin typeface="Arial Narrow" panose="020B0606020202030204" pitchFamily="34" charset="0"/>
              </a:rPr>
              <a:t>Contratación de la atención integral de pacientes con VIH a nivel nacional</a:t>
            </a:r>
          </a:p>
          <a:p>
            <a:pPr marL="285750" indent="-285750">
              <a:buFont typeface="Wingdings" panose="05000000000000000000" pitchFamily="2" charset="2"/>
              <a:buChar char="Ø"/>
            </a:pPr>
            <a:endParaRPr lang="es-ES" sz="2000"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ES" sz="2000" dirty="0" smtClean="0">
                <a:solidFill>
                  <a:schemeClr val="tx1"/>
                </a:solidFill>
                <a:latin typeface="Arial Narrow" panose="020B0606020202030204" pitchFamily="34" charset="0"/>
              </a:rPr>
              <a:t>Los servicios de ginecología y pediatría se vienen prestando extramuralmente</a:t>
            </a:r>
          </a:p>
        </p:txBody>
      </p:sp>
      <p:sp>
        <p:nvSpPr>
          <p:cNvPr id="5" name="CuadroTexto 4"/>
          <p:cNvSpPr txBox="1"/>
          <p:nvPr/>
        </p:nvSpPr>
        <p:spPr>
          <a:xfrm>
            <a:off x="3131840" y="332656"/>
            <a:ext cx="561662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latin typeface="Arial Narrow" panose="020B0606020202030204" pitchFamily="34" charset="0"/>
              </a:rPr>
              <a:t> SALUD</a:t>
            </a:r>
            <a:endParaRPr lang="es-ES" dirty="0">
              <a:solidFill>
                <a:schemeClr val="tx1"/>
              </a:solidFill>
              <a:latin typeface="Arial Narrow" panose="020B0606020202030204" pitchFamily="34" charset="0"/>
            </a:endParaRPr>
          </a:p>
        </p:txBody>
      </p:sp>
      <p:sp>
        <p:nvSpPr>
          <p:cNvPr id="6" name="Rectángulo 5"/>
          <p:cNvSpPr/>
          <p:nvPr/>
        </p:nvSpPr>
        <p:spPr>
          <a:xfrm>
            <a:off x="1619672" y="1124744"/>
            <a:ext cx="7362231" cy="369332"/>
          </a:xfrm>
          <a:prstGeom prst="rect">
            <a:avLst/>
          </a:prstGeom>
        </p:spPr>
        <p:txBody>
          <a:bodyPr wrap="square">
            <a:spAutoFit/>
          </a:bodyPr>
          <a:lstStyle/>
          <a:p>
            <a:r>
              <a:rPr lang="es-CO" b="1" dirty="0" smtClean="0">
                <a:solidFill>
                  <a:schemeClr val="accent1">
                    <a:lumMod val="75000"/>
                  </a:schemeClr>
                </a:solidFill>
                <a:latin typeface="Arial Narrow" panose="020B0606020202030204" pitchFamily="34" charset="0"/>
              </a:rPr>
              <a:t>ACCIONES ADELANTADAS PARA LA EFICIENTE PRESTACIÓN DEL SERVICIO  </a:t>
            </a:r>
            <a:endParaRPr lang="es-ES" b="1" dirty="0">
              <a:solidFill>
                <a:schemeClr val="accent1">
                  <a:lumMod val="75000"/>
                </a:schemeClr>
              </a:solidFill>
            </a:endParaRPr>
          </a:p>
        </p:txBody>
      </p:sp>
    </p:spTree>
    <p:extLst>
      <p:ext uri="{BB962C8B-B14F-4D97-AF65-F5344CB8AC3E}">
        <p14:creationId xmlns:p14="http://schemas.microsoft.com/office/powerpoint/2010/main" val="1578472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79512" y="3645024"/>
            <a:ext cx="1229476"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t>LEY 1709 DE 2014</a:t>
            </a:r>
            <a:endParaRPr lang="es-ES" sz="1400" b="1" dirty="0"/>
          </a:p>
        </p:txBody>
      </p:sp>
      <p:sp>
        <p:nvSpPr>
          <p:cNvPr id="7" name="Rectángulo redondeado 6"/>
          <p:cNvSpPr/>
          <p:nvPr/>
        </p:nvSpPr>
        <p:spPr>
          <a:xfrm>
            <a:off x="1619672" y="3645024"/>
            <a:ext cx="7344816" cy="25922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b="1" dirty="0" smtClean="0">
                <a:solidFill>
                  <a:schemeClr val="tx1"/>
                </a:solidFill>
                <a:latin typeface="Arial Narrow" panose="020B0606020202030204" pitchFamily="34" charset="0"/>
              </a:rPr>
              <a:t>MODIFICÓ LA LEY 65 DE 1993:</a:t>
            </a:r>
            <a:endParaRPr lang="es-CO" sz="1400" b="1" dirty="0">
              <a:solidFill>
                <a:schemeClr val="tx1"/>
              </a:solidFill>
              <a:latin typeface="Arial Narrow" panose="020B0606020202030204" pitchFamily="34" charset="0"/>
            </a:endParaRPr>
          </a:p>
          <a:p>
            <a:pPr marL="285750" indent="-285750">
              <a:buFont typeface="Wingdings" panose="05000000000000000000" pitchFamily="2" charset="2"/>
              <a:buChar char="Ø"/>
            </a:pPr>
            <a:endParaRPr lang="es-CO" sz="2000"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CO" sz="2000" dirty="0" smtClean="0">
                <a:solidFill>
                  <a:schemeClr val="tx1"/>
                </a:solidFill>
                <a:latin typeface="Arial Narrow" panose="020B0606020202030204" pitchFamily="34" charset="0"/>
              </a:rPr>
              <a:t>Artículo </a:t>
            </a:r>
            <a:r>
              <a:rPr lang="es-CO" sz="2000" dirty="0">
                <a:solidFill>
                  <a:schemeClr val="tx1"/>
                </a:solidFill>
                <a:latin typeface="Arial Narrow" panose="020B0606020202030204" pitchFamily="34" charset="0"/>
              </a:rPr>
              <a:t>67. </a:t>
            </a:r>
            <a:r>
              <a:rPr lang="es-CO" sz="2000" b="1" dirty="0">
                <a:solidFill>
                  <a:schemeClr val="tx1"/>
                </a:solidFill>
                <a:latin typeface="Arial Narrow" panose="020B0606020202030204" pitchFamily="34" charset="0"/>
              </a:rPr>
              <a:t>Provisión de alimentos y </a:t>
            </a:r>
            <a:r>
              <a:rPr lang="es-CO" sz="2000" b="1" dirty="0" smtClean="0">
                <a:solidFill>
                  <a:schemeClr val="tx1"/>
                </a:solidFill>
                <a:latin typeface="Arial Narrow" panose="020B0606020202030204" pitchFamily="34" charset="0"/>
              </a:rPr>
              <a:t>elementos  a cargo de la USPEC</a:t>
            </a:r>
            <a:endParaRPr lang="es-CO" sz="2000" dirty="0" smtClean="0">
              <a:solidFill>
                <a:schemeClr val="tx1"/>
              </a:solidFill>
              <a:latin typeface="Arial Narrow" panose="020B0606020202030204" pitchFamily="34" charset="0"/>
            </a:endParaRPr>
          </a:p>
          <a:p>
            <a:endParaRPr lang="es-CO" sz="2000" dirty="0">
              <a:solidFill>
                <a:schemeClr val="tx1"/>
              </a:solidFill>
              <a:latin typeface="Arial Narrow" panose="020B0606020202030204" pitchFamily="34" charset="0"/>
            </a:endParaRPr>
          </a:p>
          <a:p>
            <a:pPr marL="285750" indent="-285750">
              <a:buFont typeface="Wingdings" panose="05000000000000000000" pitchFamily="2" charset="2"/>
              <a:buChar char="Ø"/>
            </a:pPr>
            <a:r>
              <a:rPr lang="es-CO" sz="2000" dirty="0">
                <a:solidFill>
                  <a:schemeClr val="tx1"/>
                </a:solidFill>
                <a:latin typeface="Arial Narrow" panose="020B0606020202030204" pitchFamily="34" charset="0"/>
              </a:rPr>
              <a:t>Artículo 68. </a:t>
            </a:r>
            <a:r>
              <a:rPr lang="es-CO" sz="2000" b="1" dirty="0" smtClean="0">
                <a:solidFill>
                  <a:schemeClr val="tx1"/>
                </a:solidFill>
                <a:latin typeface="Arial Narrow" panose="020B0606020202030204" pitchFamily="34" charset="0"/>
              </a:rPr>
              <a:t>La USPEC fijará las Políticas </a:t>
            </a:r>
            <a:r>
              <a:rPr lang="es-CO" sz="2000" b="1" dirty="0">
                <a:solidFill>
                  <a:schemeClr val="tx1"/>
                </a:solidFill>
                <a:latin typeface="Arial Narrow" panose="020B0606020202030204" pitchFamily="34" charset="0"/>
              </a:rPr>
              <a:t>y planes de provisión alimentaria</a:t>
            </a:r>
            <a:r>
              <a:rPr lang="es-CO" sz="2000" b="1" dirty="0" smtClean="0">
                <a:solidFill>
                  <a:schemeClr val="tx1"/>
                </a:solidFill>
                <a:latin typeface="Arial Narrow" panose="020B0606020202030204" pitchFamily="34" charset="0"/>
              </a:rPr>
              <a:t>.</a:t>
            </a:r>
            <a:endParaRPr lang="es-CO" sz="2000" b="1" dirty="0">
              <a:solidFill>
                <a:schemeClr val="tx1"/>
              </a:solidFill>
              <a:latin typeface="Arial Narrow" panose="020B0606020202030204" pitchFamily="34" charset="0"/>
            </a:endParaRPr>
          </a:p>
        </p:txBody>
      </p:sp>
      <p:sp>
        <p:nvSpPr>
          <p:cNvPr id="8" name="Rectángulo redondeado 7"/>
          <p:cNvSpPr/>
          <p:nvPr/>
        </p:nvSpPr>
        <p:spPr>
          <a:xfrm>
            <a:off x="179512" y="1268760"/>
            <a:ext cx="1229476"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DECRETO</a:t>
            </a:r>
          </a:p>
          <a:p>
            <a:pPr algn="ctr"/>
            <a:r>
              <a:rPr lang="es-ES" sz="1400" b="1" dirty="0"/>
              <a:t>4</a:t>
            </a:r>
            <a:r>
              <a:rPr lang="es-ES" sz="1400" b="1" dirty="0" smtClean="0"/>
              <a:t>150 DE 2011</a:t>
            </a:r>
            <a:endParaRPr lang="es-ES" sz="1400" b="1" dirty="0"/>
          </a:p>
        </p:txBody>
      </p:sp>
      <p:sp>
        <p:nvSpPr>
          <p:cNvPr id="9" name="Rectángulo redondeado 8"/>
          <p:cNvSpPr/>
          <p:nvPr/>
        </p:nvSpPr>
        <p:spPr>
          <a:xfrm>
            <a:off x="1547664" y="1268760"/>
            <a:ext cx="7344816"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CO" sz="2000" dirty="0">
                <a:solidFill>
                  <a:schemeClr val="tx1"/>
                </a:solidFill>
                <a:latin typeface="Arial Narrow" panose="020B0606020202030204" pitchFamily="34" charset="0"/>
              </a:rPr>
              <a:t>Artículo 4°. Objeto. La Unidad de Servicios Penitenciarios y Carcelarios - SPC, tiene como objeto gestionar y operar el suministro de bienes y </a:t>
            </a:r>
            <a:r>
              <a:rPr lang="es-CO" sz="2000" b="1" dirty="0">
                <a:solidFill>
                  <a:schemeClr val="accent1">
                    <a:lumMod val="75000"/>
                  </a:schemeClr>
                </a:solidFill>
                <a:latin typeface="Arial Narrow" panose="020B0606020202030204" pitchFamily="34" charset="0"/>
              </a:rPr>
              <a:t>la prestación de los </a:t>
            </a:r>
            <a:r>
              <a:rPr lang="es-CO" sz="2000" b="1" dirty="0" smtClean="0">
                <a:solidFill>
                  <a:schemeClr val="accent1">
                    <a:lumMod val="75000"/>
                  </a:schemeClr>
                </a:solidFill>
                <a:latin typeface="Arial Narrow" panose="020B0606020202030204" pitchFamily="34" charset="0"/>
              </a:rPr>
              <a:t>servicios (…)</a:t>
            </a:r>
            <a:endParaRPr lang="es-ES" sz="2000" b="1" dirty="0">
              <a:solidFill>
                <a:schemeClr val="accent1">
                  <a:lumMod val="75000"/>
                </a:schemeClr>
              </a:solidFill>
              <a:latin typeface="Arial Narrow" panose="020B0606020202030204" pitchFamily="34" charset="0"/>
            </a:endParaRPr>
          </a:p>
        </p:txBody>
      </p:sp>
      <p:sp>
        <p:nvSpPr>
          <p:cNvPr id="10" name="CuadroTexto 9"/>
          <p:cNvSpPr txBox="1"/>
          <p:nvPr/>
        </p:nvSpPr>
        <p:spPr>
          <a:xfrm>
            <a:off x="3059832" y="332656"/>
            <a:ext cx="561662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solidFill>
                  <a:schemeClr val="bg1"/>
                </a:solidFill>
                <a:latin typeface="Arial Narrow" panose="020B0606020202030204" pitchFamily="34" charset="0"/>
              </a:rPr>
              <a:t>ALIMENTACIÓN</a:t>
            </a:r>
            <a:endParaRPr lang="es-ES" dirty="0">
              <a:solidFill>
                <a:schemeClr val="bg1"/>
              </a:solidFill>
              <a:latin typeface="Arial Narrow" panose="020B0606020202030204" pitchFamily="34" charset="0"/>
            </a:endParaRPr>
          </a:p>
        </p:txBody>
      </p:sp>
      <p:sp>
        <p:nvSpPr>
          <p:cNvPr id="5" name="Rectángulo 4"/>
          <p:cNvSpPr/>
          <p:nvPr/>
        </p:nvSpPr>
        <p:spPr>
          <a:xfrm>
            <a:off x="3923928" y="859117"/>
            <a:ext cx="2126480" cy="369332"/>
          </a:xfrm>
          <a:prstGeom prst="rect">
            <a:avLst/>
          </a:prstGeom>
        </p:spPr>
        <p:txBody>
          <a:bodyPr wrap="none">
            <a:spAutoFit/>
          </a:bodyPr>
          <a:lstStyle/>
          <a:p>
            <a:r>
              <a:rPr lang="es-CO" b="1" dirty="0">
                <a:solidFill>
                  <a:schemeClr val="accent1">
                    <a:lumMod val="75000"/>
                  </a:schemeClr>
                </a:solidFill>
                <a:latin typeface="Arial Narrow" panose="020B0606020202030204" pitchFamily="34" charset="0"/>
              </a:rPr>
              <a:t>MARCO NORMATIVO </a:t>
            </a:r>
            <a:endParaRPr lang="es-ES" b="1" dirty="0">
              <a:solidFill>
                <a:schemeClr val="accent1">
                  <a:lumMod val="75000"/>
                </a:schemeClr>
              </a:solidFill>
            </a:endParaRPr>
          </a:p>
        </p:txBody>
      </p:sp>
    </p:spTree>
    <p:extLst>
      <p:ext uri="{BB962C8B-B14F-4D97-AF65-F5344CB8AC3E}">
        <p14:creationId xmlns:p14="http://schemas.microsoft.com/office/powerpoint/2010/main" val="21245570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323528" y="1312568"/>
            <a:ext cx="8568952" cy="4924743"/>
          </a:xfrm>
          <a:prstGeom prst="roundRect">
            <a:avLst>
              <a:gd name="adj" fmla="val 517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CO" sz="1600" b="1" dirty="0" smtClean="0">
                <a:solidFill>
                  <a:schemeClr val="tx1"/>
                </a:solidFill>
                <a:latin typeface="Arial Narrow" panose="020B0606020202030204" pitchFamily="34" charset="0"/>
              </a:rPr>
              <a:t>La Universidad Nacional </a:t>
            </a:r>
            <a:r>
              <a:rPr lang="es-CO" sz="1600" dirty="0" smtClean="0">
                <a:solidFill>
                  <a:schemeClr val="tx1"/>
                </a:solidFill>
                <a:latin typeface="Arial Narrow" panose="020B0606020202030204" pitchFamily="34" charset="0"/>
              </a:rPr>
              <a:t>actualizó el estudio del servicio de alimentación por el sistema de ración a la PPL, que incluye: </a:t>
            </a:r>
            <a:endParaRPr lang="es-ES" sz="1600" dirty="0" smtClean="0">
              <a:solidFill>
                <a:schemeClr val="tx1"/>
              </a:solidFill>
              <a:latin typeface="Arial Narrow" panose="020B0606020202030204" pitchFamily="34" charset="0"/>
            </a:endParaRPr>
          </a:p>
          <a:p>
            <a:pPr marL="342900" indent="-342900">
              <a:buFont typeface="Arial" panose="020B0604020202020204" pitchFamily="34" charset="0"/>
              <a:buChar char="•"/>
            </a:pPr>
            <a:r>
              <a:rPr lang="es-ES" sz="1600" dirty="0" smtClean="0">
                <a:solidFill>
                  <a:schemeClr val="tx1"/>
                </a:solidFill>
                <a:latin typeface="Arial Narrow" panose="020B0606020202030204" pitchFamily="34" charset="0"/>
              </a:rPr>
              <a:t>Cálculos de costos</a:t>
            </a:r>
          </a:p>
          <a:p>
            <a:pPr marL="342900" indent="-342900">
              <a:buFont typeface="Arial" panose="020B0604020202020204" pitchFamily="34" charset="0"/>
              <a:buChar char="•"/>
            </a:pPr>
            <a:r>
              <a:rPr lang="es-CO" sz="1600" dirty="0" smtClean="0">
                <a:solidFill>
                  <a:schemeClr val="tx1"/>
                </a:solidFill>
                <a:latin typeface="Arial Narrow" panose="020B0606020202030204" pitchFamily="34" charset="0"/>
              </a:rPr>
              <a:t>Valores nutricionales </a:t>
            </a:r>
          </a:p>
          <a:p>
            <a:pPr marL="342900" indent="-342900">
              <a:buFont typeface="Arial" panose="020B0604020202020204" pitchFamily="34" charset="0"/>
              <a:buChar char="•"/>
            </a:pPr>
            <a:r>
              <a:rPr lang="es-CO" sz="1600" dirty="0" smtClean="0">
                <a:solidFill>
                  <a:schemeClr val="tx1"/>
                </a:solidFill>
                <a:latin typeface="Arial Narrow" panose="020B0606020202030204" pitchFamily="34" charset="0"/>
              </a:rPr>
              <a:t>Gramaje </a:t>
            </a:r>
          </a:p>
          <a:p>
            <a:pPr marL="342900" indent="-342900">
              <a:buFont typeface="Arial" panose="020B0604020202020204" pitchFamily="34" charset="0"/>
              <a:buChar char="•"/>
            </a:pPr>
            <a:r>
              <a:rPr lang="es-CO" sz="1600" dirty="0" smtClean="0">
                <a:solidFill>
                  <a:schemeClr val="tx1"/>
                </a:solidFill>
                <a:latin typeface="Arial Narrow" panose="020B0606020202030204" pitchFamily="34" charset="0"/>
              </a:rPr>
              <a:t>Menús variados por regional</a:t>
            </a:r>
          </a:p>
          <a:p>
            <a:endParaRPr lang="es-CO" sz="1600" dirty="0">
              <a:solidFill>
                <a:schemeClr val="tx1"/>
              </a:solidFill>
              <a:latin typeface="Arial Narrow" panose="020B0606020202030204" pitchFamily="34" charset="0"/>
            </a:endParaRPr>
          </a:p>
          <a:p>
            <a:pPr marL="285750" indent="-285750">
              <a:buFont typeface="Wingdings" panose="05000000000000000000" pitchFamily="2" charset="2"/>
              <a:buChar char="Ø"/>
            </a:pPr>
            <a:r>
              <a:rPr lang="es-CO" sz="1600" b="1" dirty="0">
                <a:solidFill>
                  <a:schemeClr val="tx1"/>
                </a:solidFill>
                <a:latin typeface="Arial Narrow" panose="020B0606020202030204" pitchFamily="34" charset="0"/>
              </a:rPr>
              <a:t>La USPEC</a:t>
            </a:r>
            <a:r>
              <a:rPr lang="es-CO" sz="1600" dirty="0">
                <a:solidFill>
                  <a:schemeClr val="tx1"/>
                </a:solidFill>
                <a:latin typeface="Arial Narrow" panose="020B0606020202030204" pitchFamily="34" charset="0"/>
              </a:rPr>
              <a:t> realiza interventoría a los contratos de alimentación en 49 ERON, y supervisión de los </a:t>
            </a:r>
            <a:r>
              <a:rPr lang="es-CO" sz="1600" dirty="0" smtClean="0">
                <a:solidFill>
                  <a:schemeClr val="tx1"/>
                </a:solidFill>
                <a:latin typeface="Arial Narrow" panose="020B0606020202030204" pitchFamily="34" charset="0"/>
              </a:rPr>
              <a:t>restantes</a:t>
            </a:r>
          </a:p>
          <a:p>
            <a:pPr marL="285750" indent="-285750">
              <a:buFont typeface="Wingdings" panose="05000000000000000000" pitchFamily="2" charset="2"/>
              <a:buChar char="Ø"/>
            </a:pPr>
            <a:endParaRPr lang="es-CO" sz="1600" dirty="0" smtClean="0">
              <a:solidFill>
                <a:schemeClr val="tx1"/>
              </a:solidFill>
              <a:latin typeface="Arial Narrow" panose="020B0606020202030204" pitchFamily="34" charset="0"/>
            </a:endParaRPr>
          </a:p>
          <a:p>
            <a:pPr marL="285750" indent="-285750">
              <a:buFont typeface="Wingdings" panose="05000000000000000000" pitchFamily="2" charset="2"/>
              <a:buChar char="Ø"/>
            </a:pPr>
            <a:r>
              <a:rPr lang="es-CO" sz="1600" dirty="0" smtClean="0">
                <a:solidFill>
                  <a:schemeClr val="tx1"/>
                </a:solidFill>
                <a:latin typeface="Arial Narrow" panose="020B0606020202030204" pitchFamily="34" charset="0"/>
              </a:rPr>
              <a:t>Se implementan </a:t>
            </a:r>
            <a:r>
              <a:rPr lang="es-CO" sz="1600" dirty="0">
                <a:solidFill>
                  <a:schemeClr val="tx1"/>
                </a:solidFill>
                <a:latin typeface="Arial Narrow" panose="020B0606020202030204" pitchFamily="34" charset="0"/>
              </a:rPr>
              <a:t>Acuerdos de Niveles de Servicio con los operadores de alimentación sobre: </a:t>
            </a:r>
          </a:p>
          <a:p>
            <a:pPr marL="342900" indent="-342900">
              <a:buFont typeface="Arial" panose="020B0604020202020204" pitchFamily="34" charset="0"/>
              <a:buChar char="•"/>
            </a:pPr>
            <a:r>
              <a:rPr lang="es-CO" sz="1600" dirty="0" smtClean="0">
                <a:solidFill>
                  <a:schemeClr val="tx1"/>
                </a:solidFill>
                <a:latin typeface="Arial Narrow" panose="020B0606020202030204" pitchFamily="34" charset="0"/>
              </a:rPr>
              <a:t>Cumplimiento </a:t>
            </a:r>
            <a:r>
              <a:rPr lang="es-CO" sz="1600" dirty="0">
                <a:solidFill>
                  <a:schemeClr val="tx1"/>
                </a:solidFill>
                <a:latin typeface="Arial Narrow" panose="020B0606020202030204" pitchFamily="34" charset="0"/>
              </a:rPr>
              <a:t>del gramaje mínimo</a:t>
            </a:r>
          </a:p>
          <a:p>
            <a:pPr marL="342900" indent="-342900">
              <a:buFont typeface="Arial" panose="020B0604020202020204" pitchFamily="34" charset="0"/>
              <a:buChar char="•"/>
            </a:pPr>
            <a:r>
              <a:rPr lang="es-CO" sz="1600" dirty="0">
                <a:solidFill>
                  <a:schemeClr val="tx1"/>
                </a:solidFill>
                <a:latin typeface="Arial Narrow" panose="020B0606020202030204" pitchFamily="34" charset="0"/>
              </a:rPr>
              <a:t>Verificación inocuidad  </a:t>
            </a:r>
          </a:p>
          <a:p>
            <a:pPr marL="342900" indent="-342900">
              <a:buFont typeface="Arial" panose="020B0604020202020204" pitchFamily="34" charset="0"/>
              <a:buChar char="•"/>
            </a:pPr>
            <a:r>
              <a:rPr lang="es-CO" sz="1600" dirty="0">
                <a:solidFill>
                  <a:schemeClr val="tx1"/>
                </a:solidFill>
                <a:latin typeface="Arial Narrow" panose="020B0606020202030204" pitchFamily="34" charset="0"/>
              </a:rPr>
              <a:t>Supervisión de los </a:t>
            </a:r>
            <a:r>
              <a:rPr lang="es-CO" sz="1600" dirty="0" smtClean="0">
                <a:solidFill>
                  <a:schemeClr val="tx1"/>
                </a:solidFill>
                <a:latin typeface="Arial Narrow" panose="020B0606020202030204" pitchFamily="34" charset="0"/>
              </a:rPr>
              <a:t>menús</a:t>
            </a:r>
          </a:p>
          <a:p>
            <a:pPr marL="342900" indent="-342900">
              <a:buFont typeface="Arial" panose="020B0604020202020204" pitchFamily="34" charset="0"/>
              <a:buChar char="•"/>
            </a:pPr>
            <a:r>
              <a:rPr lang="es-CO" sz="1600" dirty="0" smtClean="0">
                <a:solidFill>
                  <a:schemeClr val="tx1"/>
                </a:solidFill>
                <a:latin typeface="Arial Narrow" panose="020B0606020202030204" pitchFamily="34" charset="0"/>
              </a:rPr>
              <a:t>ETAS (Enfermedades Transmitidas por Alimentos) </a:t>
            </a:r>
          </a:p>
          <a:p>
            <a:pPr marL="342900" indent="-342900">
              <a:buFont typeface="Arial" panose="020B0604020202020204" pitchFamily="34" charset="0"/>
              <a:buChar char="•"/>
            </a:pPr>
            <a:r>
              <a:rPr lang="es-CO" sz="1600" dirty="0" smtClean="0">
                <a:solidFill>
                  <a:schemeClr val="tx1"/>
                </a:solidFill>
                <a:latin typeface="Arial Narrow" panose="020B0606020202030204" pitchFamily="34" charset="0"/>
              </a:rPr>
              <a:t>No entrega de postres, frutas y menús típicos</a:t>
            </a:r>
          </a:p>
          <a:p>
            <a:pPr marL="342900" indent="-342900">
              <a:buFont typeface="Arial" panose="020B0604020202020204" pitchFamily="34" charset="0"/>
              <a:buChar char="•"/>
            </a:pPr>
            <a:r>
              <a:rPr lang="es-CO" sz="1600" dirty="0" smtClean="0">
                <a:solidFill>
                  <a:schemeClr val="tx1"/>
                </a:solidFill>
                <a:latin typeface="Arial Narrow" panose="020B0606020202030204" pitchFamily="34" charset="0"/>
              </a:rPr>
              <a:t>Contaminación biológica de la materia prima </a:t>
            </a:r>
          </a:p>
          <a:p>
            <a:endParaRPr lang="es-CO" sz="1600" dirty="0" smtClean="0">
              <a:solidFill>
                <a:schemeClr val="tx1"/>
              </a:solidFill>
              <a:latin typeface="Arial Narrow" panose="020B0606020202030204" pitchFamily="34" charset="0"/>
            </a:endParaRPr>
          </a:p>
          <a:p>
            <a:r>
              <a:rPr lang="es-CO" sz="1600" dirty="0" smtClean="0">
                <a:solidFill>
                  <a:schemeClr val="tx1"/>
                </a:solidFill>
                <a:latin typeface="Arial Narrow" panose="020B0606020202030204" pitchFamily="34" charset="0"/>
              </a:rPr>
              <a:t>Se </a:t>
            </a:r>
            <a:r>
              <a:rPr lang="es-CO" sz="1600" dirty="0">
                <a:solidFill>
                  <a:schemeClr val="tx1"/>
                </a:solidFill>
                <a:latin typeface="Arial Narrow" panose="020B0606020202030204" pitchFamily="34" charset="0"/>
              </a:rPr>
              <a:t>aplican descuentos sobre la facturación ante el NO cumplimiento de lo establecido </a:t>
            </a:r>
            <a:r>
              <a:rPr lang="es-CO" sz="1600" dirty="0" smtClean="0">
                <a:solidFill>
                  <a:schemeClr val="tx1"/>
                </a:solidFill>
                <a:latin typeface="Arial Narrow" panose="020B0606020202030204" pitchFamily="34" charset="0"/>
              </a:rPr>
              <a:t>contractualmente.</a:t>
            </a:r>
            <a:endParaRPr lang="es-CO" sz="1600" dirty="0">
              <a:solidFill>
                <a:schemeClr val="tx1"/>
              </a:solidFill>
              <a:latin typeface="Arial Narrow" panose="020B0606020202030204" pitchFamily="34" charset="0"/>
            </a:endParaRPr>
          </a:p>
          <a:p>
            <a:pPr marL="342900" indent="-342900">
              <a:buFont typeface="Wingdings" panose="05000000000000000000" pitchFamily="2" charset="2"/>
              <a:buChar char="Ø"/>
            </a:pPr>
            <a:r>
              <a:rPr lang="es-CO" sz="1600" dirty="0" smtClean="0">
                <a:solidFill>
                  <a:schemeClr val="tx1"/>
                </a:solidFill>
                <a:latin typeface="Arial Narrow" panose="020B0606020202030204" pitchFamily="34" charset="0"/>
              </a:rPr>
              <a:t>Los operadores adecúan </a:t>
            </a:r>
            <a:r>
              <a:rPr lang="es-CO" sz="1600" dirty="0">
                <a:solidFill>
                  <a:schemeClr val="tx1"/>
                </a:solidFill>
                <a:latin typeface="Arial Narrow" panose="020B0606020202030204" pitchFamily="34" charset="0"/>
              </a:rPr>
              <a:t>y </a:t>
            </a:r>
            <a:r>
              <a:rPr lang="es-CO" sz="1600" dirty="0" smtClean="0">
                <a:solidFill>
                  <a:schemeClr val="tx1"/>
                </a:solidFill>
                <a:latin typeface="Arial Narrow" panose="020B0606020202030204" pitchFamily="34" charset="0"/>
              </a:rPr>
              <a:t>mantienen permanentemente los ranchos.</a:t>
            </a:r>
            <a:endParaRPr lang="es-ES" sz="1600" dirty="0" smtClean="0">
              <a:solidFill>
                <a:schemeClr val="tx1"/>
              </a:solidFill>
              <a:latin typeface="Arial Narrow" panose="020B0606020202030204" pitchFamily="34" charset="0"/>
            </a:endParaRPr>
          </a:p>
        </p:txBody>
      </p:sp>
      <p:sp>
        <p:nvSpPr>
          <p:cNvPr id="5" name="CuadroTexto 4"/>
          <p:cNvSpPr txBox="1"/>
          <p:nvPr/>
        </p:nvSpPr>
        <p:spPr>
          <a:xfrm>
            <a:off x="3131840" y="332656"/>
            <a:ext cx="561662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latin typeface="Arial Narrow" panose="020B0606020202030204" pitchFamily="34" charset="0"/>
              </a:rPr>
              <a:t> ALIMENTACIÓN</a:t>
            </a:r>
            <a:endParaRPr lang="es-ES" dirty="0">
              <a:solidFill>
                <a:schemeClr val="tx1"/>
              </a:solidFill>
              <a:latin typeface="Arial Narrow" panose="020B0606020202030204" pitchFamily="34" charset="0"/>
            </a:endParaRPr>
          </a:p>
        </p:txBody>
      </p:sp>
      <p:sp>
        <p:nvSpPr>
          <p:cNvPr id="6" name="Rectángulo 5"/>
          <p:cNvSpPr/>
          <p:nvPr/>
        </p:nvSpPr>
        <p:spPr>
          <a:xfrm>
            <a:off x="2915816" y="935432"/>
            <a:ext cx="2706318" cy="369332"/>
          </a:xfrm>
          <a:prstGeom prst="rect">
            <a:avLst/>
          </a:prstGeom>
        </p:spPr>
        <p:txBody>
          <a:bodyPr wrap="none">
            <a:spAutoFit/>
          </a:bodyPr>
          <a:lstStyle/>
          <a:p>
            <a:r>
              <a:rPr lang="es-CO" b="1" dirty="0" smtClean="0">
                <a:solidFill>
                  <a:schemeClr val="accent1">
                    <a:lumMod val="75000"/>
                  </a:schemeClr>
                </a:solidFill>
                <a:latin typeface="Arial Narrow" panose="020B0606020202030204" pitchFamily="34" charset="0"/>
              </a:rPr>
              <a:t>ACCIONES ADELANTADAS </a:t>
            </a:r>
            <a:endParaRPr lang="es-ES" b="1" dirty="0">
              <a:solidFill>
                <a:schemeClr val="accent1">
                  <a:lumMod val="75000"/>
                </a:schemeClr>
              </a:solidFill>
            </a:endParaRPr>
          </a:p>
        </p:txBody>
      </p:sp>
    </p:spTree>
    <p:extLst>
      <p:ext uri="{BB962C8B-B14F-4D97-AF65-F5344CB8AC3E}">
        <p14:creationId xmlns:p14="http://schemas.microsoft.com/office/powerpoint/2010/main" val="4100123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31840" y="404664"/>
            <a:ext cx="52565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latin typeface="Arial Narrow" panose="020B0606020202030204" pitchFamily="34" charset="0"/>
              </a:rPr>
              <a:t>SITUACIÓN ADMINISTRATIVA </a:t>
            </a:r>
            <a:endParaRPr lang="es-ES" dirty="0">
              <a:latin typeface="Arial Narrow" panose="020B0606020202030204" pitchFamily="34" charset="0"/>
            </a:endParaRPr>
          </a:p>
        </p:txBody>
      </p:sp>
      <p:sp>
        <p:nvSpPr>
          <p:cNvPr id="7" name="CuadroTexto 6"/>
          <p:cNvSpPr txBox="1"/>
          <p:nvPr/>
        </p:nvSpPr>
        <p:spPr>
          <a:xfrm>
            <a:off x="539552" y="5229200"/>
            <a:ext cx="7848872" cy="677108"/>
          </a:xfrm>
          <a:prstGeom prst="rect">
            <a:avLst/>
          </a:prstGeom>
          <a:noFill/>
        </p:spPr>
        <p:txBody>
          <a:bodyPr wrap="square" rtlCol="0">
            <a:spAutoFit/>
          </a:bodyPr>
          <a:lstStyle/>
          <a:p>
            <a:r>
              <a:rPr lang="es-CO" dirty="0" smtClean="0">
                <a:latin typeface="Arial Narrow" panose="020B0606020202030204" pitchFamily="34" charset="0"/>
              </a:rPr>
              <a:t>El </a:t>
            </a:r>
            <a:r>
              <a:rPr lang="es-CO" sz="2000" b="1" dirty="0" smtClean="0">
                <a:latin typeface="Arial Narrow" panose="020B0606020202030204" pitchFamily="34" charset="0"/>
              </a:rPr>
              <a:t>70% del personal </a:t>
            </a:r>
            <a:r>
              <a:rPr lang="es-CO" dirty="0" smtClean="0">
                <a:latin typeface="Arial Narrow" panose="020B0606020202030204" pitchFamily="34" charset="0"/>
              </a:rPr>
              <a:t>es de índole asistencial realizando labores de apoyo al componente misional de la Unidad. </a:t>
            </a:r>
            <a:endParaRPr lang="es-ES" dirty="0">
              <a:latin typeface="Arial Narrow" panose="020B060602020203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1639961855"/>
              </p:ext>
            </p:extLst>
          </p:nvPr>
        </p:nvGraphicFramePr>
        <p:xfrm>
          <a:off x="827584" y="1231776"/>
          <a:ext cx="7488832"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9387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87824" y="2348880"/>
            <a:ext cx="2932982" cy="1015663"/>
          </a:xfrm>
          <a:prstGeom prst="rect">
            <a:avLst/>
          </a:prstGeom>
          <a:noFill/>
        </p:spPr>
        <p:txBody>
          <a:bodyPr wrap="none" rtlCol="0">
            <a:spAutoFit/>
          </a:bodyPr>
          <a:lstStyle/>
          <a:p>
            <a:r>
              <a:rPr lang="es-CO" sz="6000" dirty="0" smtClean="0">
                <a:solidFill>
                  <a:schemeClr val="accent1">
                    <a:lumMod val="75000"/>
                  </a:schemeClr>
                </a:solidFill>
              </a:rPr>
              <a:t>GRACIAS</a:t>
            </a:r>
            <a:endParaRPr lang="es-ES" sz="6000" dirty="0">
              <a:solidFill>
                <a:schemeClr val="accent1">
                  <a:lumMod val="75000"/>
                </a:schemeClr>
              </a:solidFill>
            </a:endParaRPr>
          </a:p>
        </p:txBody>
      </p:sp>
    </p:spTree>
    <p:extLst>
      <p:ext uri="{BB962C8B-B14F-4D97-AF65-F5344CB8AC3E}">
        <p14:creationId xmlns:p14="http://schemas.microsoft.com/office/powerpoint/2010/main" val="2567933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87824" y="2276872"/>
            <a:ext cx="2744085" cy="1015663"/>
          </a:xfrm>
          <a:prstGeom prst="rect">
            <a:avLst/>
          </a:prstGeom>
          <a:noFill/>
        </p:spPr>
        <p:txBody>
          <a:bodyPr wrap="none" rtlCol="0">
            <a:spAutoFit/>
          </a:bodyPr>
          <a:lstStyle/>
          <a:p>
            <a:r>
              <a:rPr lang="es-CO" sz="6000" dirty="0" smtClean="0">
                <a:solidFill>
                  <a:schemeClr val="accent1">
                    <a:lumMod val="75000"/>
                  </a:schemeClr>
                </a:solidFill>
              </a:rPr>
              <a:t>ANEXOS</a:t>
            </a:r>
            <a:endParaRPr lang="es-ES" sz="6000" dirty="0">
              <a:solidFill>
                <a:schemeClr val="accent1">
                  <a:lumMod val="75000"/>
                </a:schemeClr>
              </a:solidFill>
            </a:endParaRPr>
          </a:p>
        </p:txBody>
      </p:sp>
    </p:spTree>
    <p:extLst>
      <p:ext uri="{BB962C8B-B14F-4D97-AF65-F5344CB8AC3E}">
        <p14:creationId xmlns:p14="http://schemas.microsoft.com/office/powerpoint/2010/main" val="2474632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43608" y="2492896"/>
            <a:ext cx="6912768" cy="1200329"/>
          </a:xfrm>
          <a:prstGeom prst="rect">
            <a:avLst/>
          </a:prstGeom>
          <a:noFill/>
        </p:spPr>
        <p:txBody>
          <a:bodyPr wrap="square" rtlCol="0">
            <a:spAutoFit/>
          </a:bodyPr>
          <a:lstStyle/>
          <a:p>
            <a:pPr algn="ctr"/>
            <a:r>
              <a:rPr lang="es-CO" sz="3600" b="1" dirty="0" smtClean="0">
                <a:solidFill>
                  <a:schemeClr val="accent1">
                    <a:lumMod val="75000"/>
                  </a:schemeClr>
                </a:solidFill>
                <a:latin typeface="Arial Narrow" panose="020B0606020202030204" pitchFamily="34" charset="0"/>
              </a:rPr>
              <a:t> </a:t>
            </a:r>
          </a:p>
          <a:p>
            <a:pPr algn="ctr"/>
            <a:r>
              <a:rPr lang="es-CO" sz="3600" b="1" dirty="0" smtClean="0">
                <a:solidFill>
                  <a:schemeClr val="accent1">
                    <a:lumMod val="75000"/>
                  </a:schemeClr>
                </a:solidFill>
                <a:latin typeface="Arial Narrow" panose="020B0606020202030204" pitchFamily="34" charset="0"/>
              </a:rPr>
              <a:t>FENECIMIENTO DE LA CUENTA 2015</a:t>
            </a:r>
            <a:endParaRPr lang="es-ES" sz="3600" b="1"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8985853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nvPr>
        </p:nvGraphicFramePr>
        <p:xfrm>
          <a:off x="683568" y="908720"/>
          <a:ext cx="7776864" cy="365760"/>
        </p:xfrm>
        <a:graphic>
          <a:graphicData uri="http://schemas.openxmlformats.org/drawingml/2006/table">
            <a:tbl>
              <a:tblPr firstRow="1" bandRow="1">
                <a:tableStyleId>{5C22544A-7EE6-4342-B048-85BDC9FD1C3A}</a:tableStyleId>
              </a:tblPr>
              <a:tblGrid>
                <a:gridCol w="7776864"/>
              </a:tblGrid>
              <a:tr h="360040">
                <a:tc>
                  <a:txBody>
                    <a:bodyPr/>
                    <a:lstStyle/>
                    <a:p>
                      <a:pPr algn="ctr"/>
                      <a:r>
                        <a:rPr lang="es-MX" baseline="0" dirty="0" smtClean="0"/>
                        <a:t>TOTAL HALLAZGOS  PLAN DE MEJORAMIENTO 2012-2014</a:t>
                      </a:r>
                      <a:endParaRPr lang="es-ES" dirty="0"/>
                    </a:p>
                  </a:txBody>
                  <a:tcPr/>
                </a:tc>
              </a:tr>
            </a:tbl>
          </a:graphicData>
        </a:graphic>
      </p:graphicFrame>
      <p:sp>
        <p:nvSpPr>
          <p:cNvPr id="2" name="CuadroTexto 1"/>
          <p:cNvSpPr txBox="1"/>
          <p:nvPr/>
        </p:nvSpPr>
        <p:spPr>
          <a:xfrm>
            <a:off x="755576" y="1628800"/>
            <a:ext cx="7704856" cy="3724096"/>
          </a:xfrm>
          <a:prstGeom prst="rect">
            <a:avLst/>
          </a:prstGeom>
          <a:noFill/>
        </p:spPr>
        <p:txBody>
          <a:bodyPr wrap="square" rtlCol="0">
            <a:spAutoFit/>
          </a:bodyPr>
          <a:lstStyle/>
          <a:p>
            <a:pPr algn="just"/>
            <a:r>
              <a:rPr lang="es-CO" dirty="0" smtClean="0">
                <a:solidFill>
                  <a:prstClr val="black"/>
                </a:solidFill>
                <a:latin typeface="Arial Narrow" panose="020B0606020202030204" pitchFamily="34" charset="0"/>
              </a:rPr>
              <a:t>NO FENECIMIENTO DE LA CUENTA: </a:t>
            </a:r>
          </a:p>
          <a:p>
            <a:pPr algn="just"/>
            <a:endParaRPr lang="es-CO" dirty="0">
              <a:solidFill>
                <a:prstClr val="black"/>
              </a:solidFill>
              <a:latin typeface="Arial Narrow" panose="020B0606020202030204" pitchFamily="34" charset="0"/>
            </a:endParaRPr>
          </a:p>
          <a:p>
            <a:pPr algn="just"/>
            <a:r>
              <a:rPr lang="es-CO" sz="1400" b="1" dirty="0" smtClean="0">
                <a:solidFill>
                  <a:prstClr val="black"/>
                </a:solidFill>
                <a:latin typeface="Arial Narrow" panose="020B0606020202030204" pitchFamily="34" charset="0"/>
              </a:rPr>
              <a:t>El fenecimiento de la cuenta se genera por el incumplimiento de cinco (5) componentes: </a:t>
            </a:r>
          </a:p>
          <a:p>
            <a:pPr algn="just"/>
            <a:endParaRPr lang="es-CO" sz="1400" dirty="0">
              <a:solidFill>
                <a:prstClr val="black"/>
              </a:solidFill>
              <a:latin typeface="Arial Narrow" panose="020B0606020202030204" pitchFamily="34" charset="0"/>
            </a:endParaRPr>
          </a:p>
          <a:p>
            <a:pPr marL="342900" indent="-342900" algn="just">
              <a:buFontTx/>
              <a:buAutoNum type="arabicPeriod"/>
            </a:pPr>
            <a:r>
              <a:rPr lang="es-CO" sz="1400" dirty="0" smtClean="0">
                <a:solidFill>
                  <a:prstClr val="black"/>
                </a:solidFill>
                <a:latin typeface="Arial Narrow" panose="020B0606020202030204" pitchFamily="34" charset="0"/>
              </a:rPr>
              <a:t>Control de Gestión (20%) </a:t>
            </a:r>
          </a:p>
          <a:p>
            <a:pPr marL="342900" indent="-342900" algn="just">
              <a:buFontTx/>
              <a:buAutoNum type="arabicPeriod"/>
            </a:pPr>
            <a:r>
              <a:rPr lang="es-CO" sz="1400" dirty="0" smtClean="0">
                <a:solidFill>
                  <a:prstClr val="black"/>
                </a:solidFill>
                <a:latin typeface="Arial Narrow" panose="020B0606020202030204" pitchFamily="34" charset="0"/>
              </a:rPr>
              <a:t>Control de Resultados (30%)</a:t>
            </a:r>
          </a:p>
          <a:p>
            <a:pPr marL="342900" indent="-342900" algn="just">
              <a:buFontTx/>
              <a:buAutoNum type="arabicPeriod"/>
            </a:pPr>
            <a:r>
              <a:rPr lang="es-CO" sz="1400" dirty="0" smtClean="0">
                <a:solidFill>
                  <a:prstClr val="black"/>
                </a:solidFill>
                <a:latin typeface="Arial Narrow" panose="020B0606020202030204" pitchFamily="34" charset="0"/>
              </a:rPr>
              <a:t>Control de Calidad (10%)</a:t>
            </a:r>
          </a:p>
          <a:p>
            <a:pPr marL="342900" indent="-342900" algn="just">
              <a:buFontTx/>
              <a:buAutoNum type="arabicPeriod"/>
            </a:pPr>
            <a:r>
              <a:rPr lang="es-CO" sz="1400" dirty="0" smtClean="0">
                <a:solidFill>
                  <a:prstClr val="black"/>
                </a:solidFill>
                <a:latin typeface="Arial Narrow" panose="020B0606020202030204" pitchFamily="34" charset="0"/>
              </a:rPr>
              <a:t>Control Financiero (30%)</a:t>
            </a:r>
          </a:p>
          <a:p>
            <a:pPr marL="342900" indent="-342900" algn="just">
              <a:buFontTx/>
              <a:buAutoNum type="arabicPeriod"/>
            </a:pPr>
            <a:r>
              <a:rPr lang="es-CO" sz="1400" dirty="0" smtClean="0">
                <a:solidFill>
                  <a:prstClr val="black"/>
                </a:solidFill>
                <a:latin typeface="Arial Narrow" panose="020B0606020202030204" pitchFamily="34" charset="0"/>
              </a:rPr>
              <a:t>Control Interno (10%)</a:t>
            </a:r>
          </a:p>
          <a:p>
            <a:pPr marL="342900" indent="-342900" algn="just">
              <a:buFontTx/>
              <a:buAutoNum type="arabicPeriod"/>
            </a:pPr>
            <a:endParaRPr lang="es-CO" sz="1400" dirty="0">
              <a:solidFill>
                <a:prstClr val="black"/>
              </a:solidFill>
              <a:latin typeface="Arial Narrow" panose="020B0606020202030204" pitchFamily="34" charset="0"/>
            </a:endParaRPr>
          </a:p>
          <a:p>
            <a:pPr algn="just"/>
            <a:r>
              <a:rPr lang="es-CO" sz="1400" b="1" dirty="0" smtClean="0">
                <a:solidFill>
                  <a:prstClr val="black"/>
                </a:solidFill>
                <a:latin typeface="Arial Narrow" panose="020B0606020202030204" pitchFamily="34" charset="0"/>
              </a:rPr>
              <a:t>Las inconsistencias contables que no reflejó el dictamen positivo: </a:t>
            </a:r>
          </a:p>
          <a:p>
            <a:pPr algn="just"/>
            <a:endParaRPr lang="es-CO" sz="1400" dirty="0">
              <a:solidFill>
                <a:prstClr val="black"/>
              </a:solidFill>
              <a:latin typeface="Arial Narrow" panose="020B0606020202030204" pitchFamily="34" charset="0"/>
            </a:endParaRPr>
          </a:p>
          <a:p>
            <a:pPr marL="285750" indent="-285750" algn="just">
              <a:buFontTx/>
              <a:buChar char="-"/>
            </a:pPr>
            <a:r>
              <a:rPr lang="es-CO" sz="1400" dirty="0" smtClean="0">
                <a:solidFill>
                  <a:prstClr val="black"/>
                </a:solidFill>
                <a:latin typeface="Arial Narrow" panose="020B0606020202030204" pitchFamily="34" charset="0"/>
              </a:rPr>
              <a:t>No se puede superar el 10% de inconsistencias contables del total del activo de la entidad; </a:t>
            </a:r>
          </a:p>
          <a:p>
            <a:pPr marL="285750" indent="-285750" algn="just">
              <a:buFontTx/>
              <a:buChar char="-"/>
            </a:pPr>
            <a:r>
              <a:rPr lang="es-CO" sz="1400" dirty="0" smtClean="0">
                <a:solidFill>
                  <a:prstClr val="black"/>
                </a:solidFill>
                <a:latin typeface="Arial Narrow" panose="020B0606020202030204" pitchFamily="34" charset="0"/>
              </a:rPr>
              <a:t>La entidad adelanta operaciones reflejadas en la contratación de bienes, servicios e infraestructura que no se reflejan en los activos de la USPEC, puesto que son trasladados al INPEC. </a:t>
            </a:r>
          </a:p>
          <a:p>
            <a:pPr marL="342900" indent="-342900" algn="just">
              <a:buFontTx/>
              <a:buAutoNum type="arabicPeriod"/>
            </a:pPr>
            <a:endParaRPr lang="es-ES" dirty="0">
              <a:solidFill>
                <a:prstClr val="black"/>
              </a:solidFill>
            </a:endParaRPr>
          </a:p>
        </p:txBody>
      </p:sp>
    </p:spTree>
    <p:extLst>
      <p:ext uri="{BB962C8B-B14F-4D97-AF65-F5344CB8AC3E}">
        <p14:creationId xmlns:p14="http://schemas.microsoft.com/office/powerpoint/2010/main" val="8681985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716016" y="3394317"/>
            <a:ext cx="3816423" cy="2842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683568" y="3405267"/>
            <a:ext cx="3744416" cy="2183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Flecha derecha 2"/>
          <p:cNvSpPr/>
          <p:nvPr/>
        </p:nvSpPr>
        <p:spPr>
          <a:xfrm>
            <a:off x="539552" y="1544858"/>
            <a:ext cx="978408" cy="371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p:cNvSpPr/>
          <p:nvPr/>
        </p:nvSpPr>
        <p:spPr>
          <a:xfrm>
            <a:off x="2700805" y="931772"/>
            <a:ext cx="3121304" cy="461665"/>
          </a:xfrm>
          <a:prstGeom prst="rect">
            <a:avLst/>
          </a:prstGeom>
        </p:spPr>
        <p:txBody>
          <a:bodyPr wrap="none">
            <a:spAutoFit/>
          </a:bodyPr>
          <a:lstStyle/>
          <a:p>
            <a:r>
              <a:rPr lang="es-CO" sz="2400" dirty="0"/>
              <a:t>Control de Gestión 20%</a:t>
            </a:r>
          </a:p>
        </p:txBody>
      </p:sp>
      <p:sp>
        <p:nvSpPr>
          <p:cNvPr id="5" name="CuadroTexto 4"/>
          <p:cNvSpPr txBox="1"/>
          <p:nvPr/>
        </p:nvSpPr>
        <p:spPr>
          <a:xfrm>
            <a:off x="1857594" y="1527668"/>
            <a:ext cx="1586203" cy="369332"/>
          </a:xfrm>
          <a:prstGeom prst="rect">
            <a:avLst/>
          </a:prstGeom>
          <a:noFill/>
        </p:spPr>
        <p:txBody>
          <a:bodyPr wrap="none" rtlCol="0">
            <a:spAutoFit/>
          </a:bodyPr>
          <a:lstStyle/>
          <a:p>
            <a:r>
              <a:rPr lang="es-CO" dirty="0" smtClean="0"/>
              <a:t>USPEC  11.71%</a:t>
            </a:r>
            <a:endParaRPr lang="es-CO" dirty="0"/>
          </a:p>
        </p:txBody>
      </p:sp>
      <p:sp>
        <p:nvSpPr>
          <p:cNvPr id="7" name="CuadroTexto 6"/>
          <p:cNvSpPr txBox="1"/>
          <p:nvPr/>
        </p:nvSpPr>
        <p:spPr>
          <a:xfrm>
            <a:off x="1907704" y="2838578"/>
            <a:ext cx="1485984" cy="369332"/>
          </a:xfrm>
          <a:prstGeom prst="rect">
            <a:avLst/>
          </a:prstGeom>
          <a:noFill/>
        </p:spPr>
        <p:txBody>
          <a:bodyPr wrap="none" rtlCol="0">
            <a:spAutoFit/>
          </a:bodyPr>
          <a:lstStyle/>
          <a:p>
            <a:r>
              <a:rPr lang="es-CO" dirty="0" smtClean="0"/>
              <a:t>DIFICULTADES</a:t>
            </a:r>
            <a:endParaRPr lang="es-CO" dirty="0"/>
          </a:p>
        </p:txBody>
      </p:sp>
      <p:sp>
        <p:nvSpPr>
          <p:cNvPr id="8" name="CuadroTexto 7"/>
          <p:cNvSpPr txBox="1"/>
          <p:nvPr/>
        </p:nvSpPr>
        <p:spPr>
          <a:xfrm>
            <a:off x="4716016" y="2838422"/>
            <a:ext cx="3066032" cy="369332"/>
          </a:xfrm>
          <a:prstGeom prst="rect">
            <a:avLst/>
          </a:prstGeom>
          <a:noFill/>
        </p:spPr>
        <p:txBody>
          <a:bodyPr wrap="none" rtlCol="0">
            <a:spAutoFit/>
          </a:bodyPr>
          <a:lstStyle/>
          <a:p>
            <a:r>
              <a:rPr lang="es-CO" dirty="0" smtClean="0"/>
              <a:t>ACCIONES DE MEJORAMIENTO</a:t>
            </a:r>
            <a:endParaRPr lang="es-CO" dirty="0"/>
          </a:p>
        </p:txBody>
      </p:sp>
      <p:sp>
        <p:nvSpPr>
          <p:cNvPr id="9" name="Flecha abajo 8"/>
          <p:cNvSpPr/>
          <p:nvPr/>
        </p:nvSpPr>
        <p:spPr>
          <a:xfrm>
            <a:off x="2458489" y="2400563"/>
            <a:ext cx="484632"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p:cNvSpPr txBox="1"/>
          <p:nvPr/>
        </p:nvSpPr>
        <p:spPr>
          <a:xfrm>
            <a:off x="727755" y="3394317"/>
            <a:ext cx="3700229" cy="2585323"/>
          </a:xfrm>
          <a:prstGeom prst="rect">
            <a:avLst/>
          </a:prstGeom>
          <a:noFill/>
        </p:spPr>
        <p:txBody>
          <a:bodyPr wrap="square" rtlCol="0">
            <a:spAutoFit/>
          </a:bodyPr>
          <a:lstStyle/>
          <a:p>
            <a:pPr algn="just"/>
            <a:r>
              <a:rPr lang="es-CO" dirty="0" smtClean="0">
                <a:solidFill>
                  <a:schemeClr val="bg2"/>
                </a:solidFill>
              </a:rPr>
              <a:t>1. EJECUCION BAJA DE LA INVERSION</a:t>
            </a:r>
          </a:p>
          <a:p>
            <a:pPr algn="just"/>
            <a:r>
              <a:rPr lang="es-CO" dirty="0" smtClean="0">
                <a:solidFill>
                  <a:schemeClr val="bg2"/>
                </a:solidFill>
              </a:rPr>
              <a:t>2. INCUMPLIMIENTO A LOS INDICADORES</a:t>
            </a:r>
          </a:p>
          <a:p>
            <a:pPr algn="just"/>
            <a:r>
              <a:rPr lang="es-CO" dirty="0" smtClean="0">
                <a:solidFill>
                  <a:schemeClr val="bg2"/>
                </a:solidFill>
              </a:rPr>
              <a:t>3. NO APLICACIÓN DE LOS PRINCIPIOS PRESUPUESTALES</a:t>
            </a:r>
          </a:p>
          <a:p>
            <a:pPr algn="just"/>
            <a:r>
              <a:rPr lang="es-CO" dirty="0" smtClean="0">
                <a:solidFill>
                  <a:schemeClr val="bg2"/>
                </a:solidFill>
              </a:rPr>
              <a:t>4. DEBILIDADES EN LAS ETAPAS EN EL PROCESO PRE Y POS CONTRACTUAL</a:t>
            </a:r>
          </a:p>
          <a:p>
            <a:pPr algn="just"/>
            <a:endParaRPr lang="es-CO" dirty="0" smtClean="0">
              <a:solidFill>
                <a:schemeClr val="bg2"/>
              </a:solidFill>
            </a:endParaRPr>
          </a:p>
          <a:p>
            <a:pPr algn="just"/>
            <a:endParaRPr lang="es-CO" dirty="0"/>
          </a:p>
        </p:txBody>
      </p:sp>
      <p:sp>
        <p:nvSpPr>
          <p:cNvPr id="11" name="CuadroTexto 10"/>
          <p:cNvSpPr txBox="1"/>
          <p:nvPr/>
        </p:nvSpPr>
        <p:spPr>
          <a:xfrm>
            <a:off x="4718480" y="3405267"/>
            <a:ext cx="3813959" cy="3693319"/>
          </a:xfrm>
          <a:prstGeom prst="rect">
            <a:avLst/>
          </a:prstGeom>
          <a:noFill/>
        </p:spPr>
        <p:txBody>
          <a:bodyPr wrap="square" rtlCol="0">
            <a:spAutoFit/>
          </a:bodyPr>
          <a:lstStyle/>
          <a:p>
            <a:pPr marL="342900" indent="-342900">
              <a:buAutoNum type="arabicPeriod"/>
            </a:pPr>
            <a:r>
              <a:rPr lang="es-CO" dirty="0" smtClean="0">
                <a:solidFill>
                  <a:schemeClr val="bg2"/>
                </a:solidFill>
              </a:rPr>
              <a:t>OPTIMIZAR LA EJECUCION EN LOS PROGRAMAS DE INVERSION CON UN SEGUIMIENTO OPORTUNO.</a:t>
            </a:r>
          </a:p>
          <a:p>
            <a:pPr marL="342900" indent="-342900">
              <a:buAutoNum type="arabicPeriod"/>
            </a:pPr>
            <a:r>
              <a:rPr lang="es-CO" dirty="0" smtClean="0">
                <a:solidFill>
                  <a:schemeClr val="bg2"/>
                </a:solidFill>
              </a:rPr>
              <a:t>AJUSTAR INDICADORES CON INFORMACIÓN ACTUALIZADA CUANDO CAMBIAN LAS METAS</a:t>
            </a:r>
          </a:p>
          <a:p>
            <a:pPr marL="342900" indent="-342900">
              <a:buAutoNum type="arabicPeriod" startAt="3"/>
            </a:pPr>
            <a:r>
              <a:rPr lang="es-CO" dirty="0" smtClean="0">
                <a:solidFill>
                  <a:schemeClr val="bg2"/>
                </a:solidFill>
              </a:rPr>
              <a:t>GUÍA DE INSTRUCCIONES PRESUPUESTALES</a:t>
            </a:r>
          </a:p>
          <a:p>
            <a:pPr marL="342900" indent="-342900">
              <a:buAutoNum type="arabicPeriod" startAt="3"/>
            </a:pPr>
            <a:r>
              <a:rPr lang="es-CO" dirty="0" smtClean="0">
                <a:solidFill>
                  <a:schemeClr val="bg2"/>
                </a:solidFill>
              </a:rPr>
              <a:t>CREACIÓN DEL PROCEDIMIENTO TRASVERSAL CONTRACTUAL</a:t>
            </a:r>
          </a:p>
          <a:p>
            <a:pPr marL="342900" indent="-342900">
              <a:buAutoNum type="arabicPeriod" startAt="3"/>
            </a:pPr>
            <a:endParaRPr lang="es-CO" dirty="0" smtClean="0"/>
          </a:p>
          <a:p>
            <a:pPr marL="342900" indent="-342900">
              <a:buAutoNum type="arabicPeriod" startAt="3"/>
            </a:pPr>
            <a:endParaRPr lang="es-CO" dirty="0" smtClean="0"/>
          </a:p>
          <a:p>
            <a:endParaRPr lang="es-CO" dirty="0"/>
          </a:p>
        </p:txBody>
      </p:sp>
      <p:sp>
        <p:nvSpPr>
          <p:cNvPr id="12" name="CuadroTexto 11"/>
          <p:cNvSpPr txBox="1"/>
          <p:nvPr/>
        </p:nvSpPr>
        <p:spPr>
          <a:xfrm>
            <a:off x="1644169" y="1817453"/>
            <a:ext cx="6672247" cy="523220"/>
          </a:xfrm>
          <a:prstGeom prst="rect">
            <a:avLst/>
          </a:prstGeom>
          <a:noFill/>
        </p:spPr>
        <p:txBody>
          <a:bodyPr wrap="square" rtlCol="0">
            <a:spAutoFit/>
          </a:bodyPr>
          <a:lstStyle/>
          <a:p>
            <a:r>
              <a:rPr lang="es-ES" sz="1400" b="1" dirty="0"/>
              <a:t>Procesos Administrativos, Indicadores, Gestión Presupuestal y Contractual, Prestación del Bien o Servicio </a:t>
            </a:r>
          </a:p>
        </p:txBody>
      </p:sp>
    </p:spTree>
    <p:extLst>
      <p:ext uri="{BB962C8B-B14F-4D97-AF65-F5344CB8AC3E}">
        <p14:creationId xmlns:p14="http://schemas.microsoft.com/office/powerpoint/2010/main" val="11340866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644008" y="2996952"/>
            <a:ext cx="3034242" cy="324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1118194" y="3573016"/>
            <a:ext cx="2736304" cy="1535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2840038" y="930304"/>
            <a:ext cx="3152273" cy="369332"/>
          </a:xfrm>
          <a:prstGeom prst="rect">
            <a:avLst/>
          </a:prstGeom>
          <a:noFill/>
        </p:spPr>
        <p:txBody>
          <a:bodyPr wrap="none" rtlCol="0">
            <a:spAutoFit/>
          </a:bodyPr>
          <a:lstStyle/>
          <a:p>
            <a:r>
              <a:rPr lang="es-CO" b="1" dirty="0" smtClean="0"/>
              <a:t>CONTROL DE RESULTADOS 30%</a:t>
            </a:r>
            <a:endParaRPr lang="es-CO" b="1" dirty="0"/>
          </a:p>
        </p:txBody>
      </p:sp>
      <p:sp>
        <p:nvSpPr>
          <p:cNvPr id="4" name="Flecha derecha 3"/>
          <p:cNvSpPr/>
          <p:nvPr/>
        </p:nvSpPr>
        <p:spPr>
          <a:xfrm>
            <a:off x="479113" y="1470846"/>
            <a:ext cx="108012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p:cNvSpPr txBox="1"/>
          <p:nvPr/>
        </p:nvSpPr>
        <p:spPr>
          <a:xfrm>
            <a:off x="1719694" y="1378431"/>
            <a:ext cx="1533305" cy="369332"/>
          </a:xfrm>
          <a:prstGeom prst="rect">
            <a:avLst/>
          </a:prstGeom>
          <a:noFill/>
        </p:spPr>
        <p:txBody>
          <a:bodyPr wrap="none" rtlCol="0">
            <a:spAutoFit/>
          </a:bodyPr>
          <a:lstStyle/>
          <a:p>
            <a:r>
              <a:rPr lang="es-CO" dirty="0" smtClean="0"/>
              <a:t>USPEC 15.96%</a:t>
            </a:r>
            <a:endParaRPr lang="es-CO" dirty="0"/>
          </a:p>
        </p:txBody>
      </p:sp>
      <p:sp>
        <p:nvSpPr>
          <p:cNvPr id="6" name="Flecha derecha 5"/>
          <p:cNvSpPr/>
          <p:nvPr/>
        </p:nvSpPr>
        <p:spPr>
          <a:xfrm>
            <a:off x="467544" y="2415336"/>
            <a:ext cx="108012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p:cNvSpPr txBox="1"/>
          <p:nvPr/>
        </p:nvSpPr>
        <p:spPr>
          <a:xfrm>
            <a:off x="1719694" y="2374686"/>
            <a:ext cx="1408527" cy="369332"/>
          </a:xfrm>
          <a:prstGeom prst="rect">
            <a:avLst/>
          </a:prstGeom>
          <a:noFill/>
        </p:spPr>
        <p:txBody>
          <a:bodyPr wrap="none" rtlCol="0">
            <a:spAutoFit/>
          </a:bodyPr>
          <a:lstStyle/>
          <a:p>
            <a:r>
              <a:rPr lang="es-CO" dirty="0" smtClean="0"/>
              <a:t>DEBILIDADES</a:t>
            </a:r>
            <a:endParaRPr lang="es-CO" dirty="0"/>
          </a:p>
        </p:txBody>
      </p:sp>
      <p:sp>
        <p:nvSpPr>
          <p:cNvPr id="8" name="CuadroTexto 7"/>
          <p:cNvSpPr txBox="1"/>
          <p:nvPr/>
        </p:nvSpPr>
        <p:spPr>
          <a:xfrm>
            <a:off x="1226206" y="3683016"/>
            <a:ext cx="2520280" cy="1200329"/>
          </a:xfrm>
          <a:prstGeom prst="rect">
            <a:avLst/>
          </a:prstGeom>
          <a:noFill/>
        </p:spPr>
        <p:txBody>
          <a:bodyPr wrap="square" rtlCol="0">
            <a:spAutoFit/>
          </a:bodyPr>
          <a:lstStyle/>
          <a:p>
            <a:pPr algn="just"/>
            <a:r>
              <a:rPr lang="es-CO" dirty="0" smtClean="0">
                <a:solidFill>
                  <a:schemeClr val="bg2"/>
                </a:solidFill>
              </a:rPr>
              <a:t>INCUMPLIMIENTO EN LAS METAS DEL PLAN DE ACCION, PLAN DE MEJORAMIENTO</a:t>
            </a:r>
            <a:endParaRPr lang="es-CO" dirty="0">
              <a:solidFill>
                <a:schemeClr val="bg2"/>
              </a:solidFill>
            </a:endParaRPr>
          </a:p>
        </p:txBody>
      </p:sp>
      <p:sp>
        <p:nvSpPr>
          <p:cNvPr id="9" name="CuadroTexto 8"/>
          <p:cNvSpPr txBox="1"/>
          <p:nvPr/>
        </p:nvSpPr>
        <p:spPr>
          <a:xfrm>
            <a:off x="4846356" y="2334036"/>
            <a:ext cx="2291909" cy="369332"/>
          </a:xfrm>
          <a:prstGeom prst="rect">
            <a:avLst/>
          </a:prstGeom>
          <a:noFill/>
        </p:spPr>
        <p:txBody>
          <a:bodyPr wrap="none" rtlCol="0">
            <a:spAutoFit/>
          </a:bodyPr>
          <a:lstStyle/>
          <a:p>
            <a:r>
              <a:rPr lang="es-CO" dirty="0" smtClean="0"/>
              <a:t>ACCIONES DE MEJORA</a:t>
            </a:r>
            <a:endParaRPr lang="es-CO" dirty="0"/>
          </a:p>
        </p:txBody>
      </p:sp>
      <p:sp>
        <p:nvSpPr>
          <p:cNvPr id="10" name="CuadroTexto 9"/>
          <p:cNvSpPr txBox="1"/>
          <p:nvPr/>
        </p:nvSpPr>
        <p:spPr>
          <a:xfrm>
            <a:off x="4644008" y="2924944"/>
            <a:ext cx="3034242" cy="3416320"/>
          </a:xfrm>
          <a:prstGeom prst="rect">
            <a:avLst/>
          </a:prstGeom>
          <a:noFill/>
        </p:spPr>
        <p:txBody>
          <a:bodyPr wrap="square" rtlCol="0">
            <a:spAutoFit/>
          </a:bodyPr>
          <a:lstStyle/>
          <a:p>
            <a:pPr algn="just"/>
            <a:r>
              <a:rPr lang="es-CO" dirty="0" smtClean="0">
                <a:solidFill>
                  <a:schemeClr val="bg2"/>
                </a:solidFill>
              </a:rPr>
              <a:t>FORMULAR EL PLAN MAESTRO DE INFRAESTRUCTURA</a:t>
            </a:r>
          </a:p>
          <a:p>
            <a:pPr algn="just"/>
            <a:r>
              <a:rPr lang="es-CO" dirty="0" smtClean="0">
                <a:solidFill>
                  <a:schemeClr val="bg2"/>
                </a:solidFill>
              </a:rPr>
              <a:t>FORTALECER EL SUMINISTRO DE BIENES Y SERVICIOS</a:t>
            </a:r>
          </a:p>
          <a:p>
            <a:pPr algn="just"/>
            <a:r>
              <a:rPr lang="es-CO" dirty="0" smtClean="0">
                <a:solidFill>
                  <a:schemeClr val="bg2"/>
                </a:solidFill>
              </a:rPr>
              <a:t>OPTIMIZAR LA PLANTA DE PERSONAL</a:t>
            </a:r>
          </a:p>
          <a:p>
            <a:pPr algn="just"/>
            <a:r>
              <a:rPr lang="es-CO" dirty="0" smtClean="0">
                <a:solidFill>
                  <a:schemeClr val="bg2"/>
                </a:solidFill>
              </a:rPr>
              <a:t>ROBUSTECER MECANISMOS DE TRASPARENCIA</a:t>
            </a:r>
          </a:p>
          <a:p>
            <a:pPr algn="just"/>
            <a:r>
              <a:rPr lang="es-CO" dirty="0" smtClean="0">
                <a:solidFill>
                  <a:schemeClr val="bg2"/>
                </a:solidFill>
              </a:rPr>
              <a:t>FINALIZAR LAS ACCIONES  PLANTEADAS EN EL PLAN DE MEJORAMIENTO </a:t>
            </a:r>
            <a:endParaRPr lang="es-CO" dirty="0">
              <a:solidFill>
                <a:schemeClr val="bg2"/>
              </a:solidFill>
            </a:endParaRPr>
          </a:p>
        </p:txBody>
      </p:sp>
      <p:sp>
        <p:nvSpPr>
          <p:cNvPr id="12" name="CuadroTexto 11"/>
          <p:cNvSpPr txBox="1"/>
          <p:nvPr/>
        </p:nvSpPr>
        <p:spPr>
          <a:xfrm>
            <a:off x="1719694" y="1767276"/>
            <a:ext cx="6956762" cy="584775"/>
          </a:xfrm>
          <a:prstGeom prst="rect">
            <a:avLst/>
          </a:prstGeom>
          <a:noFill/>
        </p:spPr>
        <p:txBody>
          <a:bodyPr wrap="square" rtlCol="0">
            <a:spAutoFit/>
          </a:bodyPr>
          <a:lstStyle/>
          <a:p>
            <a:r>
              <a:rPr lang="es-ES" sz="1600" dirty="0"/>
              <a:t>Objetivos misionales, Cumplimiento e impacto de Políticas Públicas, Planes Programas y Proyectos </a:t>
            </a:r>
          </a:p>
        </p:txBody>
      </p:sp>
    </p:spTree>
    <p:extLst>
      <p:ext uri="{BB962C8B-B14F-4D97-AF65-F5344CB8AC3E}">
        <p14:creationId xmlns:p14="http://schemas.microsoft.com/office/powerpoint/2010/main" val="10422683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875135" y="3712538"/>
            <a:ext cx="3384375" cy="125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1331640" y="3717032"/>
            <a:ext cx="2952328"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2627784" y="1052736"/>
            <a:ext cx="3939540" cy="461665"/>
          </a:xfrm>
          <a:prstGeom prst="rect">
            <a:avLst/>
          </a:prstGeom>
          <a:noFill/>
        </p:spPr>
        <p:txBody>
          <a:bodyPr wrap="none" rtlCol="0">
            <a:spAutoFit/>
          </a:bodyPr>
          <a:lstStyle/>
          <a:p>
            <a:r>
              <a:rPr lang="es-CO" sz="2400" b="1" dirty="0" smtClean="0"/>
              <a:t>CONTROL DE LEGALIDAD 10%</a:t>
            </a:r>
            <a:endParaRPr lang="es-CO" sz="2400" b="1" dirty="0"/>
          </a:p>
        </p:txBody>
      </p:sp>
      <p:sp>
        <p:nvSpPr>
          <p:cNvPr id="4" name="Flecha derecha 3"/>
          <p:cNvSpPr/>
          <p:nvPr/>
        </p:nvSpPr>
        <p:spPr>
          <a:xfrm>
            <a:off x="467544" y="1738821"/>
            <a:ext cx="978408" cy="394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p:cNvSpPr txBox="1"/>
          <p:nvPr/>
        </p:nvSpPr>
        <p:spPr>
          <a:xfrm>
            <a:off x="1691680" y="1767472"/>
            <a:ext cx="1431610" cy="369332"/>
          </a:xfrm>
          <a:prstGeom prst="rect">
            <a:avLst/>
          </a:prstGeom>
          <a:noFill/>
        </p:spPr>
        <p:txBody>
          <a:bodyPr wrap="none" rtlCol="0">
            <a:spAutoFit/>
          </a:bodyPr>
          <a:lstStyle/>
          <a:p>
            <a:r>
              <a:rPr lang="es-CO" b="1" dirty="0" smtClean="0"/>
              <a:t>USPEC 5.83%</a:t>
            </a:r>
            <a:endParaRPr lang="es-CO" b="1" dirty="0"/>
          </a:p>
        </p:txBody>
      </p:sp>
      <p:sp>
        <p:nvSpPr>
          <p:cNvPr id="6" name="Flecha derecha 5"/>
          <p:cNvSpPr/>
          <p:nvPr/>
        </p:nvSpPr>
        <p:spPr>
          <a:xfrm>
            <a:off x="467544" y="30689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p:cNvSpPr txBox="1"/>
          <p:nvPr/>
        </p:nvSpPr>
        <p:spPr>
          <a:xfrm>
            <a:off x="1835696" y="3086020"/>
            <a:ext cx="1542538" cy="400110"/>
          </a:xfrm>
          <a:prstGeom prst="rect">
            <a:avLst/>
          </a:prstGeom>
          <a:noFill/>
        </p:spPr>
        <p:txBody>
          <a:bodyPr wrap="none" rtlCol="0">
            <a:spAutoFit/>
          </a:bodyPr>
          <a:lstStyle/>
          <a:p>
            <a:r>
              <a:rPr lang="es-CO" sz="2000" dirty="0" smtClean="0"/>
              <a:t>DEBILIDADES</a:t>
            </a:r>
            <a:endParaRPr lang="es-CO" sz="2000" dirty="0"/>
          </a:p>
        </p:txBody>
      </p:sp>
      <p:sp>
        <p:nvSpPr>
          <p:cNvPr id="8" name="CuadroTexto 7"/>
          <p:cNvSpPr txBox="1"/>
          <p:nvPr/>
        </p:nvSpPr>
        <p:spPr>
          <a:xfrm>
            <a:off x="1445952" y="3933056"/>
            <a:ext cx="2766008" cy="923330"/>
          </a:xfrm>
          <a:prstGeom prst="rect">
            <a:avLst/>
          </a:prstGeom>
          <a:noFill/>
        </p:spPr>
        <p:txBody>
          <a:bodyPr wrap="square" rtlCol="0">
            <a:spAutoFit/>
          </a:bodyPr>
          <a:lstStyle/>
          <a:p>
            <a:pPr algn="just"/>
            <a:r>
              <a:rPr lang="es-CO" dirty="0" smtClean="0">
                <a:solidFill>
                  <a:schemeClr val="bg2"/>
                </a:solidFill>
              </a:rPr>
              <a:t>APLICACIÓN DE LAS NORMAS QUE REGULAN LA OPERACIÓN DE LA USPEC</a:t>
            </a:r>
            <a:endParaRPr lang="es-CO" dirty="0">
              <a:solidFill>
                <a:schemeClr val="bg2"/>
              </a:solidFill>
            </a:endParaRPr>
          </a:p>
        </p:txBody>
      </p:sp>
      <p:sp>
        <p:nvSpPr>
          <p:cNvPr id="9" name="CuadroTexto 8"/>
          <p:cNvSpPr txBox="1"/>
          <p:nvPr/>
        </p:nvSpPr>
        <p:spPr>
          <a:xfrm>
            <a:off x="4860032" y="3126610"/>
            <a:ext cx="2527102" cy="400110"/>
          </a:xfrm>
          <a:prstGeom prst="rect">
            <a:avLst/>
          </a:prstGeom>
          <a:noFill/>
        </p:spPr>
        <p:txBody>
          <a:bodyPr wrap="none" rtlCol="0">
            <a:spAutoFit/>
          </a:bodyPr>
          <a:lstStyle/>
          <a:p>
            <a:r>
              <a:rPr lang="es-CO" sz="2000" dirty="0" smtClean="0"/>
              <a:t>ACCIONES DE MEJORA</a:t>
            </a:r>
            <a:endParaRPr lang="es-CO" sz="2000" dirty="0"/>
          </a:p>
        </p:txBody>
      </p:sp>
      <p:sp>
        <p:nvSpPr>
          <p:cNvPr id="10" name="CuadroTexto 9"/>
          <p:cNvSpPr txBox="1"/>
          <p:nvPr/>
        </p:nvSpPr>
        <p:spPr>
          <a:xfrm>
            <a:off x="4932040" y="3789040"/>
            <a:ext cx="3384375" cy="1477328"/>
          </a:xfrm>
          <a:prstGeom prst="rect">
            <a:avLst/>
          </a:prstGeom>
          <a:noFill/>
        </p:spPr>
        <p:txBody>
          <a:bodyPr wrap="square" rtlCol="0">
            <a:spAutoFit/>
          </a:bodyPr>
          <a:lstStyle/>
          <a:p>
            <a:r>
              <a:rPr lang="es-CO" dirty="0" smtClean="0">
                <a:solidFill>
                  <a:schemeClr val="bg2"/>
                </a:solidFill>
              </a:rPr>
              <a:t>TERMINAR LOS PROCESOS Y PROCEDIMIENTOS DE LA ENTIDAD</a:t>
            </a:r>
          </a:p>
          <a:p>
            <a:r>
              <a:rPr lang="es-CO" dirty="0" smtClean="0">
                <a:solidFill>
                  <a:schemeClr val="bg2"/>
                </a:solidFill>
              </a:rPr>
              <a:t>CAPACITAR EN LA NORMATIVIDAD RELACIONADA A SU CARGO.</a:t>
            </a:r>
          </a:p>
          <a:p>
            <a:endParaRPr lang="es-CO" dirty="0"/>
          </a:p>
        </p:txBody>
      </p:sp>
      <p:sp>
        <p:nvSpPr>
          <p:cNvPr id="12" name="CuadroTexto 11"/>
          <p:cNvSpPr txBox="1"/>
          <p:nvPr/>
        </p:nvSpPr>
        <p:spPr>
          <a:xfrm>
            <a:off x="1635912" y="2111823"/>
            <a:ext cx="6448240" cy="369332"/>
          </a:xfrm>
          <a:prstGeom prst="rect">
            <a:avLst/>
          </a:prstGeom>
          <a:noFill/>
        </p:spPr>
        <p:txBody>
          <a:bodyPr wrap="none" rtlCol="0">
            <a:spAutoFit/>
          </a:bodyPr>
          <a:lstStyle/>
          <a:p>
            <a:r>
              <a:rPr lang="es-ES" dirty="0"/>
              <a:t>Cumplimiento de normatividad aplicable al ente o asunto auditado</a:t>
            </a:r>
          </a:p>
        </p:txBody>
      </p:sp>
    </p:spTree>
    <p:extLst>
      <p:ext uri="{BB962C8B-B14F-4D97-AF65-F5344CB8AC3E}">
        <p14:creationId xmlns:p14="http://schemas.microsoft.com/office/powerpoint/2010/main" val="11264250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5344973" y="3885950"/>
            <a:ext cx="3240360" cy="1913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1476258" y="3579442"/>
            <a:ext cx="3528392"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685800" y="836712"/>
            <a:ext cx="7772400" cy="792088"/>
          </a:xfrm>
        </p:spPr>
        <p:txBody>
          <a:bodyPr/>
          <a:lstStyle/>
          <a:p>
            <a:r>
              <a:rPr lang="es-CO" sz="2400" dirty="0" smtClean="0"/>
              <a:t>CONTROL FINANCIERO 30%</a:t>
            </a:r>
            <a:endParaRPr lang="es-CO" sz="2400" dirty="0"/>
          </a:p>
        </p:txBody>
      </p:sp>
      <p:sp>
        <p:nvSpPr>
          <p:cNvPr id="4" name="Flecha derecha 3"/>
          <p:cNvSpPr/>
          <p:nvPr/>
        </p:nvSpPr>
        <p:spPr>
          <a:xfrm>
            <a:off x="635094" y="173961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p:cNvSpPr txBox="1"/>
          <p:nvPr/>
        </p:nvSpPr>
        <p:spPr>
          <a:xfrm>
            <a:off x="2008982" y="1796502"/>
            <a:ext cx="1124539" cy="369332"/>
          </a:xfrm>
          <a:prstGeom prst="rect">
            <a:avLst/>
          </a:prstGeom>
          <a:noFill/>
        </p:spPr>
        <p:txBody>
          <a:bodyPr wrap="none" rtlCol="0">
            <a:spAutoFit/>
          </a:bodyPr>
          <a:lstStyle/>
          <a:p>
            <a:r>
              <a:rPr lang="es-CO" dirty="0" smtClean="0"/>
              <a:t>USPEC 0%</a:t>
            </a:r>
            <a:endParaRPr lang="es-CO" dirty="0"/>
          </a:p>
        </p:txBody>
      </p:sp>
      <p:sp>
        <p:nvSpPr>
          <p:cNvPr id="6" name="Flecha derecha 5"/>
          <p:cNvSpPr/>
          <p:nvPr/>
        </p:nvSpPr>
        <p:spPr>
          <a:xfrm>
            <a:off x="648841" y="293327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p:cNvSpPr txBox="1"/>
          <p:nvPr/>
        </p:nvSpPr>
        <p:spPr>
          <a:xfrm>
            <a:off x="2603373" y="3048577"/>
            <a:ext cx="1408527" cy="369332"/>
          </a:xfrm>
          <a:prstGeom prst="rect">
            <a:avLst/>
          </a:prstGeom>
          <a:noFill/>
        </p:spPr>
        <p:txBody>
          <a:bodyPr wrap="none" rtlCol="0">
            <a:spAutoFit/>
          </a:bodyPr>
          <a:lstStyle/>
          <a:p>
            <a:r>
              <a:rPr lang="es-CO" dirty="0" smtClean="0"/>
              <a:t>DEBILIDADES</a:t>
            </a:r>
            <a:endParaRPr lang="es-CO" dirty="0"/>
          </a:p>
        </p:txBody>
      </p:sp>
      <p:sp>
        <p:nvSpPr>
          <p:cNvPr id="8" name="CuadroTexto 7"/>
          <p:cNvSpPr txBox="1"/>
          <p:nvPr/>
        </p:nvSpPr>
        <p:spPr>
          <a:xfrm>
            <a:off x="5292080" y="2969712"/>
            <a:ext cx="3066032" cy="369332"/>
          </a:xfrm>
          <a:prstGeom prst="rect">
            <a:avLst/>
          </a:prstGeom>
          <a:noFill/>
        </p:spPr>
        <p:txBody>
          <a:bodyPr wrap="none" rtlCol="0">
            <a:spAutoFit/>
          </a:bodyPr>
          <a:lstStyle/>
          <a:p>
            <a:r>
              <a:rPr lang="es-CO" dirty="0" smtClean="0"/>
              <a:t>ACCIONES DE MEJORAMIENTO</a:t>
            </a:r>
            <a:endParaRPr lang="es-CO" dirty="0"/>
          </a:p>
        </p:txBody>
      </p:sp>
      <p:sp>
        <p:nvSpPr>
          <p:cNvPr id="9" name="CuadroTexto 8"/>
          <p:cNvSpPr txBox="1"/>
          <p:nvPr/>
        </p:nvSpPr>
        <p:spPr>
          <a:xfrm>
            <a:off x="1600300" y="3527961"/>
            <a:ext cx="3299165" cy="2585323"/>
          </a:xfrm>
          <a:prstGeom prst="rect">
            <a:avLst/>
          </a:prstGeom>
          <a:noFill/>
        </p:spPr>
        <p:txBody>
          <a:bodyPr wrap="square" rtlCol="0">
            <a:spAutoFit/>
          </a:bodyPr>
          <a:lstStyle/>
          <a:p>
            <a:pPr algn="just"/>
            <a:r>
              <a:rPr lang="es-CO" dirty="0" smtClean="0">
                <a:solidFill>
                  <a:schemeClr val="bg2"/>
                </a:solidFill>
              </a:rPr>
              <a:t>LOS ACTIVOS INSTITUCIONALES DE LA ENTIDAD SON TRASFERIDOS AL INPEC PARA TENER UNA OPINION FAVORABLE LAS SALVEDADES DEBEN SER INFERIORES AL 10% DE LOS ACTIVOS Y LA ENTIDAD EN EL CONSOLIDADO TIENE EL 11.14% DEL VALOR DE LOS ACTIVOS</a:t>
            </a:r>
            <a:endParaRPr lang="es-CO" dirty="0">
              <a:solidFill>
                <a:schemeClr val="bg2"/>
              </a:solidFill>
            </a:endParaRPr>
          </a:p>
        </p:txBody>
      </p:sp>
      <p:sp>
        <p:nvSpPr>
          <p:cNvPr id="11" name="CuadroTexto 10"/>
          <p:cNvSpPr txBox="1"/>
          <p:nvPr/>
        </p:nvSpPr>
        <p:spPr>
          <a:xfrm>
            <a:off x="5580112" y="3840107"/>
            <a:ext cx="2952328" cy="2031325"/>
          </a:xfrm>
          <a:prstGeom prst="rect">
            <a:avLst/>
          </a:prstGeom>
          <a:noFill/>
        </p:spPr>
        <p:txBody>
          <a:bodyPr wrap="square" rtlCol="0">
            <a:spAutoFit/>
          </a:bodyPr>
          <a:lstStyle/>
          <a:p>
            <a:pPr algn="just"/>
            <a:r>
              <a:rPr lang="es-CO" dirty="0" smtClean="0">
                <a:solidFill>
                  <a:schemeClr val="bg2"/>
                </a:solidFill>
              </a:rPr>
              <a:t>QUE SE TOME EN CUENTA QUE LA ENTIDAD TRASFIERE TODOS SUS ACTIVOS AL INPEC POR LO TRANTO ESTA MEDIDA DEBERÍA SER RECONCIDERADA POR EL ENTE DE CONTROL</a:t>
            </a:r>
            <a:endParaRPr lang="es-CO" dirty="0">
              <a:solidFill>
                <a:schemeClr val="bg2"/>
              </a:solidFill>
            </a:endParaRPr>
          </a:p>
        </p:txBody>
      </p:sp>
      <p:sp>
        <p:nvSpPr>
          <p:cNvPr id="12" name="Flecha abajo 11"/>
          <p:cNvSpPr/>
          <p:nvPr/>
        </p:nvSpPr>
        <p:spPr>
          <a:xfrm>
            <a:off x="6685038" y="3411189"/>
            <a:ext cx="280115" cy="3567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p:cNvSpPr txBox="1"/>
          <p:nvPr/>
        </p:nvSpPr>
        <p:spPr>
          <a:xfrm>
            <a:off x="1996070" y="2120542"/>
            <a:ext cx="3739165" cy="369332"/>
          </a:xfrm>
          <a:prstGeom prst="rect">
            <a:avLst/>
          </a:prstGeom>
          <a:noFill/>
        </p:spPr>
        <p:txBody>
          <a:bodyPr wrap="none" rtlCol="0">
            <a:spAutoFit/>
          </a:bodyPr>
          <a:lstStyle/>
          <a:p>
            <a:r>
              <a:rPr lang="es-ES" dirty="0"/>
              <a:t>Razonabilidad o Evaluación Financiera</a:t>
            </a:r>
          </a:p>
        </p:txBody>
      </p:sp>
    </p:spTree>
    <p:extLst>
      <p:ext uri="{BB962C8B-B14F-4D97-AF65-F5344CB8AC3E}">
        <p14:creationId xmlns:p14="http://schemas.microsoft.com/office/powerpoint/2010/main" val="1639911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5040052" y="3501008"/>
            <a:ext cx="3240360" cy="851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1973478" y="3350605"/>
            <a:ext cx="2583445"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899592" y="908720"/>
            <a:ext cx="7772400" cy="648072"/>
          </a:xfrm>
        </p:spPr>
        <p:txBody>
          <a:bodyPr/>
          <a:lstStyle/>
          <a:p>
            <a:r>
              <a:rPr lang="es-CO" sz="2400" dirty="0" smtClean="0"/>
              <a:t>CONTROL INTERNO 10%</a:t>
            </a:r>
            <a:endParaRPr lang="es-CO" sz="2400" dirty="0"/>
          </a:p>
        </p:txBody>
      </p:sp>
      <p:sp>
        <p:nvSpPr>
          <p:cNvPr id="4" name="Flecha derecha 3"/>
          <p:cNvSpPr/>
          <p:nvPr/>
        </p:nvSpPr>
        <p:spPr>
          <a:xfrm>
            <a:off x="755576" y="1700808"/>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p:cNvSpPr txBox="1"/>
          <p:nvPr/>
        </p:nvSpPr>
        <p:spPr>
          <a:xfrm>
            <a:off x="1763688" y="1619508"/>
            <a:ext cx="1416285" cy="369332"/>
          </a:xfrm>
          <a:prstGeom prst="rect">
            <a:avLst/>
          </a:prstGeom>
          <a:noFill/>
        </p:spPr>
        <p:txBody>
          <a:bodyPr wrap="none" rtlCol="0">
            <a:spAutoFit/>
          </a:bodyPr>
          <a:lstStyle/>
          <a:p>
            <a:r>
              <a:rPr lang="es-CO" dirty="0" smtClean="0"/>
              <a:t>USPEC 2.96%</a:t>
            </a:r>
            <a:endParaRPr lang="es-CO" dirty="0"/>
          </a:p>
        </p:txBody>
      </p:sp>
      <p:sp>
        <p:nvSpPr>
          <p:cNvPr id="6" name="Flecha derecha 5"/>
          <p:cNvSpPr/>
          <p:nvPr/>
        </p:nvSpPr>
        <p:spPr>
          <a:xfrm>
            <a:off x="738705" y="2748290"/>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2215973" y="2769634"/>
            <a:ext cx="1408527" cy="369332"/>
          </a:xfrm>
          <a:prstGeom prst="rect">
            <a:avLst/>
          </a:prstGeom>
          <a:noFill/>
        </p:spPr>
        <p:txBody>
          <a:bodyPr wrap="none" rtlCol="0">
            <a:spAutoFit/>
          </a:bodyPr>
          <a:lstStyle/>
          <a:p>
            <a:r>
              <a:rPr lang="es-CO" dirty="0" smtClean="0"/>
              <a:t>DEBILIDADES</a:t>
            </a:r>
            <a:endParaRPr lang="es-CO" dirty="0"/>
          </a:p>
        </p:txBody>
      </p:sp>
      <p:sp>
        <p:nvSpPr>
          <p:cNvPr id="9" name="CuadroTexto 8"/>
          <p:cNvSpPr txBox="1"/>
          <p:nvPr/>
        </p:nvSpPr>
        <p:spPr>
          <a:xfrm>
            <a:off x="2036643" y="3429000"/>
            <a:ext cx="2520280" cy="923330"/>
          </a:xfrm>
          <a:prstGeom prst="rect">
            <a:avLst/>
          </a:prstGeom>
          <a:noFill/>
        </p:spPr>
        <p:txBody>
          <a:bodyPr wrap="square" rtlCol="0">
            <a:spAutoFit/>
          </a:bodyPr>
          <a:lstStyle/>
          <a:p>
            <a:pPr algn="just"/>
            <a:r>
              <a:rPr lang="es-CO" dirty="0" smtClean="0">
                <a:solidFill>
                  <a:schemeClr val="bg2"/>
                </a:solidFill>
              </a:rPr>
              <a:t>FALTA DE PUNTOS DE CONTROL EFICIENTES Y EFICACES</a:t>
            </a:r>
            <a:endParaRPr lang="es-CO" dirty="0">
              <a:solidFill>
                <a:schemeClr val="bg2"/>
              </a:solidFill>
            </a:endParaRPr>
          </a:p>
        </p:txBody>
      </p:sp>
      <p:sp>
        <p:nvSpPr>
          <p:cNvPr id="10" name="CuadroTexto 9"/>
          <p:cNvSpPr txBox="1"/>
          <p:nvPr/>
        </p:nvSpPr>
        <p:spPr>
          <a:xfrm>
            <a:off x="4932040" y="2694138"/>
            <a:ext cx="3066032" cy="369332"/>
          </a:xfrm>
          <a:prstGeom prst="rect">
            <a:avLst/>
          </a:prstGeom>
          <a:noFill/>
        </p:spPr>
        <p:txBody>
          <a:bodyPr wrap="none" rtlCol="0">
            <a:spAutoFit/>
          </a:bodyPr>
          <a:lstStyle/>
          <a:p>
            <a:r>
              <a:rPr lang="es-CO" dirty="0" smtClean="0"/>
              <a:t>ACCIONES DE MEJORAMIENTO</a:t>
            </a:r>
            <a:endParaRPr lang="es-CO" dirty="0"/>
          </a:p>
        </p:txBody>
      </p:sp>
      <p:sp>
        <p:nvSpPr>
          <p:cNvPr id="11" name="CuadroTexto 10"/>
          <p:cNvSpPr txBox="1"/>
          <p:nvPr/>
        </p:nvSpPr>
        <p:spPr>
          <a:xfrm>
            <a:off x="5084670" y="3429000"/>
            <a:ext cx="3035878" cy="923330"/>
          </a:xfrm>
          <a:prstGeom prst="rect">
            <a:avLst/>
          </a:prstGeom>
          <a:noFill/>
        </p:spPr>
        <p:txBody>
          <a:bodyPr wrap="square" rtlCol="0">
            <a:spAutoFit/>
          </a:bodyPr>
          <a:lstStyle/>
          <a:p>
            <a:r>
              <a:rPr lang="es-CO" dirty="0" smtClean="0">
                <a:solidFill>
                  <a:schemeClr val="bg2"/>
                </a:solidFill>
              </a:rPr>
              <a:t>AUMENTAR SEGUIMIENTO EN LOS PROCESOS Y PUNTOS DE CONTROL</a:t>
            </a:r>
            <a:endParaRPr lang="es-CO" dirty="0">
              <a:solidFill>
                <a:schemeClr val="bg2"/>
              </a:solidFill>
            </a:endParaRPr>
          </a:p>
        </p:txBody>
      </p:sp>
      <p:sp>
        <p:nvSpPr>
          <p:cNvPr id="7" name="Flecha abajo 6"/>
          <p:cNvSpPr/>
          <p:nvPr/>
        </p:nvSpPr>
        <p:spPr>
          <a:xfrm>
            <a:off x="6552220" y="3136322"/>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1763688" y="2060848"/>
            <a:ext cx="1797480" cy="338554"/>
          </a:xfrm>
          <a:prstGeom prst="rect">
            <a:avLst/>
          </a:prstGeom>
          <a:noFill/>
        </p:spPr>
        <p:txBody>
          <a:bodyPr wrap="none" rtlCol="0">
            <a:spAutoFit/>
          </a:bodyPr>
          <a:lstStyle/>
          <a:p>
            <a:r>
              <a:rPr lang="es-ES" sz="1600" dirty="0"/>
              <a:t>Calidad y Confianza</a:t>
            </a:r>
          </a:p>
        </p:txBody>
      </p:sp>
    </p:spTree>
    <p:extLst>
      <p:ext uri="{BB962C8B-B14F-4D97-AF65-F5344CB8AC3E}">
        <p14:creationId xmlns:p14="http://schemas.microsoft.com/office/powerpoint/2010/main" val="3748060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827584" y="1412776"/>
            <a:ext cx="7272808" cy="3960440"/>
          </a:xfrm>
          <a:prstGeom prst="rect">
            <a:avLst/>
          </a:prstGeom>
        </p:spPr>
      </p:pic>
      <p:graphicFrame>
        <p:nvGraphicFramePr>
          <p:cNvPr id="9" name="Tabla 8"/>
          <p:cNvGraphicFramePr>
            <a:graphicFrameLocks noGrp="1"/>
          </p:cNvGraphicFramePr>
          <p:nvPr>
            <p:extLst/>
          </p:nvPr>
        </p:nvGraphicFramePr>
        <p:xfrm>
          <a:off x="611560" y="972251"/>
          <a:ext cx="7776864" cy="365760"/>
        </p:xfrm>
        <a:graphic>
          <a:graphicData uri="http://schemas.openxmlformats.org/drawingml/2006/table">
            <a:tbl>
              <a:tblPr firstRow="1" bandRow="1">
                <a:tableStyleId>{5C22544A-7EE6-4342-B048-85BDC9FD1C3A}</a:tableStyleId>
              </a:tblPr>
              <a:tblGrid>
                <a:gridCol w="7776864"/>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AUDITORIA </a:t>
                      </a:r>
                      <a:r>
                        <a:rPr lang="es-ES" baseline="0" dirty="0" smtClean="0"/>
                        <a:t> REGULAR  CGR VIGENCIA 2015</a:t>
                      </a:r>
                      <a:endParaRPr lang="es-ES" dirty="0"/>
                    </a:p>
                  </a:txBody>
                  <a:tcPr/>
                </a:tc>
              </a:tr>
            </a:tbl>
          </a:graphicData>
        </a:graphic>
      </p:graphicFrame>
      <p:sp>
        <p:nvSpPr>
          <p:cNvPr id="11" name="CuadroTexto 10"/>
          <p:cNvSpPr txBox="1"/>
          <p:nvPr/>
        </p:nvSpPr>
        <p:spPr>
          <a:xfrm>
            <a:off x="827584" y="5229200"/>
            <a:ext cx="7344816" cy="646331"/>
          </a:xfrm>
          <a:prstGeom prst="rect">
            <a:avLst/>
          </a:prstGeom>
          <a:noFill/>
        </p:spPr>
        <p:txBody>
          <a:bodyPr wrap="square" rtlCol="0">
            <a:spAutoFit/>
          </a:bodyPr>
          <a:lstStyle/>
          <a:p>
            <a:endParaRPr lang="es-ES" dirty="0" smtClean="0"/>
          </a:p>
          <a:p>
            <a:r>
              <a:rPr lang="es-ES" dirty="0" smtClean="0"/>
              <a:t>Administrativos: 55,5% , Disciplinarios: 33,3%, Fiscal : 4,1%, Penal: 4,1 % </a:t>
            </a:r>
            <a:endParaRPr lang="es-ES" dirty="0"/>
          </a:p>
        </p:txBody>
      </p:sp>
    </p:spTree>
    <p:extLst>
      <p:ext uri="{BB962C8B-B14F-4D97-AF65-F5344CB8AC3E}">
        <p14:creationId xmlns:p14="http://schemas.microsoft.com/office/powerpoint/2010/main" val="749034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3848" y="692696"/>
            <a:ext cx="52565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t>SITUACIÓN ADMINISTRATIVA </a:t>
            </a:r>
            <a:endParaRPr lang="es-ES" dirty="0"/>
          </a:p>
        </p:txBody>
      </p:sp>
      <p:pic>
        <p:nvPicPr>
          <p:cNvPr id="4" name="Imagen 3"/>
          <p:cNvPicPr>
            <a:picLocks noChangeAspect="1"/>
          </p:cNvPicPr>
          <p:nvPr/>
        </p:nvPicPr>
        <p:blipFill>
          <a:blip r:embed="rId3"/>
          <a:stretch>
            <a:fillRect/>
          </a:stretch>
        </p:blipFill>
        <p:spPr>
          <a:xfrm>
            <a:off x="683568" y="1196752"/>
            <a:ext cx="3528392" cy="1760416"/>
          </a:xfrm>
          <a:prstGeom prst="rect">
            <a:avLst/>
          </a:prstGeom>
          <a:effectLst>
            <a:innerShdw blurRad="63500" dist="50800" dir="5400000">
              <a:prstClr val="black">
                <a:alpha val="50000"/>
              </a:prstClr>
            </a:innerShdw>
          </a:effectLst>
        </p:spPr>
      </p:pic>
      <p:sp>
        <p:nvSpPr>
          <p:cNvPr id="5" name="CuadroTexto 4"/>
          <p:cNvSpPr txBox="1"/>
          <p:nvPr/>
        </p:nvSpPr>
        <p:spPr>
          <a:xfrm>
            <a:off x="683568" y="2996952"/>
            <a:ext cx="3530408" cy="461665"/>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200" dirty="0" smtClean="0">
                <a:latin typeface="Arial Narrow" panose="020B0606020202030204" pitchFamily="34" charset="0"/>
              </a:rPr>
              <a:t>En cumplimiento del Decreto 1567 de 1998 se han llevado a cabo múltiples actividades de bienestar. </a:t>
            </a:r>
            <a:endParaRPr lang="es-ES" sz="1200" dirty="0">
              <a:latin typeface="Arial Narrow" panose="020B0606020202030204" pitchFamily="34" charset="0"/>
            </a:endParaRPr>
          </a:p>
        </p:txBody>
      </p:sp>
      <p:pic>
        <p:nvPicPr>
          <p:cNvPr id="6" name="Imagen 5"/>
          <p:cNvPicPr/>
          <p:nvPr/>
        </p:nvPicPr>
        <p:blipFill>
          <a:blip r:embed="rId4"/>
          <a:stretch>
            <a:fillRect/>
          </a:stretch>
        </p:blipFill>
        <p:spPr>
          <a:xfrm>
            <a:off x="4644008" y="1340768"/>
            <a:ext cx="3816424" cy="2903581"/>
          </a:xfrm>
          <a:prstGeom prst="rect">
            <a:avLst/>
          </a:prstGeom>
          <a:effectLst>
            <a:innerShdw blurRad="63500" dist="50800" dir="5400000">
              <a:prstClr val="black">
                <a:alpha val="50000"/>
              </a:prstClr>
            </a:innerShdw>
          </a:effectLst>
        </p:spPr>
      </p:pic>
      <p:sp>
        <p:nvSpPr>
          <p:cNvPr id="7" name="CuadroTexto 6"/>
          <p:cNvSpPr txBox="1"/>
          <p:nvPr/>
        </p:nvSpPr>
        <p:spPr>
          <a:xfrm>
            <a:off x="4644008" y="4340605"/>
            <a:ext cx="3816424" cy="646331"/>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200" dirty="0" smtClean="0">
                <a:latin typeface="Arial Narrow" panose="020B0606020202030204" pitchFamily="34" charset="0"/>
              </a:rPr>
              <a:t>Según lo dispuesto por Decreto 1567 de 1998 el Plan de Capacitación y Formación, responde a las necesidades reportadas por las áreas de la Unidad.  </a:t>
            </a:r>
            <a:endParaRPr lang="es-ES" sz="1200" dirty="0">
              <a:latin typeface="Arial Narrow" panose="020B0606020202030204" pitchFamily="34" charset="0"/>
            </a:endParaRPr>
          </a:p>
        </p:txBody>
      </p:sp>
      <p:pic>
        <p:nvPicPr>
          <p:cNvPr id="8" name="Imagen 7"/>
          <p:cNvPicPr/>
          <p:nvPr/>
        </p:nvPicPr>
        <p:blipFill>
          <a:blip r:embed="rId5"/>
          <a:stretch>
            <a:fillRect/>
          </a:stretch>
        </p:blipFill>
        <p:spPr>
          <a:xfrm>
            <a:off x="683568" y="3573016"/>
            <a:ext cx="3530408" cy="2459328"/>
          </a:xfrm>
          <a:prstGeom prst="rect">
            <a:avLst/>
          </a:prstGeom>
          <a:effectLst>
            <a:innerShdw blurRad="63500" dist="50800" dir="5400000">
              <a:prstClr val="black">
                <a:alpha val="50000"/>
              </a:prstClr>
            </a:innerShdw>
          </a:effectLst>
        </p:spPr>
      </p:pic>
      <p:sp>
        <p:nvSpPr>
          <p:cNvPr id="9" name="CuadroTexto 8"/>
          <p:cNvSpPr txBox="1"/>
          <p:nvPr/>
        </p:nvSpPr>
        <p:spPr>
          <a:xfrm>
            <a:off x="4644008" y="5157192"/>
            <a:ext cx="2376264" cy="830997"/>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200" dirty="0" smtClean="0">
                <a:latin typeface="Arial Narrow" panose="020B0606020202030204" pitchFamily="34" charset="0"/>
              </a:rPr>
              <a:t>Dando cumplimiento a la ley 1562 de 2012 y el Decreto 1072 de 2015, se implementaron programas de promoción y prevención de la salud.  </a:t>
            </a:r>
            <a:endParaRPr lang="es-ES" sz="1200" dirty="0">
              <a:latin typeface="Arial Narrow" panose="020B0606020202030204" pitchFamily="34" charset="0"/>
            </a:endParaRPr>
          </a:p>
        </p:txBody>
      </p:sp>
    </p:spTree>
    <p:extLst>
      <p:ext uri="{BB962C8B-B14F-4D97-AF65-F5344CB8AC3E}">
        <p14:creationId xmlns:p14="http://schemas.microsoft.com/office/powerpoint/2010/main" val="17369562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ext uri="{D42A27DB-BD31-4B8C-83A1-F6EECF244321}">
                <p14:modId xmlns:p14="http://schemas.microsoft.com/office/powerpoint/2010/main" val="459610957"/>
              </p:ext>
            </p:extLst>
          </p:nvPr>
        </p:nvGraphicFramePr>
        <p:xfrm>
          <a:off x="611560" y="972251"/>
          <a:ext cx="7776864" cy="365760"/>
        </p:xfrm>
        <a:graphic>
          <a:graphicData uri="http://schemas.openxmlformats.org/drawingml/2006/table">
            <a:tbl>
              <a:tblPr firstRow="1" bandRow="1">
                <a:tableStyleId>{5C22544A-7EE6-4342-B048-85BDC9FD1C3A}</a:tableStyleId>
              </a:tblPr>
              <a:tblGrid>
                <a:gridCol w="7776864"/>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latin typeface="Arial Narrow" panose="020B0606020202030204" pitchFamily="34" charset="0"/>
                        </a:rPr>
                        <a:t>AUDITORIA </a:t>
                      </a:r>
                      <a:r>
                        <a:rPr lang="es-ES" baseline="0" dirty="0" smtClean="0">
                          <a:latin typeface="Arial Narrow" panose="020B0606020202030204" pitchFamily="34" charset="0"/>
                        </a:rPr>
                        <a:t> REGULAR  CGR VIGENCIA 2015</a:t>
                      </a:r>
                      <a:endParaRPr lang="es-ES" dirty="0">
                        <a:latin typeface="Arial Narrow" panose="020B0606020202030204" pitchFamily="34" charset="0"/>
                      </a:endParaRPr>
                    </a:p>
                  </a:txBody>
                  <a:tcPr/>
                </a:tc>
              </a:tr>
            </a:tbl>
          </a:graphicData>
        </a:graphic>
      </p:graphicFrame>
      <p:sp>
        <p:nvSpPr>
          <p:cNvPr id="11" name="CuadroTexto 10"/>
          <p:cNvSpPr txBox="1"/>
          <p:nvPr/>
        </p:nvSpPr>
        <p:spPr>
          <a:xfrm>
            <a:off x="611560" y="1628800"/>
            <a:ext cx="7920880" cy="4401205"/>
          </a:xfrm>
          <a:prstGeom prst="rect">
            <a:avLst/>
          </a:prstGeom>
          <a:noFill/>
        </p:spPr>
        <p:txBody>
          <a:bodyPr wrap="square" rtlCol="0">
            <a:spAutoFit/>
          </a:bodyPr>
          <a:lstStyle/>
          <a:p>
            <a:r>
              <a:rPr lang="es-ES" sz="2800" b="1" dirty="0" smtClean="0">
                <a:solidFill>
                  <a:schemeClr val="accent1">
                    <a:lumMod val="75000"/>
                  </a:schemeClr>
                </a:solidFill>
                <a:latin typeface="Arial Narrow" panose="020B0606020202030204" pitchFamily="34" charset="0"/>
              </a:rPr>
              <a:t>HALLAZGOS PENALES: Procesos de alimentos </a:t>
            </a:r>
          </a:p>
          <a:p>
            <a:endParaRPr lang="es-ES" sz="2800" dirty="0">
              <a:latin typeface="Arial Narrow" panose="020B0606020202030204" pitchFamily="34" charset="0"/>
            </a:endParaRPr>
          </a:p>
          <a:p>
            <a:r>
              <a:rPr lang="es-ES" sz="2800" b="1" dirty="0" smtClean="0">
                <a:latin typeface="Arial Narrow" panose="020B0606020202030204" pitchFamily="34" charset="0"/>
              </a:rPr>
              <a:t>No. 33: </a:t>
            </a:r>
            <a:r>
              <a:rPr lang="es-ES" sz="2800" dirty="0" smtClean="0">
                <a:latin typeface="Arial Narrow" panose="020B0606020202030204" pitchFamily="34" charset="0"/>
              </a:rPr>
              <a:t>Contrato 363 de 2014: </a:t>
            </a:r>
            <a:r>
              <a:rPr lang="es-CO" sz="2800" dirty="0">
                <a:latin typeface="Arial Narrow" panose="020B0606020202030204" pitchFamily="34" charset="0"/>
              </a:rPr>
              <a:t>proceso de selección  Pública </a:t>
            </a:r>
            <a:r>
              <a:rPr lang="es-CO" sz="2800" dirty="0" smtClean="0">
                <a:latin typeface="Arial Narrow" panose="020B0606020202030204" pitchFamily="34" charset="0"/>
              </a:rPr>
              <a:t>USPEC-LP-022-2014;</a:t>
            </a:r>
          </a:p>
          <a:p>
            <a:endParaRPr lang="es-ES" sz="2800" dirty="0" smtClean="0">
              <a:latin typeface="Arial Narrow" panose="020B0606020202030204" pitchFamily="34" charset="0"/>
            </a:endParaRPr>
          </a:p>
          <a:p>
            <a:pPr algn="just"/>
            <a:r>
              <a:rPr lang="es-ES" sz="2800" b="1" dirty="0" smtClean="0">
                <a:latin typeface="Arial Narrow" panose="020B0606020202030204" pitchFamily="34" charset="0"/>
              </a:rPr>
              <a:t>No. 34: </a:t>
            </a:r>
            <a:r>
              <a:rPr lang="es-ES" sz="2800" dirty="0" smtClean="0">
                <a:latin typeface="Arial Narrow" panose="020B0606020202030204" pitchFamily="34" charset="0"/>
              </a:rPr>
              <a:t>Contratos 362 y 374 de 2014: </a:t>
            </a:r>
            <a:r>
              <a:rPr lang="es-CO" sz="2800" dirty="0">
                <a:latin typeface="Arial Narrow" panose="020B0606020202030204" pitchFamily="34" charset="0"/>
              </a:rPr>
              <a:t>proceso de selección Pública </a:t>
            </a:r>
            <a:r>
              <a:rPr lang="es-CO" sz="2800" dirty="0" smtClean="0">
                <a:latin typeface="Arial Narrow" panose="020B0606020202030204" pitchFamily="34" charset="0"/>
              </a:rPr>
              <a:t>USPEC-LP-022-2014; </a:t>
            </a:r>
          </a:p>
          <a:p>
            <a:pPr algn="just"/>
            <a:endParaRPr lang="es-ES" sz="2800" dirty="0" smtClean="0">
              <a:latin typeface="Arial Narrow" panose="020B0606020202030204" pitchFamily="34" charset="0"/>
            </a:endParaRPr>
          </a:p>
          <a:p>
            <a:pPr algn="just"/>
            <a:r>
              <a:rPr lang="es-ES" sz="2800" b="1" dirty="0" smtClean="0">
                <a:latin typeface="Arial Narrow" panose="020B0606020202030204" pitchFamily="34" charset="0"/>
              </a:rPr>
              <a:t>No. 35: </a:t>
            </a:r>
            <a:r>
              <a:rPr lang="es-ES" sz="2800" dirty="0" smtClean="0">
                <a:latin typeface="Arial Narrow" panose="020B0606020202030204" pitchFamily="34" charset="0"/>
              </a:rPr>
              <a:t>Contratos suscritos con Estrada </a:t>
            </a:r>
            <a:r>
              <a:rPr lang="es-ES" sz="2800" dirty="0">
                <a:latin typeface="Arial Narrow" panose="020B0606020202030204" pitchFamily="34" charset="0"/>
              </a:rPr>
              <a:t>N</a:t>
            </a:r>
            <a:r>
              <a:rPr lang="es-ES" sz="2800" dirty="0" smtClean="0">
                <a:latin typeface="Arial Narrow" panose="020B0606020202030204" pitchFamily="34" charset="0"/>
              </a:rPr>
              <a:t>avarro S.A.S; </a:t>
            </a:r>
            <a:r>
              <a:rPr lang="es-CO" sz="2800" dirty="0" smtClean="0">
                <a:latin typeface="Arial Narrow" panose="020B0606020202030204" pitchFamily="34" charset="0"/>
              </a:rPr>
              <a:t>USPEC-LP-050-2015. </a:t>
            </a:r>
            <a:endParaRPr lang="es-CO" sz="2800" dirty="0">
              <a:latin typeface="Arial Narrow" panose="020B0606020202030204" pitchFamily="34" charset="0"/>
            </a:endParaRPr>
          </a:p>
        </p:txBody>
      </p:sp>
    </p:spTree>
    <p:extLst>
      <p:ext uri="{BB962C8B-B14F-4D97-AF65-F5344CB8AC3E}">
        <p14:creationId xmlns:p14="http://schemas.microsoft.com/office/powerpoint/2010/main" val="37676371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ext uri="{D42A27DB-BD31-4B8C-83A1-F6EECF244321}">
                <p14:modId xmlns:p14="http://schemas.microsoft.com/office/powerpoint/2010/main" val="1848667918"/>
              </p:ext>
            </p:extLst>
          </p:nvPr>
        </p:nvGraphicFramePr>
        <p:xfrm>
          <a:off x="611560" y="972251"/>
          <a:ext cx="7776864" cy="365760"/>
        </p:xfrm>
        <a:graphic>
          <a:graphicData uri="http://schemas.openxmlformats.org/drawingml/2006/table">
            <a:tbl>
              <a:tblPr firstRow="1" bandRow="1">
                <a:tableStyleId>{5C22544A-7EE6-4342-B048-85BDC9FD1C3A}</a:tableStyleId>
              </a:tblPr>
              <a:tblGrid>
                <a:gridCol w="7776864"/>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latin typeface="Arial Narrow" panose="020B0606020202030204" pitchFamily="34" charset="0"/>
                        </a:rPr>
                        <a:t>AUDITORIA </a:t>
                      </a:r>
                      <a:r>
                        <a:rPr lang="es-ES" baseline="0" dirty="0" smtClean="0">
                          <a:latin typeface="Arial Narrow" panose="020B0606020202030204" pitchFamily="34" charset="0"/>
                        </a:rPr>
                        <a:t> REGULAR  CGR VIGENCIA 2015</a:t>
                      </a:r>
                      <a:endParaRPr lang="es-ES" dirty="0">
                        <a:latin typeface="Arial Narrow" panose="020B0606020202030204" pitchFamily="34" charset="0"/>
                      </a:endParaRPr>
                    </a:p>
                  </a:txBody>
                  <a:tcPr/>
                </a:tc>
              </a:tr>
            </a:tbl>
          </a:graphicData>
        </a:graphic>
      </p:graphicFrame>
      <p:sp>
        <p:nvSpPr>
          <p:cNvPr id="11" name="CuadroTexto 10"/>
          <p:cNvSpPr txBox="1"/>
          <p:nvPr/>
        </p:nvSpPr>
        <p:spPr>
          <a:xfrm>
            <a:off x="611560" y="1340768"/>
            <a:ext cx="7776864" cy="4832092"/>
          </a:xfrm>
          <a:prstGeom prst="rect">
            <a:avLst/>
          </a:prstGeom>
          <a:noFill/>
        </p:spPr>
        <p:txBody>
          <a:bodyPr wrap="square" rtlCol="0">
            <a:spAutoFit/>
          </a:bodyPr>
          <a:lstStyle/>
          <a:p>
            <a:r>
              <a:rPr lang="es-ES" sz="2800" b="1" dirty="0" smtClean="0">
                <a:solidFill>
                  <a:schemeClr val="accent1">
                    <a:lumMod val="75000"/>
                  </a:schemeClr>
                </a:solidFill>
                <a:latin typeface="Arial Narrow" panose="020B0606020202030204" pitchFamily="34" charset="0"/>
              </a:rPr>
              <a:t>HALLAZGOS FISCALES:</a:t>
            </a:r>
          </a:p>
          <a:p>
            <a:endParaRPr lang="es-ES" sz="2800" dirty="0">
              <a:solidFill>
                <a:schemeClr val="accent1">
                  <a:lumMod val="75000"/>
                </a:schemeClr>
              </a:solidFill>
              <a:latin typeface="Arial Narrow" panose="020B0606020202030204" pitchFamily="34" charset="0"/>
            </a:endParaRPr>
          </a:p>
          <a:p>
            <a:r>
              <a:rPr lang="es-ES" sz="2800" b="1" dirty="0" smtClean="0">
                <a:latin typeface="Arial Narrow" panose="020B0606020202030204" pitchFamily="34" charset="0"/>
              </a:rPr>
              <a:t>No. 70: </a:t>
            </a:r>
            <a:r>
              <a:rPr lang="es-ES" sz="2800" dirty="0" smtClean="0">
                <a:latin typeface="Arial Narrow" panose="020B0606020202030204" pitchFamily="34" charset="0"/>
              </a:rPr>
              <a:t>Planeación contractual convenio 202 de 2013 -  </a:t>
            </a:r>
            <a:r>
              <a:rPr lang="es-ES" sz="2800" dirty="0" err="1" smtClean="0">
                <a:latin typeface="Arial Narrow" panose="020B0606020202030204" pitchFamily="34" charset="0"/>
              </a:rPr>
              <a:t>Tierralta</a:t>
            </a:r>
            <a:r>
              <a:rPr lang="es-ES" sz="2800" dirty="0">
                <a:latin typeface="Arial Narrow" panose="020B0606020202030204" pitchFamily="34" charset="0"/>
              </a:rPr>
              <a:t>-</a:t>
            </a:r>
            <a:r>
              <a:rPr lang="es-ES" sz="2800" dirty="0" smtClean="0">
                <a:latin typeface="Arial Narrow" panose="020B0606020202030204" pitchFamily="34" charset="0"/>
              </a:rPr>
              <a:t> Agencia Logística;</a:t>
            </a:r>
          </a:p>
          <a:p>
            <a:endParaRPr lang="es-ES" sz="2800" dirty="0" smtClean="0">
              <a:latin typeface="Arial Narrow" panose="020B0606020202030204" pitchFamily="34" charset="0"/>
            </a:endParaRPr>
          </a:p>
          <a:p>
            <a:r>
              <a:rPr lang="es-ES" sz="2800" b="1" dirty="0" smtClean="0">
                <a:latin typeface="Arial Narrow" panose="020B0606020202030204" pitchFamily="34" charset="0"/>
              </a:rPr>
              <a:t>No. 71: </a:t>
            </a:r>
            <a:r>
              <a:rPr lang="es-ES" sz="2800" dirty="0" smtClean="0">
                <a:latin typeface="Arial Narrow" panose="020B0606020202030204" pitchFamily="34" charset="0"/>
              </a:rPr>
              <a:t>Planeación </a:t>
            </a:r>
            <a:r>
              <a:rPr lang="es-ES" sz="2800" dirty="0">
                <a:latin typeface="Arial Narrow" panose="020B0606020202030204" pitchFamily="34" charset="0"/>
              </a:rPr>
              <a:t>contractual convenio </a:t>
            </a:r>
            <a:r>
              <a:rPr lang="es-ES" sz="2800" dirty="0" smtClean="0">
                <a:latin typeface="Arial Narrow" panose="020B0606020202030204" pitchFamily="34" charset="0"/>
              </a:rPr>
              <a:t>227 </a:t>
            </a:r>
            <a:r>
              <a:rPr lang="es-ES" sz="2800" dirty="0">
                <a:latin typeface="Arial Narrow" panose="020B0606020202030204" pitchFamily="34" charset="0"/>
              </a:rPr>
              <a:t>de 2013 -  </a:t>
            </a:r>
            <a:r>
              <a:rPr lang="es-ES" sz="2800" dirty="0" smtClean="0">
                <a:latin typeface="Arial Narrow" panose="020B0606020202030204" pitchFamily="34" charset="0"/>
              </a:rPr>
              <a:t>Guaduas- </a:t>
            </a:r>
            <a:r>
              <a:rPr lang="es-ES" sz="2800" dirty="0">
                <a:latin typeface="Arial Narrow" panose="020B0606020202030204" pitchFamily="34" charset="0"/>
              </a:rPr>
              <a:t>Agencia </a:t>
            </a:r>
            <a:r>
              <a:rPr lang="es-ES" sz="2800" dirty="0" smtClean="0">
                <a:latin typeface="Arial Narrow" panose="020B0606020202030204" pitchFamily="34" charset="0"/>
              </a:rPr>
              <a:t>Logística;</a:t>
            </a:r>
          </a:p>
          <a:p>
            <a:endParaRPr lang="es-ES" sz="2800" dirty="0" smtClean="0">
              <a:latin typeface="Arial Narrow" panose="020B0606020202030204" pitchFamily="34" charset="0"/>
            </a:endParaRPr>
          </a:p>
          <a:p>
            <a:r>
              <a:rPr lang="es-ES" sz="2800" b="1" dirty="0" smtClean="0">
                <a:latin typeface="Arial Narrow" panose="020B0606020202030204" pitchFamily="34" charset="0"/>
              </a:rPr>
              <a:t>No. 72: </a:t>
            </a:r>
            <a:r>
              <a:rPr lang="es-ES" sz="2800" dirty="0" smtClean="0">
                <a:latin typeface="Arial Narrow" panose="020B0606020202030204" pitchFamily="34" charset="0"/>
              </a:rPr>
              <a:t>Predio Riohacha -Consulta previa en el marco de la Ley 21 de 1991.</a:t>
            </a:r>
          </a:p>
          <a:p>
            <a:endParaRPr lang="es-ES" sz="2800" dirty="0" smtClean="0">
              <a:latin typeface="Arial Narrow" panose="020B0606020202030204" pitchFamily="34" charset="0"/>
            </a:endParaRPr>
          </a:p>
        </p:txBody>
      </p:sp>
    </p:spTree>
    <p:extLst>
      <p:ext uri="{BB962C8B-B14F-4D97-AF65-F5344CB8AC3E}">
        <p14:creationId xmlns:p14="http://schemas.microsoft.com/office/powerpoint/2010/main" val="21037371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4"/>
          <p:cNvSpPr>
            <a:spLocks noGrp="1"/>
          </p:cNvSpPr>
          <p:nvPr>
            <p:ph type="title"/>
          </p:nvPr>
        </p:nvSpPr>
        <p:spPr/>
        <p:txBody>
          <a:bodyPr/>
          <a:lstStyle/>
          <a:p>
            <a:pPr eaLnBrk="1" hangingPunct="1"/>
            <a:r>
              <a:rPr lang="es-ES" sz="2800" b="1" smtClean="0">
                <a:latin typeface="Arial" panose="020B0604020202020204" pitchFamily="34" charset="0"/>
              </a:rPr>
              <a:t>ACTUALIZACIÓN PLATAFORMA ESTRATÉGICA </a:t>
            </a:r>
            <a:br>
              <a:rPr lang="es-ES" sz="2800" b="1" smtClean="0">
                <a:latin typeface="Arial" panose="020B0604020202020204" pitchFamily="34" charset="0"/>
              </a:rPr>
            </a:br>
            <a:r>
              <a:rPr lang="es-ES" sz="2800" b="1" smtClean="0">
                <a:latin typeface="Arial" panose="020B0604020202020204" pitchFamily="34" charset="0"/>
              </a:rPr>
              <a:t>USPEC</a:t>
            </a:r>
            <a:endParaRPr lang="es-ES" smtClean="0"/>
          </a:p>
        </p:txBody>
      </p:sp>
      <p:sp>
        <p:nvSpPr>
          <p:cNvPr id="6" name="Marcador de contenido 5"/>
          <p:cNvSpPr>
            <a:spLocks noGrp="1"/>
          </p:cNvSpPr>
          <p:nvPr>
            <p:ph idx="1"/>
          </p:nvPr>
        </p:nvSpPr>
        <p:spPr>
          <a:xfrm>
            <a:off x="900113" y="2636838"/>
            <a:ext cx="7632700" cy="3095625"/>
          </a:xfrm>
        </p:spPr>
        <p:txBody>
          <a:bodyPr/>
          <a:lstStyle/>
          <a:p>
            <a:pPr>
              <a:defRPr/>
            </a:pPr>
            <a:r>
              <a:rPr lang="es-MX" sz="2800" dirty="0" smtClean="0"/>
              <a:t>Diagnóstico institucional, método DOFA</a:t>
            </a:r>
          </a:p>
          <a:p>
            <a:pPr>
              <a:defRPr/>
            </a:pPr>
            <a:r>
              <a:rPr lang="es-MX" sz="2800" dirty="0" smtClean="0"/>
              <a:t>Identificación prioridades estratégicas</a:t>
            </a:r>
          </a:p>
          <a:p>
            <a:pPr>
              <a:defRPr/>
            </a:pPr>
            <a:r>
              <a:rPr lang="es-MX" sz="2800" dirty="0" smtClean="0"/>
              <a:t>Actualización misión y visión institucional</a:t>
            </a:r>
          </a:p>
          <a:p>
            <a:pPr>
              <a:defRPr/>
            </a:pPr>
            <a:r>
              <a:rPr lang="es-MX" sz="2800" dirty="0" smtClean="0"/>
              <a:t>Formulación de objetivos estratégicos</a:t>
            </a:r>
          </a:p>
          <a:p>
            <a:pPr>
              <a:defRPr/>
            </a:pPr>
            <a:r>
              <a:rPr lang="es-MX" sz="2800" dirty="0" smtClean="0"/>
              <a:t>Actualización Plan Estratégico 2015 – 2018</a:t>
            </a:r>
          </a:p>
          <a:p>
            <a:pPr marL="0" indent="0">
              <a:buFont typeface="Arial" panose="020B0604020202020204" pitchFamily="34" charset="0"/>
              <a:buNone/>
              <a:defRPr/>
            </a:pPr>
            <a:endParaRPr lang="es-ES" dirty="0"/>
          </a:p>
        </p:txBody>
      </p:sp>
      <p:sp>
        <p:nvSpPr>
          <p:cNvPr id="2" name="Marcador de pie de página 1"/>
          <p:cNvSpPr>
            <a:spLocks noGrp="1"/>
          </p:cNvSpPr>
          <p:nvPr>
            <p:ph type="ftr" sz="quarter" idx="11"/>
          </p:nvPr>
        </p:nvSpPr>
        <p:spPr/>
        <p:txBody>
          <a:bodyPr/>
          <a:lstStyle/>
          <a:p>
            <a:pPr>
              <a:defRPr/>
            </a:pPr>
            <a:r>
              <a:rPr lang="es-CO" smtClean="0"/>
              <a:t>OFICINA  ASESORA  DE  PLANEACIÓN</a:t>
            </a:r>
            <a:endParaRPr lang="es-CO"/>
          </a:p>
        </p:txBody>
      </p:sp>
      <p:sp>
        <p:nvSpPr>
          <p:cNvPr id="13317" name="Marcador de número de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2175AB-F65E-41AD-8C83-4A9643B48B97}" type="slidenum">
              <a:rPr lang="es-CO" sz="1200" smtClean="0">
                <a:solidFill>
                  <a:srgbClr val="898989"/>
                </a:solidFill>
              </a:rPr>
              <a:pPr>
                <a:spcBef>
                  <a:spcPct val="0"/>
                </a:spcBef>
                <a:buFontTx/>
                <a:buNone/>
              </a:pPr>
              <a:t>62</a:t>
            </a:fld>
            <a:endParaRPr lang="es-CO" sz="1200" smtClean="0">
              <a:solidFill>
                <a:srgbClr val="898989"/>
              </a:solidFill>
            </a:endParaRPr>
          </a:p>
        </p:txBody>
      </p:sp>
    </p:spTree>
    <p:extLst>
      <p:ext uri="{BB962C8B-B14F-4D97-AF65-F5344CB8AC3E}">
        <p14:creationId xmlns:p14="http://schemas.microsoft.com/office/powerpoint/2010/main" val="1789247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71800" y="260648"/>
            <a:ext cx="5472608" cy="707886"/>
          </a:xfrm>
          <a:prstGeom prst="rect">
            <a:avLst/>
          </a:prstGeom>
        </p:spPr>
        <p:txBody>
          <a:bodyPr>
            <a:spAutoFit/>
          </a:bodyPr>
          <a:lstStyle/>
          <a:p>
            <a:pPr algn="ctr" eaLnBrk="1" hangingPunct="1">
              <a:defRPr/>
            </a:pPr>
            <a:r>
              <a:rPr lang="es-CO" sz="2000" b="1" dirty="0" smtClean="0">
                <a:solidFill>
                  <a:schemeClr val="accent1">
                    <a:lumMod val="75000"/>
                  </a:schemeClr>
                </a:solidFill>
                <a:latin typeface="Arial Narrow" panose="020B0606020202030204" pitchFamily="34" charset="0"/>
              </a:rPr>
              <a:t>Objetivos estratégicos dentro de las perspectivas definidas </a:t>
            </a:r>
            <a:endParaRPr lang="es-ES" sz="2000" b="1" dirty="0">
              <a:solidFill>
                <a:schemeClr val="accent1">
                  <a:lumMod val="75000"/>
                </a:schemeClr>
              </a:solidFill>
              <a:latin typeface="Arial Narrow" panose="020B0606020202030204" pitchFamily="34" charset="0"/>
            </a:endParaRPr>
          </a:p>
        </p:txBody>
      </p:sp>
      <p:sp>
        <p:nvSpPr>
          <p:cNvPr id="7" name="6 Rectángulo"/>
          <p:cNvSpPr/>
          <p:nvPr/>
        </p:nvSpPr>
        <p:spPr>
          <a:xfrm>
            <a:off x="755577" y="4742963"/>
            <a:ext cx="8023418" cy="1350334"/>
          </a:xfrm>
          <a:prstGeom prst="rect">
            <a:avLst/>
          </a:prstGeom>
          <a:gradFill>
            <a:gsLst>
              <a:gs pos="0">
                <a:schemeClr val="accent2">
                  <a:lumMod val="20000"/>
                  <a:lumOff val="80000"/>
                </a:schemeClr>
              </a:gs>
              <a:gs pos="79000">
                <a:schemeClr val="bg1">
                  <a:lumMod val="95000"/>
                </a:schemeClr>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8" name="7 Rectángulo"/>
          <p:cNvSpPr/>
          <p:nvPr/>
        </p:nvSpPr>
        <p:spPr>
          <a:xfrm>
            <a:off x="755576" y="3212976"/>
            <a:ext cx="8037227" cy="1396966"/>
          </a:xfrm>
          <a:prstGeom prst="rect">
            <a:avLst/>
          </a:prstGeom>
          <a:gradFill>
            <a:gsLst>
              <a:gs pos="0">
                <a:schemeClr val="accent5">
                  <a:lumMod val="20000"/>
                  <a:lumOff val="80000"/>
                </a:schemeClr>
              </a:gs>
              <a:gs pos="100000">
                <a:schemeClr val="bg1">
                  <a:lumMod val="95000"/>
                </a:schemeClr>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3" name="12 Rectángulo"/>
          <p:cNvSpPr/>
          <p:nvPr/>
        </p:nvSpPr>
        <p:spPr>
          <a:xfrm>
            <a:off x="755574" y="2009775"/>
            <a:ext cx="8023420" cy="1121322"/>
          </a:xfrm>
          <a:prstGeom prst="rect">
            <a:avLst/>
          </a:prstGeom>
          <a:gradFill>
            <a:gsLst>
              <a:gs pos="0">
                <a:schemeClr val="accent4">
                  <a:lumMod val="20000"/>
                  <a:lumOff val="80000"/>
                </a:schemeClr>
              </a:gs>
              <a:gs pos="69000">
                <a:schemeClr val="bg1">
                  <a:lumMod val="95000"/>
                </a:schemeClr>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14" name="13 Rectángulo"/>
          <p:cNvSpPr/>
          <p:nvPr/>
        </p:nvSpPr>
        <p:spPr>
          <a:xfrm>
            <a:off x="755576" y="980728"/>
            <a:ext cx="8023418" cy="823215"/>
          </a:xfrm>
          <a:prstGeom prst="rect">
            <a:avLst/>
          </a:prstGeom>
          <a:gradFill>
            <a:gsLst>
              <a:gs pos="0">
                <a:schemeClr val="accent3">
                  <a:lumMod val="20000"/>
                  <a:lumOff val="80000"/>
                </a:schemeClr>
              </a:gs>
              <a:gs pos="0">
                <a:srgbClr val="F8F8F8"/>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5" name="Text Box 9"/>
          <p:cNvSpPr txBox="1">
            <a:spLocks noChangeArrowheads="1"/>
          </p:cNvSpPr>
          <p:nvPr/>
        </p:nvSpPr>
        <p:spPr bwMode="auto">
          <a:xfrm>
            <a:off x="762000" y="1163638"/>
            <a:ext cx="1557338" cy="431800"/>
          </a:xfrm>
          <a:prstGeom prst="rect">
            <a:avLst/>
          </a:prstGeom>
          <a:noFill/>
          <a:ln w="9525">
            <a:noFill/>
            <a:miter lim="800000"/>
            <a:headEnd/>
            <a:tailEnd/>
          </a:ln>
        </p:spPr>
        <p:txBody>
          <a:bodyPr>
            <a:spAutoFit/>
          </a:bodyPr>
          <a:lstStyle/>
          <a:p>
            <a:pPr algn="ctr" eaLnBrk="1" hangingPunct="1">
              <a:defRPr/>
            </a:pPr>
            <a:r>
              <a:rPr lang="es-CO" sz="1100" b="1" i="1" dirty="0">
                <a:solidFill>
                  <a:schemeClr val="tx2">
                    <a:lumMod val="50000"/>
                  </a:schemeClr>
                </a:solidFill>
                <a:latin typeface="Arial" charset="0"/>
                <a:cs typeface="Arial" charset="0"/>
              </a:rPr>
              <a:t>Perspectiva</a:t>
            </a:r>
          </a:p>
          <a:p>
            <a:pPr algn="ctr" eaLnBrk="1" hangingPunct="1">
              <a:defRPr/>
            </a:pPr>
            <a:r>
              <a:rPr lang="es-CO" sz="1100" b="1" i="1" dirty="0">
                <a:solidFill>
                  <a:schemeClr val="tx2">
                    <a:lumMod val="50000"/>
                  </a:schemeClr>
                </a:solidFill>
                <a:latin typeface="Arial" charset="0"/>
                <a:cs typeface="Arial" charset="0"/>
              </a:rPr>
              <a:t> Estratégica</a:t>
            </a:r>
          </a:p>
        </p:txBody>
      </p:sp>
      <p:sp>
        <p:nvSpPr>
          <p:cNvPr id="16" name="Text Box 9"/>
          <p:cNvSpPr txBox="1">
            <a:spLocks noChangeArrowheads="1"/>
          </p:cNvSpPr>
          <p:nvPr/>
        </p:nvSpPr>
        <p:spPr bwMode="auto">
          <a:xfrm>
            <a:off x="819150" y="2276475"/>
            <a:ext cx="1327150" cy="431800"/>
          </a:xfrm>
          <a:prstGeom prst="rect">
            <a:avLst/>
          </a:prstGeom>
          <a:noFill/>
          <a:ln w="9525">
            <a:noFill/>
            <a:miter lim="800000"/>
            <a:headEnd/>
            <a:tailEnd/>
          </a:ln>
        </p:spPr>
        <p:txBody>
          <a:bodyPr>
            <a:spAutoFit/>
          </a:bodyPr>
          <a:lstStyle/>
          <a:p>
            <a:pPr algn="ctr" eaLnBrk="1" hangingPunct="1">
              <a:defRPr/>
            </a:pPr>
            <a:r>
              <a:rPr lang="es-CO" sz="1100" b="1" i="1" dirty="0">
                <a:solidFill>
                  <a:schemeClr val="tx2">
                    <a:lumMod val="50000"/>
                  </a:schemeClr>
                </a:solidFill>
                <a:latin typeface="Arial" charset="0"/>
                <a:cs typeface="Arial" charset="0"/>
              </a:rPr>
              <a:t>Perspectiva Misional</a:t>
            </a:r>
          </a:p>
        </p:txBody>
      </p:sp>
      <p:sp>
        <p:nvSpPr>
          <p:cNvPr id="17" name="Text Box 10"/>
          <p:cNvSpPr txBox="1">
            <a:spLocks noChangeArrowheads="1"/>
          </p:cNvSpPr>
          <p:nvPr/>
        </p:nvSpPr>
        <p:spPr bwMode="auto">
          <a:xfrm>
            <a:off x="815975" y="3808413"/>
            <a:ext cx="1274763" cy="431800"/>
          </a:xfrm>
          <a:prstGeom prst="rect">
            <a:avLst/>
          </a:prstGeom>
          <a:noFill/>
          <a:ln w="9525">
            <a:noFill/>
            <a:miter lim="800000"/>
            <a:headEnd/>
            <a:tailEnd/>
          </a:ln>
        </p:spPr>
        <p:txBody>
          <a:bodyPr>
            <a:spAutoFit/>
          </a:bodyPr>
          <a:lstStyle/>
          <a:p>
            <a:pPr algn="ctr" eaLnBrk="1" hangingPunct="1">
              <a:defRPr/>
            </a:pPr>
            <a:r>
              <a:rPr lang="es-CO" sz="1100" b="1" i="1" dirty="0">
                <a:solidFill>
                  <a:schemeClr val="tx2">
                    <a:lumMod val="50000"/>
                  </a:schemeClr>
                </a:solidFill>
                <a:latin typeface="Arial" charset="0"/>
                <a:cs typeface="Arial" charset="0"/>
              </a:rPr>
              <a:t>Procesos</a:t>
            </a:r>
          </a:p>
          <a:p>
            <a:pPr algn="ctr" eaLnBrk="1" hangingPunct="1">
              <a:defRPr/>
            </a:pPr>
            <a:r>
              <a:rPr lang="es-CO" sz="1100" b="1" i="1" dirty="0">
                <a:solidFill>
                  <a:schemeClr val="tx2">
                    <a:lumMod val="50000"/>
                  </a:schemeClr>
                </a:solidFill>
                <a:latin typeface="Arial" charset="0"/>
                <a:cs typeface="Arial" charset="0"/>
              </a:rPr>
              <a:t> Internos</a:t>
            </a:r>
          </a:p>
        </p:txBody>
      </p:sp>
      <p:sp>
        <p:nvSpPr>
          <p:cNvPr id="18" name="Text Box 11"/>
          <p:cNvSpPr txBox="1">
            <a:spLocks noChangeArrowheads="1"/>
          </p:cNvSpPr>
          <p:nvPr/>
        </p:nvSpPr>
        <p:spPr bwMode="auto">
          <a:xfrm>
            <a:off x="684213" y="5084763"/>
            <a:ext cx="1555750" cy="600075"/>
          </a:xfrm>
          <a:prstGeom prst="rect">
            <a:avLst/>
          </a:prstGeom>
          <a:noFill/>
          <a:ln w="9525">
            <a:noFill/>
            <a:miter lim="800000"/>
            <a:headEnd/>
            <a:tailEnd/>
          </a:ln>
        </p:spPr>
        <p:txBody>
          <a:bodyPr>
            <a:spAutoFit/>
          </a:bodyPr>
          <a:lstStyle/>
          <a:p>
            <a:pPr algn="ctr" eaLnBrk="1" hangingPunct="1">
              <a:defRPr/>
            </a:pPr>
            <a:r>
              <a:rPr lang="es-CO" sz="1100" b="1" i="1" dirty="0">
                <a:solidFill>
                  <a:schemeClr val="tx2">
                    <a:lumMod val="50000"/>
                  </a:schemeClr>
                </a:solidFill>
                <a:latin typeface="Arial" charset="0"/>
                <a:cs typeface="Arial" charset="0"/>
              </a:rPr>
              <a:t>Aprendizaje, Crecimiento</a:t>
            </a:r>
          </a:p>
          <a:p>
            <a:pPr algn="ctr" eaLnBrk="1" hangingPunct="1">
              <a:defRPr/>
            </a:pPr>
            <a:r>
              <a:rPr lang="es-CO" sz="1100" b="1" i="1" dirty="0">
                <a:solidFill>
                  <a:schemeClr val="tx2">
                    <a:lumMod val="50000"/>
                  </a:schemeClr>
                </a:solidFill>
                <a:latin typeface="Arial" charset="0"/>
                <a:cs typeface="Arial" charset="0"/>
              </a:rPr>
              <a:t> e Innovación</a:t>
            </a:r>
          </a:p>
        </p:txBody>
      </p:sp>
      <p:sp>
        <p:nvSpPr>
          <p:cNvPr id="14355" name="18 CuadroTexto"/>
          <p:cNvSpPr txBox="1">
            <a:spLocks noChangeArrowheads="1"/>
          </p:cNvSpPr>
          <p:nvPr/>
        </p:nvSpPr>
        <p:spPr bwMode="auto">
          <a:xfrm>
            <a:off x="2195513" y="2009775"/>
            <a:ext cx="57610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CO" sz="1000" b="1" dirty="0">
                <a:solidFill>
                  <a:srgbClr val="000000"/>
                </a:solidFill>
                <a:latin typeface="Arial" panose="020B0604020202020204" pitchFamily="34" charset="0"/>
              </a:rPr>
              <a:t>Objetivo Estratégico 1: </a:t>
            </a:r>
            <a:r>
              <a:rPr lang="es-CO" sz="1000" dirty="0">
                <a:solidFill>
                  <a:srgbClr val="000000"/>
                </a:solidFill>
                <a:latin typeface="Arial" panose="020B0604020202020204" pitchFamily="34" charset="0"/>
              </a:rPr>
              <a:t>Proporcionar la infraestructura física y su mantenimiento para contribuir al mejoramiento de las condiciones de habitabilidad y bienestar de la población privada de la libertad.</a:t>
            </a:r>
          </a:p>
          <a:p>
            <a:pPr algn="just" eaLnBrk="1" hangingPunct="1">
              <a:spcBef>
                <a:spcPct val="0"/>
              </a:spcBef>
              <a:buFontTx/>
              <a:buNone/>
            </a:pPr>
            <a:endParaRPr lang="es-CO" sz="1000" dirty="0">
              <a:solidFill>
                <a:srgbClr val="000000"/>
              </a:solidFill>
              <a:latin typeface="Arial" panose="020B0604020202020204" pitchFamily="34" charset="0"/>
            </a:endParaRPr>
          </a:p>
          <a:p>
            <a:pPr algn="just" eaLnBrk="1" hangingPunct="1">
              <a:spcBef>
                <a:spcPct val="0"/>
              </a:spcBef>
              <a:buFontTx/>
              <a:buNone/>
            </a:pPr>
            <a:r>
              <a:rPr lang="es-CO" sz="1000" b="1" dirty="0">
                <a:solidFill>
                  <a:srgbClr val="000000"/>
                </a:solidFill>
                <a:latin typeface="Arial" panose="020B0604020202020204" pitchFamily="34" charset="0"/>
              </a:rPr>
              <a:t>Objetivo Estratégico 2: </a:t>
            </a:r>
            <a:r>
              <a:rPr lang="es-CO" sz="1000" dirty="0">
                <a:solidFill>
                  <a:srgbClr val="000000"/>
                </a:solidFill>
                <a:latin typeface="Arial" panose="020B0604020202020204" pitchFamily="34" charset="0"/>
              </a:rPr>
              <a:t>Proveer bienes y servicios para contribuir al mejoramiento de las condiciones de habitabilidad y bienestar de la población privada de la libertad</a:t>
            </a:r>
            <a:r>
              <a:rPr lang="es-CO" sz="1000" b="1" dirty="0">
                <a:solidFill>
                  <a:srgbClr val="000000"/>
                </a:solidFill>
                <a:latin typeface="Arial" panose="020B0604020202020204" pitchFamily="34" charset="0"/>
              </a:rPr>
              <a:t>.</a:t>
            </a:r>
            <a:endParaRPr lang="es-CO" sz="1000" dirty="0">
              <a:solidFill>
                <a:srgbClr val="000000"/>
              </a:solidFill>
              <a:latin typeface="Arial" panose="020B0604020202020204" pitchFamily="34" charset="0"/>
            </a:endParaRPr>
          </a:p>
        </p:txBody>
      </p:sp>
      <p:sp>
        <p:nvSpPr>
          <p:cNvPr id="14356" name="19 CuadroTexto"/>
          <p:cNvSpPr txBox="1">
            <a:spLocks noChangeArrowheads="1"/>
          </p:cNvSpPr>
          <p:nvPr/>
        </p:nvSpPr>
        <p:spPr bwMode="auto">
          <a:xfrm>
            <a:off x="2195513" y="1119188"/>
            <a:ext cx="5761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fontAlgn="ctr" hangingPunct="1">
              <a:spcBef>
                <a:spcPct val="0"/>
              </a:spcBef>
              <a:buFontTx/>
              <a:buNone/>
            </a:pPr>
            <a:r>
              <a:rPr lang="es-CO" sz="1000" b="1">
                <a:solidFill>
                  <a:srgbClr val="000000"/>
                </a:solidFill>
                <a:latin typeface="Arial" panose="020B0604020202020204" pitchFamily="34" charset="0"/>
              </a:rPr>
              <a:t>Objetivo Estratégico 3: </a:t>
            </a:r>
            <a:r>
              <a:rPr lang="es-CO" sz="1000">
                <a:solidFill>
                  <a:srgbClr val="000000"/>
                </a:solidFill>
                <a:latin typeface="Arial" panose="020B0604020202020204" pitchFamily="34" charset="0"/>
              </a:rPr>
              <a:t>Generar confianza y reconocimiento por los diferentes grupos de interés para asegurar el posicionamiento de la Entidad.</a:t>
            </a:r>
          </a:p>
        </p:txBody>
      </p:sp>
      <p:sp>
        <p:nvSpPr>
          <p:cNvPr id="14357" name="20 CuadroTexto"/>
          <p:cNvSpPr txBox="1">
            <a:spLocks noChangeArrowheads="1"/>
          </p:cNvSpPr>
          <p:nvPr/>
        </p:nvSpPr>
        <p:spPr bwMode="auto">
          <a:xfrm>
            <a:off x="2201863" y="4779963"/>
            <a:ext cx="5761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fontAlgn="ctr" hangingPunct="1">
              <a:spcBef>
                <a:spcPct val="0"/>
              </a:spcBef>
              <a:buFontTx/>
              <a:buNone/>
            </a:pPr>
            <a:r>
              <a:rPr lang="es-CO" sz="1000" b="1">
                <a:solidFill>
                  <a:srgbClr val="000000"/>
                </a:solidFill>
                <a:latin typeface="Arial" panose="020B0604020202020204" pitchFamily="34" charset="0"/>
              </a:rPr>
              <a:t>Objetivo Estratégico 4: </a:t>
            </a:r>
            <a:r>
              <a:rPr lang="es-CO" sz="1000">
                <a:solidFill>
                  <a:srgbClr val="000000"/>
                </a:solidFill>
                <a:latin typeface="Arial" panose="020B0604020202020204" pitchFamily="34" charset="0"/>
              </a:rPr>
              <a:t>Fortalecer la cultura organizacional a través del desarrollo de competencias y  bienestar integral del talento humano para afianzar el compromiso institucional.</a:t>
            </a:r>
          </a:p>
        </p:txBody>
      </p:sp>
      <p:sp>
        <p:nvSpPr>
          <p:cNvPr id="14358" name="21 CuadroTexto"/>
          <p:cNvSpPr txBox="1">
            <a:spLocks noChangeArrowheads="1"/>
          </p:cNvSpPr>
          <p:nvPr/>
        </p:nvSpPr>
        <p:spPr bwMode="auto">
          <a:xfrm>
            <a:off x="2205038" y="3355975"/>
            <a:ext cx="576103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fontAlgn="ctr" hangingPunct="1">
              <a:spcBef>
                <a:spcPct val="0"/>
              </a:spcBef>
              <a:buFontTx/>
              <a:buNone/>
            </a:pPr>
            <a:r>
              <a:rPr lang="es-CO" sz="1000" b="1" dirty="0">
                <a:solidFill>
                  <a:srgbClr val="000000"/>
                </a:solidFill>
                <a:latin typeface="Arial" panose="020B0604020202020204" pitchFamily="34" charset="0"/>
              </a:rPr>
              <a:t>Objetivo Estratégico 5: </a:t>
            </a:r>
            <a:r>
              <a:rPr lang="es-CO" sz="1000" dirty="0">
                <a:solidFill>
                  <a:srgbClr val="000000"/>
                </a:solidFill>
                <a:latin typeface="Arial" panose="020B0604020202020204" pitchFamily="34" charset="0"/>
              </a:rPr>
              <a:t>Consolidar la cultura de calidad al interior de la institución mediante la interiorización y apropiación del SIGI con el fin de atender con efectividad las necesidades del cliente institucional.</a:t>
            </a:r>
          </a:p>
          <a:p>
            <a:pPr algn="just" eaLnBrk="1" fontAlgn="ctr" hangingPunct="1">
              <a:spcBef>
                <a:spcPct val="0"/>
              </a:spcBef>
              <a:buFontTx/>
              <a:buNone/>
            </a:pPr>
            <a:endParaRPr lang="es-CO" sz="1000" dirty="0">
              <a:solidFill>
                <a:srgbClr val="000000"/>
              </a:solidFill>
              <a:latin typeface="Arial" panose="020B0604020202020204" pitchFamily="34" charset="0"/>
            </a:endParaRPr>
          </a:p>
          <a:p>
            <a:pPr algn="just" eaLnBrk="1" fontAlgn="ctr" hangingPunct="1">
              <a:spcBef>
                <a:spcPct val="0"/>
              </a:spcBef>
              <a:buFontTx/>
              <a:buNone/>
            </a:pPr>
            <a:r>
              <a:rPr lang="es-CO" sz="1000" b="1" dirty="0">
                <a:solidFill>
                  <a:srgbClr val="000000"/>
                </a:solidFill>
                <a:latin typeface="Arial" panose="020B0604020202020204" pitchFamily="34" charset="0"/>
              </a:rPr>
              <a:t>Objetivos Estratégico 6: </a:t>
            </a:r>
            <a:r>
              <a:rPr lang="es-CO" sz="1000" dirty="0">
                <a:solidFill>
                  <a:srgbClr val="000000"/>
                </a:solidFill>
                <a:latin typeface="Arial" panose="020B0604020202020204" pitchFamily="34" charset="0"/>
              </a:rPr>
              <a:t>Fortalecer el proceso de investigación y generación de conocimiento para el mejoramiento del Sistema Penitenciario y Carcelario</a:t>
            </a:r>
          </a:p>
        </p:txBody>
      </p:sp>
      <p:sp>
        <p:nvSpPr>
          <p:cNvPr id="14359" name="22 CuadroTexto"/>
          <p:cNvSpPr txBox="1">
            <a:spLocks noChangeArrowheads="1"/>
          </p:cNvSpPr>
          <p:nvPr/>
        </p:nvSpPr>
        <p:spPr bwMode="auto">
          <a:xfrm>
            <a:off x="2220913" y="5395913"/>
            <a:ext cx="57610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fontAlgn="ctr" hangingPunct="1">
              <a:spcBef>
                <a:spcPct val="0"/>
              </a:spcBef>
              <a:buFontTx/>
              <a:buNone/>
            </a:pPr>
            <a:r>
              <a:rPr lang="es-CO" sz="1000" b="1">
                <a:solidFill>
                  <a:srgbClr val="000000"/>
                </a:solidFill>
                <a:latin typeface="Arial" panose="020B0604020202020204" pitchFamily="34" charset="0"/>
              </a:rPr>
              <a:t>Objetivo Estratégico 7: </a:t>
            </a:r>
            <a:r>
              <a:rPr lang="es-CO" sz="1000">
                <a:solidFill>
                  <a:srgbClr val="000000"/>
                </a:solidFill>
                <a:latin typeface="Arial" panose="020B0604020202020204" pitchFamily="34" charset="0"/>
              </a:rPr>
              <a:t>Vincular de manera activa a organizaciones nacionales e internacionales a través de gestión interinstitucional con el fin de proporcionar recursos para el mejoramiento del Sistema Penitenciario y Carcelario.</a:t>
            </a:r>
          </a:p>
        </p:txBody>
      </p:sp>
      <p:sp>
        <p:nvSpPr>
          <p:cNvPr id="3" name="Marcador de pie de página 2"/>
          <p:cNvSpPr>
            <a:spLocks noGrp="1"/>
          </p:cNvSpPr>
          <p:nvPr>
            <p:ph type="ftr" sz="quarter" idx="11"/>
          </p:nvPr>
        </p:nvSpPr>
        <p:spPr/>
        <p:txBody>
          <a:bodyPr/>
          <a:lstStyle/>
          <a:p>
            <a:pPr>
              <a:defRPr/>
            </a:pPr>
            <a:r>
              <a:rPr lang="es-CO"/>
              <a:t>OFICINA  ASESORA  DE  PLANEACIÓN</a:t>
            </a:r>
          </a:p>
        </p:txBody>
      </p:sp>
      <p:sp>
        <p:nvSpPr>
          <p:cNvPr id="14361" name="Marcador de número de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B1D77CD-6637-4388-B0B4-9A1DA5D0963C}" type="slidenum">
              <a:rPr lang="es-CO" sz="1200" smtClean="0">
                <a:solidFill>
                  <a:srgbClr val="898989"/>
                </a:solidFill>
              </a:rPr>
              <a:pPr>
                <a:spcBef>
                  <a:spcPct val="0"/>
                </a:spcBef>
                <a:buFontTx/>
                <a:buNone/>
              </a:pPr>
              <a:t>63</a:t>
            </a:fld>
            <a:endParaRPr lang="es-CO" sz="1200" smtClean="0">
              <a:solidFill>
                <a:srgbClr val="898989"/>
              </a:solidFill>
            </a:endParaRPr>
          </a:p>
        </p:txBody>
      </p:sp>
    </p:spTree>
    <p:extLst>
      <p:ext uri="{BB962C8B-B14F-4D97-AF65-F5344CB8AC3E}">
        <p14:creationId xmlns:p14="http://schemas.microsoft.com/office/powerpoint/2010/main" val="39158940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908050"/>
            <a:ext cx="8229600" cy="504825"/>
          </a:xfrm>
        </p:spPr>
        <p:txBody>
          <a:bodyPr/>
          <a:lstStyle/>
          <a:p>
            <a:pPr eaLnBrk="1" hangingPunct="1">
              <a:defRPr/>
            </a:pPr>
            <a:r>
              <a:rPr lang="es-CO" dirty="0" smtClean="0">
                <a:solidFill>
                  <a:schemeClr val="tx2">
                    <a:lumMod val="50000"/>
                  </a:schemeClr>
                </a:solidFill>
              </a:rPr>
              <a:t>Actualización Mapa de Procesos</a:t>
            </a:r>
            <a:endParaRPr lang="es-CO" dirty="0">
              <a:solidFill>
                <a:schemeClr val="tx2">
                  <a:lumMod val="50000"/>
                </a:schemeClr>
              </a:solidFill>
            </a:endParaRPr>
          </a:p>
        </p:txBody>
      </p:sp>
      <p:sp>
        <p:nvSpPr>
          <p:cNvPr id="15363" name="Marcador de contenido 3"/>
          <p:cNvSpPr>
            <a:spLocks noGrp="1"/>
          </p:cNvSpPr>
          <p:nvPr>
            <p:ph idx="1"/>
          </p:nvPr>
        </p:nvSpPr>
        <p:spPr>
          <a:xfrm>
            <a:off x="457200" y="1557338"/>
            <a:ext cx="8229600" cy="3849687"/>
          </a:xfrm>
        </p:spPr>
        <p:txBody>
          <a:bodyPr/>
          <a:lstStyle/>
          <a:p>
            <a:r>
              <a:rPr lang="es-ES" sz="2000" smtClean="0">
                <a:solidFill>
                  <a:srgbClr val="000000"/>
                </a:solidFill>
              </a:rPr>
              <a:t>Adoptada mediante la Resolución 250 del 8 de abril de 2016</a:t>
            </a:r>
          </a:p>
          <a:p>
            <a:r>
              <a:rPr lang="es-MX" sz="2000" smtClean="0">
                <a:solidFill>
                  <a:srgbClr val="000000"/>
                </a:solidFill>
              </a:rPr>
              <a:t>Se pasó de 10 procesos a 12 procesos</a:t>
            </a:r>
          </a:p>
          <a:p>
            <a:endParaRPr lang="es-ES" smtClean="0"/>
          </a:p>
        </p:txBody>
      </p:sp>
      <p:sp>
        <p:nvSpPr>
          <p:cNvPr id="3" name="Marcador de pie de página 2"/>
          <p:cNvSpPr>
            <a:spLocks noGrp="1"/>
          </p:cNvSpPr>
          <p:nvPr>
            <p:ph type="ftr" sz="quarter" idx="11"/>
          </p:nvPr>
        </p:nvSpPr>
        <p:spPr/>
        <p:txBody>
          <a:bodyPr/>
          <a:lstStyle/>
          <a:p>
            <a:pPr>
              <a:defRPr/>
            </a:pPr>
            <a:r>
              <a:rPr lang="es-CO"/>
              <a:t>OFICINA  ASESORA  DE  PLANEACIÓN</a:t>
            </a:r>
          </a:p>
        </p:txBody>
      </p:sp>
      <p:sp>
        <p:nvSpPr>
          <p:cNvPr id="15365" name="Marcador de número de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95059EF-FE55-4A07-8FFF-61E881589414}" type="slidenum">
              <a:rPr lang="es-CO" sz="1200" smtClean="0">
                <a:solidFill>
                  <a:srgbClr val="898989"/>
                </a:solidFill>
              </a:rPr>
              <a:pPr>
                <a:spcBef>
                  <a:spcPct val="0"/>
                </a:spcBef>
                <a:buFontTx/>
                <a:buNone/>
              </a:pPr>
              <a:t>64</a:t>
            </a:fld>
            <a:endParaRPr lang="es-CO" sz="1200" smtClean="0">
              <a:solidFill>
                <a:srgbClr val="898989"/>
              </a:solidFill>
            </a:endParaRPr>
          </a:p>
        </p:txBody>
      </p:sp>
      <p:pic>
        <p:nvPicPr>
          <p:cNvPr id="15366" name="Imagen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538" y="2636838"/>
            <a:ext cx="467995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590266"/>
      </p:ext>
    </p:extLst>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43608" y="2636912"/>
            <a:ext cx="6912768" cy="646331"/>
          </a:xfrm>
          <a:prstGeom prst="rect">
            <a:avLst/>
          </a:prstGeom>
          <a:noFill/>
        </p:spPr>
        <p:txBody>
          <a:bodyPr wrap="square" rtlCol="0">
            <a:spAutoFit/>
          </a:bodyPr>
          <a:lstStyle/>
          <a:p>
            <a:pPr algn="ctr"/>
            <a:r>
              <a:rPr lang="es-CO" sz="3600" dirty="0" smtClean="0">
                <a:solidFill>
                  <a:schemeClr val="accent1">
                    <a:lumMod val="75000"/>
                  </a:schemeClr>
                </a:solidFill>
                <a:latin typeface="Arial Narrow" panose="020B0606020202030204" pitchFamily="34" charset="0"/>
              </a:rPr>
              <a:t>INFRAESTRUCTURA</a:t>
            </a:r>
            <a:endParaRPr lang="es-ES" sz="36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2719065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Calibri"/>
              </a:rPr>
              <a:t>PROYECTOS EN EJECUCIÓN</a:t>
            </a:r>
            <a:endParaRPr kumimoji="0" lang="es-ES" sz="1800" b="0" i="0" u="none" strike="noStrike" kern="0" cap="none" spc="0" normalizeH="0" baseline="0" noProof="0" dirty="0" smtClean="0">
              <a:ln>
                <a:noFill/>
              </a:ln>
              <a:solidFill>
                <a:prstClr val="white"/>
              </a:solidFill>
              <a:effectLst/>
              <a:uLnTx/>
              <a:uFillTx/>
              <a:latin typeface="Calibri"/>
            </a:endParaRPr>
          </a:p>
        </p:txBody>
      </p:sp>
      <p:graphicFrame>
        <p:nvGraphicFramePr>
          <p:cNvPr id="7" name="Tabla 6"/>
          <p:cNvGraphicFramePr>
            <a:graphicFrameLocks noGrp="1"/>
          </p:cNvGraphicFramePr>
          <p:nvPr>
            <p:extLst/>
          </p:nvPr>
        </p:nvGraphicFramePr>
        <p:xfrm>
          <a:off x="827584" y="1556792"/>
          <a:ext cx="7560840" cy="3537585"/>
        </p:xfrm>
        <a:graphic>
          <a:graphicData uri="http://schemas.openxmlformats.org/drawingml/2006/table">
            <a:tbl>
              <a:tblPr/>
              <a:tblGrid>
                <a:gridCol w="4574757"/>
                <a:gridCol w="1185883"/>
                <a:gridCol w="1800200"/>
              </a:tblGrid>
              <a:tr h="209550">
                <a:tc>
                  <a:txBody>
                    <a:bodyPr/>
                    <a:lstStyle/>
                    <a:p>
                      <a:pPr algn="ctr" fontAlgn="ctr"/>
                      <a:r>
                        <a:rPr lang="es-ES" sz="1300" b="1" i="0" u="none" strike="noStrike" dirty="0">
                          <a:solidFill>
                            <a:srgbClr val="FFFFFF"/>
                          </a:solidFill>
                          <a:effectLst/>
                          <a:latin typeface="Arial Narrow" panose="020B0606020202030204" pitchFamily="34" charset="0"/>
                        </a:rPr>
                        <a:t>ESTABLECIMIENTO</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ES" sz="1300" b="1" i="0" u="none" strike="noStrike">
                          <a:solidFill>
                            <a:srgbClr val="FFFFFF"/>
                          </a:solidFill>
                          <a:effectLst/>
                          <a:latin typeface="Arial Narrow" panose="020B0606020202030204" pitchFamily="34" charset="0"/>
                        </a:rPr>
                        <a:t>TOTAL CUPOS</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ES" sz="1300" b="1" i="0" u="none" strike="noStrike">
                          <a:solidFill>
                            <a:srgbClr val="FFFFFF"/>
                          </a:solidFill>
                          <a:effectLst/>
                          <a:latin typeface="Arial Narrow" panose="020B0606020202030204" pitchFamily="34" charset="0"/>
                        </a:rPr>
                        <a:t>VALOR</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2F75B5"/>
                    </a:solidFill>
                  </a:tcPr>
                </a:tc>
              </a:tr>
              <a:tr h="209550">
                <a:tc>
                  <a:txBody>
                    <a:bodyPr/>
                    <a:lstStyle/>
                    <a:p>
                      <a:pPr algn="l" fontAlgn="ctr"/>
                      <a:r>
                        <a:rPr lang="es-ES" sz="1300" b="1" i="0" u="none" strike="noStrike">
                          <a:solidFill>
                            <a:srgbClr val="000000"/>
                          </a:solidFill>
                          <a:effectLst/>
                          <a:latin typeface="Arial Narrow" panose="020B0606020202030204" pitchFamily="34" charset="0"/>
                        </a:rPr>
                        <a:t>EPMSC TULUA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s-ES" sz="1300" b="1" i="0" u="none" strike="noStrike">
                          <a:solidFill>
                            <a:srgbClr val="000000"/>
                          </a:solidFill>
                          <a:effectLst/>
                          <a:latin typeface="Arial Narrow" panose="020B0606020202030204" pitchFamily="34" charset="0"/>
                        </a:rPr>
                        <a:t>                                  656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300" b="1" i="0" u="none" strike="noStrike">
                          <a:solidFill>
                            <a:srgbClr val="000000"/>
                          </a:solidFill>
                          <a:effectLst/>
                          <a:latin typeface="Arial Narrow" panose="020B0606020202030204" pitchFamily="34" charset="0"/>
                        </a:rPr>
                        <a:t> $      72.869.418.570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s-ES" sz="1300" b="0" i="0" u="none" strike="noStrike" dirty="0">
                          <a:solidFill>
                            <a:srgbClr val="000000"/>
                          </a:solidFill>
                          <a:effectLst/>
                          <a:latin typeface="Arial Narrow" panose="020B0606020202030204" pitchFamily="34" charset="0"/>
                        </a:rPr>
                        <a:t>CONSULTORIA </a:t>
                      </a:r>
                      <a:r>
                        <a:rPr lang="es-ES" sz="1300" b="0" i="0" u="none" strike="noStrike" dirty="0" smtClean="0">
                          <a:solidFill>
                            <a:srgbClr val="000000"/>
                          </a:solidFill>
                          <a:effectLst/>
                          <a:latin typeface="Arial Narrow" panose="020B0606020202030204" pitchFamily="34" charset="0"/>
                        </a:rPr>
                        <a:t>UNAL (Estudios</a:t>
                      </a:r>
                      <a:r>
                        <a:rPr lang="es-ES" sz="1300" b="0" i="0" u="none" strike="noStrike" baseline="0" dirty="0" smtClean="0">
                          <a:solidFill>
                            <a:srgbClr val="000000"/>
                          </a:solidFill>
                          <a:effectLst/>
                          <a:latin typeface="Arial Narrow" panose="020B0606020202030204" pitchFamily="34" charset="0"/>
                        </a:rPr>
                        <a:t> y Diseños)</a:t>
                      </a:r>
                      <a:endParaRPr lang="es-ES" sz="13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300" b="0" i="0" u="none" strike="noStrike">
                          <a:solidFill>
                            <a:srgbClr val="000000"/>
                          </a:solidFill>
                          <a:effectLst/>
                          <a:latin typeface="Arial Narrow" panose="020B0606020202030204" pitchFamily="34" charset="0"/>
                        </a:rPr>
                        <a:t> $            1.064.361.616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s-ES" sz="1300" b="0" i="0" u="none" strike="noStrike">
                          <a:solidFill>
                            <a:srgbClr val="000000"/>
                          </a:solidFill>
                          <a:effectLst/>
                          <a:latin typeface="Arial Narrow" panose="020B0606020202030204" pitchFamily="34" charset="0"/>
                        </a:rPr>
                        <a:t>OBRAS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300" b="0" i="0" u="none" strike="noStrike">
                          <a:solidFill>
                            <a:srgbClr val="000000"/>
                          </a:solidFill>
                          <a:effectLst/>
                          <a:latin typeface="Arial Narrow" panose="020B0606020202030204" pitchFamily="34" charset="0"/>
                        </a:rPr>
                        <a:t> $     63.274.871.839,00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s-ES" sz="1300" b="0" i="0" u="none" strike="noStrike">
                          <a:solidFill>
                            <a:srgbClr val="000000"/>
                          </a:solidFill>
                          <a:effectLst/>
                          <a:latin typeface="Arial Narrow" panose="020B0606020202030204" pitchFamily="34" charset="0"/>
                        </a:rPr>
                        <a:t>INTERVENTORIA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300" b="0" i="0" u="none" strike="noStrike">
                          <a:solidFill>
                            <a:srgbClr val="000000"/>
                          </a:solidFill>
                          <a:effectLst/>
                          <a:latin typeface="Arial Narrow" panose="020B0606020202030204" pitchFamily="34" charset="0"/>
                        </a:rPr>
                        <a:t> $       4.772.283.906,00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s-ES" sz="1300" b="0" i="0" u="none" strike="noStrike">
                          <a:solidFill>
                            <a:srgbClr val="000000"/>
                          </a:solidFill>
                          <a:effectLst/>
                          <a:latin typeface="Arial Narrow" panose="020B0606020202030204" pitchFamily="34" charset="0"/>
                        </a:rPr>
                        <a:t>DOTACION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300" b="0" i="0" u="none" strike="noStrike">
                          <a:solidFill>
                            <a:srgbClr val="000000"/>
                          </a:solidFill>
                          <a:effectLst/>
                          <a:latin typeface="Arial Narrow" panose="020B0606020202030204" pitchFamily="34" charset="0"/>
                        </a:rPr>
                        <a:t> $            3.757.901.209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l" fontAlgn="ctr"/>
                      <a:r>
                        <a:rPr lang="es-ES" sz="1300" b="1" i="0" u="none" strike="noStrike">
                          <a:solidFill>
                            <a:srgbClr val="000000"/>
                          </a:solidFill>
                          <a:effectLst/>
                          <a:latin typeface="Arial Narrow" panose="020B0606020202030204" pitchFamily="34" charset="0"/>
                        </a:rPr>
                        <a:t>EPMSC BUGA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es-ES" sz="1300" b="1" i="0" u="none" strike="noStrike">
                          <a:solidFill>
                            <a:srgbClr val="000000"/>
                          </a:solidFill>
                          <a:effectLst/>
                          <a:latin typeface="Arial Narrow" panose="020B0606020202030204" pitchFamily="34" charset="0"/>
                        </a:rPr>
                        <a:t>                                  720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300" b="1" i="0" u="none" strike="noStrike">
                          <a:solidFill>
                            <a:srgbClr val="000000"/>
                          </a:solidFill>
                          <a:effectLst/>
                          <a:latin typeface="Arial Narrow" panose="020B0606020202030204" pitchFamily="34" charset="0"/>
                        </a:rPr>
                        <a:t> $      82.924.526.626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s-ES" sz="1300" b="0" i="0" u="none" strike="noStrike" dirty="0">
                          <a:solidFill>
                            <a:srgbClr val="000000"/>
                          </a:solidFill>
                          <a:effectLst/>
                          <a:latin typeface="Arial Narrow" panose="020B0606020202030204" pitchFamily="34" charset="0"/>
                        </a:rPr>
                        <a:t>CONSULTORIA UNAL </a:t>
                      </a:r>
                      <a:r>
                        <a:rPr lang="es-ES" sz="1300" b="0" i="0" u="none" strike="noStrike" dirty="0" smtClean="0">
                          <a:solidFill>
                            <a:srgbClr val="000000"/>
                          </a:solidFill>
                          <a:effectLst/>
                          <a:latin typeface="Arial Narrow" panose="020B0606020202030204" pitchFamily="34" charset="0"/>
                        </a:rPr>
                        <a:t>2013 (Estudios</a:t>
                      </a:r>
                      <a:r>
                        <a:rPr lang="es-ES" sz="1300" b="0" i="0" u="none" strike="noStrike" baseline="0" dirty="0" smtClean="0">
                          <a:solidFill>
                            <a:srgbClr val="000000"/>
                          </a:solidFill>
                          <a:effectLst/>
                          <a:latin typeface="Arial Narrow" panose="020B0606020202030204" pitchFamily="34" charset="0"/>
                        </a:rPr>
                        <a:t> y Diseños)</a:t>
                      </a:r>
                      <a:endParaRPr lang="es-ES" sz="13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300" b="0" i="0" u="none" strike="noStrike">
                          <a:solidFill>
                            <a:srgbClr val="000000"/>
                          </a:solidFill>
                          <a:effectLst/>
                          <a:latin typeface="Arial Narrow" panose="020B0606020202030204" pitchFamily="34" charset="0"/>
                        </a:rPr>
                        <a:t> $            1.065.525.251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s-ES" sz="1300" b="0" i="0" u="none" strike="noStrike" dirty="0">
                          <a:solidFill>
                            <a:srgbClr val="000000"/>
                          </a:solidFill>
                          <a:effectLst/>
                          <a:latin typeface="Arial Narrow" panose="020B0606020202030204" pitchFamily="34" charset="0"/>
                        </a:rPr>
                        <a:t>CONSULTORIA UNAL 2014 063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300" b="0" i="0" u="none" strike="noStrike">
                          <a:solidFill>
                            <a:srgbClr val="000000"/>
                          </a:solidFill>
                          <a:effectLst/>
                          <a:latin typeface="Arial Narrow" panose="020B0606020202030204" pitchFamily="34" charset="0"/>
                        </a:rPr>
                        <a:t> $                 20.677.500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s-ES" sz="1300" b="0" i="0" u="none" strike="noStrike">
                          <a:solidFill>
                            <a:srgbClr val="000000"/>
                          </a:solidFill>
                          <a:effectLst/>
                          <a:latin typeface="Arial Narrow" panose="020B0606020202030204" pitchFamily="34" charset="0"/>
                        </a:rPr>
                        <a:t>OBRAS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300" b="0" i="0" u="none" strike="noStrike">
                          <a:solidFill>
                            <a:srgbClr val="000000"/>
                          </a:solidFill>
                          <a:effectLst/>
                          <a:latin typeface="Arial Narrow" panose="020B0606020202030204" pitchFamily="34" charset="0"/>
                        </a:rPr>
                        <a:t> $     72.343.933.966,00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s-ES" sz="1300" b="0" i="0" u="none" strike="noStrike">
                          <a:solidFill>
                            <a:srgbClr val="000000"/>
                          </a:solidFill>
                          <a:effectLst/>
                          <a:latin typeface="Arial Narrow" panose="020B0606020202030204" pitchFamily="34" charset="0"/>
                        </a:rPr>
                        <a:t>INTERVENTORIA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300" b="0" i="0" u="none" strike="noStrike">
                          <a:solidFill>
                            <a:srgbClr val="000000"/>
                          </a:solidFill>
                          <a:effectLst/>
                          <a:latin typeface="Arial Narrow" panose="020B0606020202030204" pitchFamily="34" charset="0"/>
                        </a:rPr>
                        <a:t> $       5.736.488.700,00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s-ES" sz="1300" b="0" i="0" u="none" strike="noStrike">
                          <a:solidFill>
                            <a:srgbClr val="000000"/>
                          </a:solidFill>
                          <a:effectLst/>
                          <a:latin typeface="Arial Narrow" panose="020B0606020202030204" pitchFamily="34" charset="0"/>
                        </a:rPr>
                        <a:t>DOTACION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300" b="0" i="0" u="none" strike="noStrike">
                          <a:solidFill>
                            <a:srgbClr val="000000"/>
                          </a:solidFill>
                          <a:effectLst/>
                          <a:latin typeface="Arial Narrow" panose="020B0606020202030204" pitchFamily="34" charset="0"/>
                        </a:rPr>
                        <a:t> $            3.757.901.209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l" fontAlgn="ctr"/>
                      <a:r>
                        <a:rPr lang="es-ES" sz="1300" b="1" i="0" u="none" strike="noStrike">
                          <a:solidFill>
                            <a:srgbClr val="000000"/>
                          </a:solidFill>
                          <a:effectLst/>
                          <a:latin typeface="Arial Narrow" panose="020B0606020202030204" pitchFamily="34" charset="0"/>
                        </a:rPr>
                        <a:t>EPMSC-JP-ESPINAL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s-ES" sz="1300" b="1" i="0" u="none" strike="noStrike">
                          <a:solidFill>
                            <a:srgbClr val="000000"/>
                          </a:solidFill>
                          <a:effectLst/>
                          <a:latin typeface="Arial Narrow" panose="020B0606020202030204" pitchFamily="34" charset="0"/>
                        </a:rPr>
                        <a:t>                                  768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300" b="1" i="0" u="none" strike="noStrike">
                          <a:solidFill>
                            <a:srgbClr val="000000"/>
                          </a:solidFill>
                          <a:effectLst/>
                          <a:latin typeface="Arial Narrow" panose="020B0606020202030204" pitchFamily="34" charset="0"/>
                        </a:rPr>
                        <a:t> $      79.326.450.406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s-ES" sz="1300" b="0" i="0" u="none" strike="noStrike" dirty="0">
                          <a:solidFill>
                            <a:srgbClr val="000000"/>
                          </a:solidFill>
                          <a:effectLst/>
                          <a:latin typeface="Arial Narrow" panose="020B0606020202030204" pitchFamily="34" charset="0"/>
                        </a:rPr>
                        <a:t>CONSULTORIA </a:t>
                      </a:r>
                      <a:r>
                        <a:rPr lang="es-ES" sz="1300" b="0" i="0" u="none" strike="noStrike" dirty="0" smtClean="0">
                          <a:solidFill>
                            <a:srgbClr val="000000"/>
                          </a:solidFill>
                          <a:effectLst/>
                          <a:latin typeface="Arial Narrow" panose="020B0606020202030204" pitchFamily="34" charset="0"/>
                        </a:rPr>
                        <a:t>UNAL (Estudios</a:t>
                      </a:r>
                      <a:r>
                        <a:rPr lang="es-ES" sz="1300" b="0" i="0" u="none" strike="noStrike" baseline="0" dirty="0" smtClean="0">
                          <a:solidFill>
                            <a:srgbClr val="000000"/>
                          </a:solidFill>
                          <a:effectLst/>
                          <a:latin typeface="Arial Narrow" panose="020B0606020202030204" pitchFamily="34" charset="0"/>
                        </a:rPr>
                        <a:t> y Diseños)</a:t>
                      </a:r>
                      <a:endParaRPr lang="es-ES" sz="13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300" b="0" i="0" u="none" strike="noStrike">
                          <a:solidFill>
                            <a:srgbClr val="000000"/>
                          </a:solidFill>
                          <a:effectLst/>
                          <a:latin typeface="Arial Narrow" panose="020B0606020202030204" pitchFamily="34" charset="0"/>
                        </a:rPr>
                        <a:t> $            1.049.553.298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s-ES" sz="1300" b="0" i="0" u="none" strike="noStrike">
                          <a:solidFill>
                            <a:srgbClr val="000000"/>
                          </a:solidFill>
                          <a:effectLst/>
                          <a:latin typeface="Arial Narrow" panose="020B0606020202030204" pitchFamily="34" charset="0"/>
                        </a:rPr>
                        <a:t>OBRAS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300" b="0" i="0" u="none" strike="noStrike">
                          <a:solidFill>
                            <a:srgbClr val="000000"/>
                          </a:solidFill>
                          <a:effectLst/>
                          <a:latin typeface="Arial Narrow" panose="020B0606020202030204" pitchFamily="34" charset="0"/>
                        </a:rPr>
                        <a:t> $     69.922.072.465,95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s-ES" sz="1300" b="0" i="0" u="none" strike="noStrike">
                          <a:solidFill>
                            <a:srgbClr val="000000"/>
                          </a:solidFill>
                          <a:effectLst/>
                          <a:latin typeface="Arial Narrow" panose="020B0606020202030204" pitchFamily="34" charset="0"/>
                        </a:rPr>
                        <a:t>INTERVENTORIA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300" b="0" i="0" u="none" strike="noStrike">
                          <a:solidFill>
                            <a:srgbClr val="000000"/>
                          </a:solidFill>
                          <a:effectLst/>
                          <a:latin typeface="Arial Narrow" panose="020B0606020202030204" pitchFamily="34" charset="0"/>
                        </a:rPr>
                        <a:t> $       4.596.923.432,58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s-ES" sz="1300" b="0" i="0" u="none" strike="noStrike" dirty="0">
                          <a:solidFill>
                            <a:srgbClr val="000000"/>
                          </a:solidFill>
                          <a:effectLst/>
                          <a:latin typeface="Arial Narrow" panose="020B0606020202030204" pitchFamily="34" charset="0"/>
                        </a:rPr>
                        <a:t>DOTACION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300" b="0" i="0" u="none" strike="noStrike" dirty="0">
                          <a:solidFill>
                            <a:srgbClr val="000000"/>
                          </a:solidFill>
                          <a:effectLst/>
                          <a:latin typeface="Arial Narrow" panose="020B0606020202030204" pitchFamily="34" charset="0"/>
                        </a:rPr>
                        <a:t> $            3.757.901.209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47098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Calibri"/>
              </a:rPr>
              <a:t>PROYECTOS EN EJECUCIÓN</a:t>
            </a:r>
            <a:endParaRPr kumimoji="0" lang="es-ES" sz="1800" b="0" i="0" u="none" strike="noStrike" kern="0" cap="none" spc="0" normalizeH="0" baseline="0" noProof="0" dirty="0" smtClean="0">
              <a:ln>
                <a:noFill/>
              </a:ln>
              <a:solidFill>
                <a:prstClr val="white"/>
              </a:solidFill>
              <a:effectLst/>
              <a:uLnTx/>
              <a:uFillTx/>
              <a:latin typeface="Calibri"/>
            </a:endParaRPr>
          </a:p>
        </p:txBody>
      </p:sp>
      <p:graphicFrame>
        <p:nvGraphicFramePr>
          <p:cNvPr id="3" name="Tabla 2"/>
          <p:cNvGraphicFramePr>
            <a:graphicFrameLocks noGrp="1"/>
          </p:cNvGraphicFramePr>
          <p:nvPr>
            <p:extLst/>
          </p:nvPr>
        </p:nvGraphicFramePr>
        <p:xfrm>
          <a:off x="456790" y="980728"/>
          <a:ext cx="8208913" cy="5048880"/>
        </p:xfrm>
        <a:graphic>
          <a:graphicData uri="http://schemas.openxmlformats.org/drawingml/2006/table">
            <a:tbl>
              <a:tblPr/>
              <a:tblGrid>
                <a:gridCol w="4966878"/>
                <a:gridCol w="1297819"/>
                <a:gridCol w="1944216"/>
              </a:tblGrid>
              <a:tr h="152052">
                <a:tc>
                  <a:txBody>
                    <a:bodyPr/>
                    <a:lstStyle/>
                    <a:p>
                      <a:pPr algn="ctr" fontAlgn="ctr"/>
                      <a:r>
                        <a:rPr lang="es-ES" sz="1200" b="1" i="0" u="none" strike="noStrike" dirty="0">
                          <a:solidFill>
                            <a:srgbClr val="FFFFFF"/>
                          </a:solidFill>
                          <a:effectLst/>
                          <a:latin typeface="Arial Narrow" panose="020B0606020202030204" pitchFamily="34" charset="0"/>
                        </a:rPr>
                        <a:t>ESTABLECIMIENTO</a:t>
                      </a:r>
                    </a:p>
                  </a:txBody>
                  <a:tcPr marL="6911" marR="6911" marT="6911" marB="0" anchor="ctr">
                    <a:lnL>
                      <a:noFill/>
                    </a:lnL>
                    <a:lnR>
                      <a:noFill/>
                    </a:lnR>
                    <a:lnT>
                      <a:noFill/>
                    </a:lnT>
                    <a:lnB>
                      <a:noFill/>
                    </a:lnB>
                    <a:solidFill>
                      <a:srgbClr val="2F75B5"/>
                    </a:solidFill>
                  </a:tcPr>
                </a:tc>
                <a:tc>
                  <a:txBody>
                    <a:bodyPr/>
                    <a:lstStyle/>
                    <a:p>
                      <a:pPr algn="ctr" fontAlgn="ctr"/>
                      <a:r>
                        <a:rPr lang="es-ES" sz="1200" b="1" i="0" u="none" strike="noStrike">
                          <a:solidFill>
                            <a:srgbClr val="FFFFFF"/>
                          </a:solidFill>
                          <a:effectLst/>
                          <a:latin typeface="Arial Narrow" panose="020B0606020202030204" pitchFamily="34" charset="0"/>
                        </a:rPr>
                        <a:t>TOTAL CUPOS</a:t>
                      </a:r>
                    </a:p>
                  </a:txBody>
                  <a:tcPr marL="6911" marR="6911" marT="6911" marB="0" anchor="ctr">
                    <a:lnL>
                      <a:noFill/>
                    </a:lnL>
                    <a:lnR>
                      <a:noFill/>
                    </a:lnR>
                    <a:lnT>
                      <a:noFill/>
                    </a:lnT>
                    <a:lnB>
                      <a:noFill/>
                    </a:lnB>
                    <a:solidFill>
                      <a:srgbClr val="2F75B5"/>
                    </a:solidFill>
                  </a:tcPr>
                </a:tc>
                <a:tc>
                  <a:txBody>
                    <a:bodyPr/>
                    <a:lstStyle/>
                    <a:p>
                      <a:pPr algn="ctr" fontAlgn="ctr"/>
                      <a:r>
                        <a:rPr lang="es-ES" sz="1200" b="1" i="0" u="none" strike="noStrike">
                          <a:solidFill>
                            <a:srgbClr val="FFFFFF"/>
                          </a:solidFill>
                          <a:effectLst/>
                          <a:latin typeface="Arial Narrow" panose="020B0606020202030204" pitchFamily="34" charset="0"/>
                        </a:rPr>
                        <a:t>VALOR</a:t>
                      </a:r>
                    </a:p>
                  </a:txBody>
                  <a:tcPr marL="6911" marR="6911" marT="6911" marB="0" anchor="ctr">
                    <a:lnL>
                      <a:noFill/>
                    </a:lnL>
                    <a:lnR>
                      <a:noFill/>
                    </a:lnR>
                    <a:lnT>
                      <a:noFill/>
                    </a:lnT>
                    <a:lnB>
                      <a:noFill/>
                    </a:lnB>
                    <a:solidFill>
                      <a:srgbClr val="2F75B5"/>
                    </a:solidFill>
                  </a:tcPr>
                </a:tc>
              </a:tr>
              <a:tr h="152052">
                <a:tc>
                  <a:txBody>
                    <a:bodyPr/>
                    <a:lstStyle/>
                    <a:p>
                      <a:pPr algn="l" fontAlgn="ctr"/>
                      <a:r>
                        <a:rPr lang="es-ES" sz="1200" b="1" i="0" u="none" strike="noStrike" dirty="0">
                          <a:solidFill>
                            <a:srgbClr val="000000"/>
                          </a:solidFill>
                          <a:effectLst/>
                          <a:latin typeface="Arial Narrow" panose="020B0606020202030204" pitchFamily="34" charset="0"/>
                        </a:rPr>
                        <a:t> EPAMS GIRÓN</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7">
                  <a:txBody>
                    <a:bodyPr/>
                    <a:lstStyle/>
                    <a:p>
                      <a:pPr algn="ctr" fontAlgn="ctr"/>
                      <a:r>
                        <a:rPr lang="es-ES" sz="1200" b="1" i="0" u="none" strike="noStrike">
                          <a:solidFill>
                            <a:srgbClr val="000000"/>
                          </a:solidFill>
                          <a:effectLst/>
                          <a:latin typeface="Arial Narrow" panose="020B0606020202030204" pitchFamily="34" charset="0"/>
                        </a:rPr>
                        <a:t>                                  760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Arial Narrow" panose="020B0606020202030204" pitchFamily="34" charset="0"/>
                        </a:rPr>
                        <a:t> $      75.894.509.548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8229">
                <a:tc>
                  <a:txBody>
                    <a:bodyPr/>
                    <a:lstStyle/>
                    <a:p>
                      <a:pPr algn="l" fontAlgn="ctr"/>
                      <a:r>
                        <a:rPr lang="es-ES" sz="1200" b="0" i="0" u="none" strike="noStrike" dirty="0">
                          <a:solidFill>
                            <a:srgbClr val="000000"/>
                          </a:solidFill>
                          <a:effectLst/>
                          <a:latin typeface="Arial Narrow" panose="020B0606020202030204" pitchFamily="34" charset="0"/>
                        </a:rPr>
                        <a:t>CONSULTORIA UNAL </a:t>
                      </a:r>
                      <a:r>
                        <a:rPr lang="es-ES" sz="1200" b="0" i="0" u="none" strike="noStrike" dirty="0" smtClean="0">
                          <a:solidFill>
                            <a:srgbClr val="000000"/>
                          </a:solidFill>
                          <a:effectLst/>
                          <a:latin typeface="Arial Narrow" panose="020B0606020202030204" pitchFamily="34" charset="0"/>
                        </a:rPr>
                        <a:t>2013 (Estudios</a:t>
                      </a:r>
                      <a:r>
                        <a:rPr lang="es-ES" sz="1200" b="0" i="0" u="none" strike="noStrike" baseline="0" dirty="0" smtClean="0">
                          <a:solidFill>
                            <a:srgbClr val="000000"/>
                          </a:solidFill>
                          <a:effectLst/>
                          <a:latin typeface="Arial Narrow" panose="020B0606020202030204" pitchFamily="34" charset="0"/>
                        </a:rPr>
                        <a:t> y Diseños)</a:t>
                      </a:r>
                      <a:endParaRPr lang="es-ES" sz="1200" b="0" i="0" u="none" strike="noStrike" dirty="0">
                        <a:solidFill>
                          <a:srgbClr val="000000"/>
                        </a:solidFill>
                        <a:effectLst/>
                        <a:latin typeface="Arial Narrow" panose="020B0606020202030204" pitchFamily="34" charset="0"/>
                      </a:endParaRP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1.065.063.520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229">
                <a:tc>
                  <a:txBody>
                    <a:bodyPr/>
                    <a:lstStyle/>
                    <a:p>
                      <a:pPr algn="l" fontAlgn="ctr"/>
                      <a:r>
                        <a:rPr lang="es-ES" sz="1200" b="0" i="0" u="none" strike="noStrike">
                          <a:solidFill>
                            <a:srgbClr val="000000"/>
                          </a:solidFill>
                          <a:effectLst/>
                          <a:latin typeface="Arial Narrow" panose="020B0606020202030204" pitchFamily="34" charset="0"/>
                        </a:rPr>
                        <a:t>CONSULTORIA UNAL 2014 061</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142.728.750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229">
                <a:tc>
                  <a:txBody>
                    <a:bodyPr/>
                    <a:lstStyle/>
                    <a:p>
                      <a:pPr algn="l" fontAlgn="ctr"/>
                      <a:r>
                        <a:rPr lang="es-ES" sz="1200" b="0" i="0" u="none" strike="noStrike">
                          <a:solidFill>
                            <a:srgbClr val="000000"/>
                          </a:solidFill>
                          <a:effectLst/>
                          <a:latin typeface="Arial Narrow" panose="020B0606020202030204" pitchFamily="34" charset="0"/>
                        </a:rPr>
                        <a:t>OBRAS</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67.673.297.882,00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229">
                <a:tc>
                  <a:txBody>
                    <a:bodyPr/>
                    <a:lstStyle/>
                    <a:p>
                      <a:pPr algn="l" fontAlgn="ctr"/>
                      <a:r>
                        <a:rPr lang="es-ES" sz="1200" b="0" i="0" u="none" strike="noStrike">
                          <a:solidFill>
                            <a:srgbClr val="000000"/>
                          </a:solidFill>
                          <a:effectLst/>
                          <a:latin typeface="Arial Narrow" panose="020B0606020202030204" pitchFamily="34" charset="0"/>
                        </a:rPr>
                        <a:t>INTERVENTORIA</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3.255.518.187,00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229">
                <a:tc>
                  <a:txBody>
                    <a:bodyPr/>
                    <a:lstStyle/>
                    <a:p>
                      <a:pPr algn="l" fontAlgn="ctr"/>
                      <a:r>
                        <a:rPr lang="es-ES" sz="1200" b="0" i="0" u="none" strike="noStrike">
                          <a:solidFill>
                            <a:srgbClr val="000000"/>
                          </a:solidFill>
                          <a:effectLst/>
                          <a:latin typeface="Arial Narrow" panose="020B0606020202030204" pitchFamily="34" charset="0"/>
                        </a:rPr>
                        <a:t>VIGENCIAS EXPIRADAS INT.</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41">
                <a:tc>
                  <a:txBody>
                    <a:bodyPr/>
                    <a:lstStyle/>
                    <a:p>
                      <a:pPr algn="l" fontAlgn="ctr"/>
                      <a:r>
                        <a:rPr lang="es-ES" sz="1200" b="0" i="0" u="none" strike="noStrike">
                          <a:solidFill>
                            <a:srgbClr val="000000"/>
                          </a:solidFill>
                          <a:effectLst/>
                          <a:latin typeface="Arial Narrow" panose="020B0606020202030204" pitchFamily="34" charset="0"/>
                        </a:rPr>
                        <a:t>DOTACION</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3.757.901.209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052">
                <a:tc>
                  <a:txBody>
                    <a:bodyPr/>
                    <a:lstStyle/>
                    <a:p>
                      <a:pPr algn="l" fontAlgn="ctr"/>
                      <a:r>
                        <a:rPr lang="es-ES" sz="1200" b="1" i="0" u="none" strike="noStrike">
                          <a:solidFill>
                            <a:srgbClr val="000000"/>
                          </a:solidFill>
                          <a:effectLst/>
                          <a:latin typeface="Arial Narrow" panose="020B0606020202030204" pitchFamily="34" charset="0"/>
                        </a:rPr>
                        <a:t>EPMSC IPIALES</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es-ES" sz="1200" b="1" i="0" u="none" strike="noStrike">
                          <a:solidFill>
                            <a:srgbClr val="000000"/>
                          </a:solidFill>
                          <a:effectLst/>
                          <a:latin typeface="Arial Narrow" panose="020B0606020202030204" pitchFamily="34" charset="0"/>
                        </a:rPr>
                        <a:t>                                  608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Arial Narrow" panose="020B0606020202030204" pitchFamily="34" charset="0"/>
                        </a:rPr>
                        <a:t> $      63.905.154.678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229">
                <a:tc>
                  <a:txBody>
                    <a:bodyPr/>
                    <a:lstStyle/>
                    <a:p>
                      <a:pPr algn="l" fontAlgn="ctr"/>
                      <a:r>
                        <a:rPr lang="es-ES" sz="1200" b="0" i="0" u="none" strike="noStrike" dirty="0">
                          <a:solidFill>
                            <a:srgbClr val="000000"/>
                          </a:solidFill>
                          <a:effectLst/>
                          <a:latin typeface="Arial Narrow" panose="020B0606020202030204" pitchFamily="34" charset="0"/>
                        </a:rPr>
                        <a:t>CONSULTORIA </a:t>
                      </a:r>
                      <a:r>
                        <a:rPr lang="es-ES" sz="1200" b="0" i="0" u="none" strike="noStrike" dirty="0" smtClean="0">
                          <a:solidFill>
                            <a:srgbClr val="000000"/>
                          </a:solidFill>
                          <a:effectLst/>
                          <a:latin typeface="Arial Narrow" panose="020B0606020202030204" pitchFamily="34" charset="0"/>
                        </a:rPr>
                        <a:t>UNAL (Estudios</a:t>
                      </a:r>
                      <a:r>
                        <a:rPr lang="es-ES" sz="1200" b="0" i="0" u="none" strike="noStrike" baseline="0" dirty="0" smtClean="0">
                          <a:solidFill>
                            <a:srgbClr val="000000"/>
                          </a:solidFill>
                          <a:effectLst/>
                          <a:latin typeface="Arial Narrow" panose="020B0606020202030204" pitchFamily="34" charset="0"/>
                        </a:rPr>
                        <a:t> y Diseños)</a:t>
                      </a:r>
                      <a:endParaRPr lang="es-ES" sz="1200" b="0" i="0" u="none" strike="noStrike" dirty="0">
                        <a:solidFill>
                          <a:srgbClr val="000000"/>
                        </a:solidFill>
                        <a:effectLst/>
                        <a:latin typeface="Arial Narrow" panose="020B0606020202030204" pitchFamily="34" charset="0"/>
                      </a:endParaRP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1.062.851.526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229">
                <a:tc>
                  <a:txBody>
                    <a:bodyPr/>
                    <a:lstStyle/>
                    <a:p>
                      <a:pPr algn="l" fontAlgn="ctr"/>
                      <a:r>
                        <a:rPr lang="es-ES" sz="1200" b="0" i="0" u="none" strike="noStrike">
                          <a:solidFill>
                            <a:srgbClr val="000000"/>
                          </a:solidFill>
                          <a:effectLst/>
                          <a:latin typeface="Arial Narrow" panose="020B0606020202030204" pitchFamily="34" charset="0"/>
                        </a:rPr>
                        <a:t>OBRAS</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55.828.883.756,00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229">
                <a:tc>
                  <a:txBody>
                    <a:bodyPr/>
                    <a:lstStyle/>
                    <a:p>
                      <a:pPr algn="l" fontAlgn="ctr"/>
                      <a:r>
                        <a:rPr lang="es-ES" sz="1200" b="0" i="0" u="none" strike="noStrike">
                          <a:solidFill>
                            <a:srgbClr val="000000"/>
                          </a:solidFill>
                          <a:effectLst/>
                          <a:latin typeface="Arial Narrow" panose="020B0606020202030204" pitchFamily="34" charset="0"/>
                        </a:rPr>
                        <a:t>INTERVENTORIA</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3.255.518.187,00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229">
                <a:tc>
                  <a:txBody>
                    <a:bodyPr/>
                    <a:lstStyle/>
                    <a:p>
                      <a:pPr algn="l" fontAlgn="ctr"/>
                      <a:r>
                        <a:rPr lang="es-ES" sz="1200" b="0" i="0" u="none" strike="noStrike">
                          <a:solidFill>
                            <a:srgbClr val="000000"/>
                          </a:solidFill>
                          <a:effectLst/>
                          <a:latin typeface="Arial Narrow" panose="020B0606020202030204" pitchFamily="34" charset="0"/>
                        </a:rPr>
                        <a:t>VIGENCIAS EXPIRADAS INT.</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41">
                <a:tc>
                  <a:txBody>
                    <a:bodyPr/>
                    <a:lstStyle/>
                    <a:p>
                      <a:pPr algn="l" fontAlgn="ctr"/>
                      <a:r>
                        <a:rPr lang="es-ES" sz="1200" b="0" i="0" u="none" strike="noStrike" dirty="0">
                          <a:solidFill>
                            <a:srgbClr val="000000"/>
                          </a:solidFill>
                          <a:effectLst/>
                          <a:latin typeface="Arial Narrow" panose="020B0606020202030204" pitchFamily="34" charset="0"/>
                        </a:rPr>
                        <a:t>DOTACION</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3.757.901.209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105">
                <a:tc>
                  <a:txBody>
                    <a:bodyPr/>
                    <a:lstStyle/>
                    <a:p>
                      <a:pPr algn="l" fontAlgn="ctr"/>
                      <a:r>
                        <a:rPr lang="es-ES" sz="1200" b="1" i="0" u="none" strike="noStrike">
                          <a:solidFill>
                            <a:srgbClr val="000000"/>
                          </a:solidFill>
                          <a:effectLst/>
                          <a:latin typeface="Arial Narrow" panose="020B0606020202030204" pitchFamily="34" charset="0"/>
                        </a:rPr>
                        <a:t>COMPLEJO CARCELARIO Y PENITENCIARIO DE IBAGUE PICALEÑA "COIBA"</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s-ES" sz="1200" b="1" i="0" u="none" strike="noStrike">
                          <a:solidFill>
                            <a:srgbClr val="000000"/>
                          </a:solidFill>
                          <a:effectLst/>
                          <a:latin typeface="Arial Narrow" panose="020B0606020202030204" pitchFamily="34" charset="0"/>
                        </a:rPr>
                        <a:t>                                  576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Arial Narrow" panose="020B0606020202030204" pitchFamily="34" charset="0"/>
                        </a:rPr>
                        <a:t> $      64.800.789.705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229">
                <a:tc>
                  <a:txBody>
                    <a:bodyPr/>
                    <a:lstStyle/>
                    <a:p>
                      <a:pPr algn="l" fontAlgn="ctr"/>
                      <a:r>
                        <a:rPr lang="es-ES" sz="1200" b="0" i="0" u="none" strike="noStrike" dirty="0">
                          <a:solidFill>
                            <a:srgbClr val="000000"/>
                          </a:solidFill>
                          <a:effectLst/>
                          <a:latin typeface="Arial Narrow" panose="020B0606020202030204" pitchFamily="34" charset="0"/>
                        </a:rPr>
                        <a:t>CONSULTORIA </a:t>
                      </a:r>
                      <a:r>
                        <a:rPr lang="es-ES" sz="1200" b="0" i="0" u="none" strike="noStrike" dirty="0" smtClean="0">
                          <a:solidFill>
                            <a:srgbClr val="000000"/>
                          </a:solidFill>
                          <a:effectLst/>
                          <a:latin typeface="Arial Narrow" panose="020B0606020202030204" pitchFamily="34" charset="0"/>
                        </a:rPr>
                        <a:t>UNAL (Estudios</a:t>
                      </a:r>
                      <a:r>
                        <a:rPr lang="es-ES" sz="1200" b="0" i="0" u="none" strike="noStrike" baseline="0" dirty="0" smtClean="0">
                          <a:solidFill>
                            <a:srgbClr val="000000"/>
                          </a:solidFill>
                          <a:effectLst/>
                          <a:latin typeface="Arial Narrow" panose="020B0606020202030204" pitchFamily="34" charset="0"/>
                        </a:rPr>
                        <a:t> y Diseños)</a:t>
                      </a:r>
                      <a:endParaRPr lang="es-ES" sz="1200" b="0" i="0" u="none" strike="noStrike" dirty="0">
                        <a:solidFill>
                          <a:srgbClr val="000000"/>
                        </a:solidFill>
                        <a:effectLst/>
                        <a:latin typeface="Arial Narrow" panose="020B0606020202030204" pitchFamily="34" charset="0"/>
                      </a:endParaRP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796.697.693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229">
                <a:tc>
                  <a:txBody>
                    <a:bodyPr/>
                    <a:lstStyle/>
                    <a:p>
                      <a:pPr algn="l" fontAlgn="ctr"/>
                      <a:r>
                        <a:rPr lang="es-ES" sz="1200" b="0" i="0" u="none" strike="noStrike">
                          <a:solidFill>
                            <a:srgbClr val="000000"/>
                          </a:solidFill>
                          <a:effectLst/>
                          <a:latin typeface="Arial Narrow" panose="020B0606020202030204" pitchFamily="34" charset="0"/>
                        </a:rPr>
                        <a:t>OBRAS</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55.933.335.941,77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229">
                <a:tc>
                  <a:txBody>
                    <a:bodyPr/>
                    <a:lstStyle/>
                    <a:p>
                      <a:pPr algn="l" fontAlgn="ctr"/>
                      <a:r>
                        <a:rPr lang="es-ES" sz="1200" b="0" i="0" u="none" strike="noStrike">
                          <a:solidFill>
                            <a:srgbClr val="000000"/>
                          </a:solidFill>
                          <a:effectLst/>
                          <a:latin typeface="Arial Narrow" panose="020B0606020202030204" pitchFamily="34" charset="0"/>
                        </a:rPr>
                        <a:t>INTERVENTORIA</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4.312.854.861,00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41">
                <a:tc>
                  <a:txBody>
                    <a:bodyPr/>
                    <a:lstStyle/>
                    <a:p>
                      <a:pPr algn="l" fontAlgn="ctr"/>
                      <a:r>
                        <a:rPr lang="es-ES" sz="1200" b="0" i="0" u="none" strike="noStrike">
                          <a:solidFill>
                            <a:srgbClr val="000000"/>
                          </a:solidFill>
                          <a:effectLst/>
                          <a:latin typeface="Arial Narrow" panose="020B0606020202030204" pitchFamily="34" charset="0"/>
                        </a:rPr>
                        <a:t>DOTACION</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3.757.901.209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052">
                <a:tc>
                  <a:txBody>
                    <a:bodyPr/>
                    <a:lstStyle/>
                    <a:p>
                      <a:pPr algn="l" fontAlgn="ctr"/>
                      <a:r>
                        <a:rPr lang="es-ES" sz="1200" b="1" i="0" u="none" strike="noStrike" dirty="0">
                          <a:solidFill>
                            <a:srgbClr val="000000"/>
                          </a:solidFill>
                          <a:effectLst/>
                          <a:latin typeface="Arial Narrow" panose="020B0606020202030204" pitchFamily="34" charset="0"/>
                        </a:rPr>
                        <a:t>EPMSC MEDELLÍN</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6">
                  <a:txBody>
                    <a:bodyPr/>
                    <a:lstStyle/>
                    <a:p>
                      <a:pPr algn="ctr" fontAlgn="ctr"/>
                      <a:r>
                        <a:rPr lang="es-ES" sz="1200" b="1" i="0" u="none" strike="noStrike">
                          <a:solidFill>
                            <a:srgbClr val="000000"/>
                          </a:solidFill>
                          <a:effectLst/>
                          <a:latin typeface="Arial Narrow" panose="020B0606020202030204" pitchFamily="34" charset="0"/>
                        </a:rPr>
                        <a:t>                                  408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Arial Narrow" panose="020B0606020202030204" pitchFamily="34" charset="0"/>
                        </a:rPr>
                        <a:t> $        9.840.102.766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229">
                <a:tc>
                  <a:txBody>
                    <a:bodyPr/>
                    <a:lstStyle/>
                    <a:p>
                      <a:pPr algn="l" fontAlgn="ctr"/>
                      <a:r>
                        <a:rPr lang="es-ES" sz="1200" b="0" i="0" u="none" strike="noStrike">
                          <a:solidFill>
                            <a:srgbClr val="000000"/>
                          </a:solidFill>
                          <a:effectLst/>
                          <a:latin typeface="Arial Narrow" panose="020B0606020202030204" pitchFamily="34" charset="0"/>
                        </a:rPr>
                        <a:t>OBRAS PATIO 5</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8.691.957.324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229">
                <a:tc>
                  <a:txBody>
                    <a:bodyPr/>
                    <a:lstStyle/>
                    <a:p>
                      <a:pPr algn="l" fontAlgn="ctr"/>
                      <a:r>
                        <a:rPr lang="es-ES" sz="1200" b="0" i="0" u="none" strike="noStrike">
                          <a:solidFill>
                            <a:srgbClr val="000000"/>
                          </a:solidFill>
                          <a:effectLst/>
                          <a:latin typeface="Arial Narrow" panose="020B0606020202030204" pitchFamily="34" charset="0"/>
                        </a:rPr>
                        <a:t>DISEÑO</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324.855.263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229">
                <a:tc>
                  <a:txBody>
                    <a:bodyPr/>
                    <a:lstStyle/>
                    <a:p>
                      <a:pPr algn="l" fontAlgn="ctr"/>
                      <a:r>
                        <a:rPr lang="es-ES" sz="1200" b="0" i="0" u="none" strike="noStrike">
                          <a:solidFill>
                            <a:srgbClr val="000000"/>
                          </a:solidFill>
                          <a:effectLst/>
                          <a:latin typeface="Arial Narrow" panose="020B0606020202030204" pitchFamily="34" charset="0"/>
                        </a:rPr>
                        <a:t>INTERVENTORIA DEOBRA</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569.749.416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229">
                <a:tc>
                  <a:txBody>
                    <a:bodyPr/>
                    <a:lstStyle/>
                    <a:p>
                      <a:pPr algn="l" fontAlgn="ctr"/>
                      <a:r>
                        <a:rPr lang="es-ES" sz="1200" b="0" i="0" u="none" strike="noStrike">
                          <a:solidFill>
                            <a:srgbClr val="000000"/>
                          </a:solidFill>
                          <a:effectLst/>
                          <a:latin typeface="Arial Narrow" panose="020B0606020202030204" pitchFamily="34" charset="0"/>
                        </a:rPr>
                        <a:t>DEMOLICION</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253.540.763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41">
                <a:tc>
                  <a:txBody>
                    <a:bodyPr/>
                    <a:lstStyle/>
                    <a:p>
                      <a:pPr algn="l" fontAlgn="ctr"/>
                      <a:r>
                        <a:rPr lang="es-ES" sz="1200" b="0" i="0" u="none" strike="noStrike">
                          <a:solidFill>
                            <a:srgbClr val="000000"/>
                          </a:solidFill>
                          <a:effectLst/>
                          <a:latin typeface="Arial Narrow" panose="020B0606020202030204" pitchFamily="34" charset="0"/>
                        </a:rPr>
                        <a:t>DOTACION</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a:t>
                      </a:r>
                    </a:p>
                  </a:txBody>
                  <a:tcPr marL="6911" marR="6911" marT="6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1">
                <a:tc>
                  <a:txBody>
                    <a:bodyPr/>
                    <a:lstStyle/>
                    <a:p>
                      <a:pPr algn="ctr" fontAlgn="ctr"/>
                      <a:r>
                        <a:rPr lang="es-ES" sz="1200" b="1" i="0" u="none" strike="noStrike">
                          <a:solidFill>
                            <a:srgbClr val="FFFFFF"/>
                          </a:solidFill>
                          <a:effectLst/>
                          <a:latin typeface="Arial Narrow" panose="020B0606020202030204" pitchFamily="34" charset="0"/>
                        </a:rPr>
                        <a:t>TOTAL</a:t>
                      </a:r>
                    </a:p>
                  </a:txBody>
                  <a:tcPr marL="6911" marR="6911" marT="6911" marB="0" anchor="ctr">
                    <a:lnL>
                      <a:noFill/>
                    </a:lnL>
                    <a:lnR>
                      <a:noFill/>
                    </a:lnR>
                    <a:lnT w="12700" cap="flat" cmpd="sng" algn="ctr">
                      <a:solidFill>
                        <a:srgbClr val="000000"/>
                      </a:solidFill>
                      <a:prstDash val="solid"/>
                      <a:round/>
                      <a:headEnd type="none" w="med" len="med"/>
                      <a:tailEnd type="none" w="med" len="med"/>
                    </a:lnT>
                    <a:lnB>
                      <a:noFill/>
                    </a:lnB>
                    <a:solidFill>
                      <a:srgbClr val="2F75B5"/>
                    </a:solidFill>
                  </a:tcPr>
                </a:tc>
                <a:tc>
                  <a:txBody>
                    <a:bodyPr/>
                    <a:lstStyle/>
                    <a:p>
                      <a:pPr algn="ctr" fontAlgn="ctr"/>
                      <a:r>
                        <a:rPr lang="es-ES" sz="1200" b="1" i="0" u="none" strike="noStrike">
                          <a:solidFill>
                            <a:srgbClr val="FFFFFF"/>
                          </a:solidFill>
                          <a:effectLst/>
                          <a:latin typeface="Arial Narrow" panose="020B0606020202030204" pitchFamily="34" charset="0"/>
                        </a:rPr>
                        <a:t>                      4.496 </a:t>
                      </a:r>
                    </a:p>
                  </a:txBody>
                  <a:tcPr marL="6911" marR="6911" marT="6911" marB="0" anchor="ctr">
                    <a:lnL>
                      <a:noFill/>
                    </a:lnL>
                    <a:lnR>
                      <a:noFill/>
                    </a:lnR>
                    <a:lnT w="12700" cap="flat" cmpd="sng" algn="ctr">
                      <a:solidFill>
                        <a:srgbClr val="000000"/>
                      </a:solidFill>
                      <a:prstDash val="solid"/>
                      <a:round/>
                      <a:headEnd type="none" w="med" len="med"/>
                      <a:tailEnd type="none" w="med" len="med"/>
                    </a:lnT>
                    <a:lnB>
                      <a:noFill/>
                    </a:lnB>
                    <a:solidFill>
                      <a:srgbClr val="2F75B5"/>
                    </a:solidFill>
                  </a:tcPr>
                </a:tc>
                <a:tc>
                  <a:txBody>
                    <a:bodyPr/>
                    <a:lstStyle/>
                    <a:p>
                      <a:pPr algn="ctr" fontAlgn="ctr"/>
                      <a:r>
                        <a:rPr lang="es-ES" sz="1200" b="1" i="0" u="none" strike="noStrike" dirty="0">
                          <a:solidFill>
                            <a:srgbClr val="FFFFFF"/>
                          </a:solidFill>
                          <a:effectLst/>
                          <a:latin typeface="Arial Narrow" panose="020B0606020202030204" pitchFamily="34" charset="0"/>
                        </a:rPr>
                        <a:t> $ 366.636.425.672 </a:t>
                      </a:r>
                    </a:p>
                  </a:txBody>
                  <a:tcPr marL="6911" marR="6911" marT="6911" marB="0" anchor="ctr">
                    <a:lnL>
                      <a:noFill/>
                    </a:lnL>
                    <a:lnR>
                      <a:noFill/>
                    </a:lnR>
                    <a:lnT w="12700" cap="flat" cmpd="sng" algn="ctr">
                      <a:solidFill>
                        <a:srgbClr val="000000"/>
                      </a:solidFill>
                      <a:prstDash val="solid"/>
                      <a:round/>
                      <a:headEnd type="none" w="med" len="med"/>
                      <a:tailEnd type="none" w="med" len="med"/>
                    </a:lnT>
                    <a:lnB>
                      <a:noFill/>
                    </a:lnB>
                    <a:solidFill>
                      <a:srgbClr val="2F75B5"/>
                    </a:solidFill>
                  </a:tcPr>
                </a:tc>
              </a:tr>
            </a:tbl>
          </a:graphicData>
        </a:graphic>
      </p:graphicFrame>
    </p:spTree>
    <p:extLst>
      <p:ext uri="{BB962C8B-B14F-4D97-AF65-F5344CB8AC3E}">
        <p14:creationId xmlns:p14="http://schemas.microsoft.com/office/powerpoint/2010/main" val="39336627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87823" y="262389"/>
            <a:ext cx="5677880" cy="369332"/>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CO" kern="0" dirty="0" smtClean="0">
                <a:solidFill>
                  <a:prstClr val="white"/>
                </a:solidFill>
                <a:latin typeface="Calibri"/>
              </a:rPr>
              <a:t>PROYECTOS POR INICIAR</a:t>
            </a:r>
            <a:endParaRPr kumimoji="0" lang="es-ES" sz="1800" b="0" i="0" u="none" strike="noStrike" kern="0" cap="none" spc="0" normalizeH="0" baseline="0" noProof="0" dirty="0" smtClean="0">
              <a:ln>
                <a:noFill/>
              </a:ln>
              <a:solidFill>
                <a:prstClr val="white"/>
              </a:solidFill>
              <a:effectLst/>
              <a:uLnTx/>
              <a:uFillTx/>
              <a:latin typeface="Calibri"/>
            </a:endParaRPr>
          </a:p>
        </p:txBody>
      </p:sp>
      <p:graphicFrame>
        <p:nvGraphicFramePr>
          <p:cNvPr id="3" name="Tabla 2"/>
          <p:cNvGraphicFramePr>
            <a:graphicFrameLocks noGrp="1"/>
          </p:cNvGraphicFramePr>
          <p:nvPr>
            <p:extLst/>
          </p:nvPr>
        </p:nvGraphicFramePr>
        <p:xfrm>
          <a:off x="1187624" y="1628800"/>
          <a:ext cx="7344815" cy="4041165"/>
        </p:xfrm>
        <a:graphic>
          <a:graphicData uri="http://schemas.openxmlformats.org/drawingml/2006/table">
            <a:tbl>
              <a:tblPr/>
              <a:tblGrid>
                <a:gridCol w="4444050"/>
                <a:gridCol w="1388598"/>
                <a:gridCol w="1512167"/>
              </a:tblGrid>
              <a:tr h="194697">
                <a:tc>
                  <a:txBody>
                    <a:bodyPr/>
                    <a:lstStyle/>
                    <a:p>
                      <a:pPr algn="ctr" fontAlgn="ctr"/>
                      <a:r>
                        <a:rPr lang="es-ES" sz="1200" b="1" i="0" u="none" strike="noStrike" dirty="0">
                          <a:solidFill>
                            <a:srgbClr val="FFFFFF"/>
                          </a:solidFill>
                          <a:effectLst/>
                          <a:latin typeface="Arial Narrow" panose="020B0606020202030204" pitchFamily="34" charset="0"/>
                        </a:rPr>
                        <a:t>ESTABLECIMIENTO</a:t>
                      </a:r>
                    </a:p>
                  </a:txBody>
                  <a:tcPr marL="8850" marR="8850" marT="8850" marB="0" anchor="ctr">
                    <a:lnL>
                      <a:noFill/>
                    </a:lnL>
                    <a:lnR>
                      <a:noFill/>
                    </a:lnR>
                    <a:lnT>
                      <a:noFill/>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ES" sz="1200" b="1" i="0" u="none" strike="noStrike">
                          <a:solidFill>
                            <a:srgbClr val="FFFFFF"/>
                          </a:solidFill>
                          <a:effectLst/>
                          <a:latin typeface="Arial Narrow" panose="020B0606020202030204" pitchFamily="34" charset="0"/>
                        </a:rPr>
                        <a:t>TOTAL CUPOS</a:t>
                      </a:r>
                    </a:p>
                  </a:txBody>
                  <a:tcPr marL="8850" marR="8850" marT="8850" marB="0" anchor="ctr">
                    <a:lnL>
                      <a:noFill/>
                    </a:lnL>
                    <a:lnR>
                      <a:noFill/>
                    </a:lnR>
                    <a:lnT>
                      <a:noFill/>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ES" sz="1200" b="1" i="0" u="none" strike="noStrike">
                          <a:solidFill>
                            <a:srgbClr val="FFFFFF"/>
                          </a:solidFill>
                          <a:effectLst/>
                          <a:latin typeface="Arial Narrow" panose="020B0606020202030204" pitchFamily="34" charset="0"/>
                        </a:rPr>
                        <a:t>VALOR</a:t>
                      </a:r>
                    </a:p>
                  </a:txBody>
                  <a:tcPr marL="8850" marR="8850" marT="8850" marB="0" anchor="ctr">
                    <a:lnL>
                      <a:noFill/>
                    </a:lnL>
                    <a:lnR>
                      <a:noFill/>
                    </a:lnR>
                    <a:lnT>
                      <a:noFill/>
                    </a:lnT>
                    <a:lnB w="12700" cap="flat" cmpd="sng" algn="ctr">
                      <a:solidFill>
                        <a:srgbClr val="000000"/>
                      </a:solidFill>
                      <a:prstDash val="solid"/>
                      <a:round/>
                      <a:headEnd type="none" w="med" len="med"/>
                      <a:tailEnd type="none" w="med" len="med"/>
                    </a:lnB>
                    <a:solidFill>
                      <a:srgbClr val="2F75B5"/>
                    </a:solidFill>
                  </a:tcPr>
                </a:tc>
              </a:tr>
              <a:tr h="194697">
                <a:tc>
                  <a:txBody>
                    <a:bodyPr/>
                    <a:lstStyle/>
                    <a:p>
                      <a:pPr algn="l" fontAlgn="ctr"/>
                      <a:r>
                        <a:rPr lang="es-ES" sz="1200" b="1" i="0" u="none" strike="noStrike">
                          <a:solidFill>
                            <a:srgbClr val="000000"/>
                          </a:solidFill>
                          <a:effectLst/>
                          <a:latin typeface="Arial Narrow" panose="020B0606020202030204" pitchFamily="34" charset="0"/>
                        </a:rPr>
                        <a:t>EPMSC MEDELLÍN PATIO 2</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ctr" fontAlgn="ctr"/>
                      <a:r>
                        <a:rPr lang="es-ES" sz="1200" b="1" i="0" u="none" strike="noStrike">
                          <a:solidFill>
                            <a:srgbClr val="000000"/>
                          </a:solidFill>
                          <a:effectLst/>
                          <a:latin typeface="Arial Narrow" panose="020B0606020202030204" pitchFamily="34" charset="0"/>
                        </a:rPr>
                        <a:t>408</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Arial Narrow" panose="020B0606020202030204" pitchFamily="34" charset="0"/>
                        </a:rPr>
                        <a:t> $      11.083.308.626 </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997">
                <a:tc>
                  <a:txBody>
                    <a:bodyPr/>
                    <a:lstStyle/>
                    <a:p>
                      <a:pPr algn="l" fontAlgn="ctr"/>
                      <a:r>
                        <a:rPr lang="es-ES" sz="1200" b="0" i="0" u="none" strike="noStrike">
                          <a:solidFill>
                            <a:srgbClr val="000000"/>
                          </a:solidFill>
                          <a:effectLst/>
                          <a:latin typeface="Arial Narrow" panose="020B0606020202030204" pitchFamily="34" charset="0"/>
                        </a:rPr>
                        <a:t>OBRAS PATIO 2</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10.000.000.000 </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997">
                <a:tc>
                  <a:txBody>
                    <a:bodyPr/>
                    <a:lstStyle/>
                    <a:p>
                      <a:pPr algn="l" fontAlgn="ctr"/>
                      <a:r>
                        <a:rPr lang="es-ES" sz="1200" b="0" i="0" u="none" strike="noStrike">
                          <a:solidFill>
                            <a:srgbClr val="000000"/>
                          </a:solidFill>
                          <a:effectLst/>
                          <a:latin typeface="Arial Narrow" panose="020B0606020202030204" pitchFamily="34" charset="0"/>
                        </a:rPr>
                        <a:t>INTERVENTORIA DEOBRA</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700.000.000 </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997">
                <a:tc>
                  <a:txBody>
                    <a:bodyPr/>
                    <a:lstStyle/>
                    <a:p>
                      <a:pPr algn="l" fontAlgn="ctr"/>
                      <a:r>
                        <a:rPr lang="es-ES" sz="1200" b="0" i="0" u="none" strike="noStrike">
                          <a:solidFill>
                            <a:srgbClr val="000000"/>
                          </a:solidFill>
                          <a:effectLst/>
                          <a:latin typeface="Arial Narrow" panose="020B0606020202030204" pitchFamily="34" charset="0"/>
                        </a:rPr>
                        <a:t>DEMOLICION</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383.308.626 </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847">
                <a:tc>
                  <a:txBody>
                    <a:bodyPr/>
                    <a:lstStyle/>
                    <a:p>
                      <a:pPr algn="l" fontAlgn="ctr"/>
                      <a:r>
                        <a:rPr lang="es-ES" sz="1200" b="0" i="0" u="none" strike="noStrike">
                          <a:solidFill>
                            <a:srgbClr val="000000"/>
                          </a:solidFill>
                          <a:effectLst/>
                          <a:latin typeface="Arial Narrow" panose="020B0606020202030204" pitchFamily="34" charset="0"/>
                        </a:rPr>
                        <a:t>DOTACION</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697">
                <a:tc>
                  <a:txBody>
                    <a:bodyPr/>
                    <a:lstStyle/>
                    <a:p>
                      <a:pPr algn="l" fontAlgn="ctr"/>
                      <a:r>
                        <a:rPr lang="es-ES" sz="1200" b="1" i="0" u="none" strike="noStrike">
                          <a:solidFill>
                            <a:srgbClr val="000000"/>
                          </a:solidFill>
                          <a:effectLst/>
                          <a:latin typeface="Arial Narrow" panose="020B0606020202030204" pitchFamily="34" charset="0"/>
                        </a:rPr>
                        <a:t>RM MANIZALES REPLICA</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s-ES" sz="1200" b="1" i="0" u="none" strike="noStrike">
                          <a:solidFill>
                            <a:srgbClr val="000000"/>
                          </a:solidFill>
                          <a:effectLst/>
                          <a:latin typeface="Arial Narrow" panose="020B0606020202030204" pitchFamily="34" charset="0"/>
                        </a:rPr>
                        <a:t>100</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200" b="1" i="0" u="none" strike="noStrike" dirty="0">
                          <a:solidFill>
                            <a:srgbClr val="000000"/>
                          </a:solidFill>
                          <a:effectLst/>
                          <a:latin typeface="Arial Narrow" panose="020B0606020202030204" pitchFamily="34" charset="0"/>
                        </a:rPr>
                        <a:t> $        </a:t>
                      </a:r>
                      <a:r>
                        <a:rPr lang="es-ES" sz="1200" b="1" i="0" u="none" strike="noStrike" dirty="0" smtClean="0">
                          <a:solidFill>
                            <a:srgbClr val="000000"/>
                          </a:solidFill>
                          <a:effectLst/>
                          <a:latin typeface="Arial Narrow" panose="020B0606020202030204" pitchFamily="34" charset="0"/>
                        </a:rPr>
                        <a:t>3.300.000.000 </a:t>
                      </a:r>
                      <a:endParaRPr lang="es-ES" sz="1200" b="1" i="0" u="none" strike="noStrike" dirty="0">
                        <a:solidFill>
                          <a:srgbClr val="000000"/>
                        </a:solidFill>
                        <a:effectLst/>
                        <a:latin typeface="Arial Narrow" panose="020B0606020202030204" pitchFamily="34" charset="0"/>
                      </a:endParaRP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997">
                <a:tc>
                  <a:txBody>
                    <a:bodyPr/>
                    <a:lstStyle/>
                    <a:p>
                      <a:pPr algn="l" fontAlgn="ctr"/>
                      <a:r>
                        <a:rPr lang="es-ES" sz="1200" b="0" i="0" u="none" strike="noStrike">
                          <a:solidFill>
                            <a:srgbClr val="000000"/>
                          </a:solidFill>
                          <a:effectLst/>
                          <a:latin typeface="Arial Narrow" panose="020B0606020202030204" pitchFamily="34" charset="0"/>
                        </a:rPr>
                        <a:t>OBRAS</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dirty="0">
                          <a:solidFill>
                            <a:srgbClr val="000000"/>
                          </a:solidFill>
                          <a:effectLst/>
                          <a:latin typeface="Arial Narrow" panose="020B0606020202030204" pitchFamily="34" charset="0"/>
                        </a:rPr>
                        <a:t> $            </a:t>
                      </a:r>
                      <a:r>
                        <a:rPr lang="es-ES" sz="1200" b="0" i="0" u="none" strike="noStrike" dirty="0" smtClean="0">
                          <a:solidFill>
                            <a:srgbClr val="000000"/>
                          </a:solidFill>
                          <a:effectLst/>
                          <a:latin typeface="Arial Narrow" panose="020B0606020202030204" pitchFamily="34" charset="0"/>
                        </a:rPr>
                        <a:t>3.000.000.000 </a:t>
                      </a:r>
                      <a:endParaRPr lang="es-ES" sz="1200" b="0" i="0" u="none" strike="noStrike" dirty="0">
                        <a:solidFill>
                          <a:srgbClr val="000000"/>
                        </a:solidFill>
                        <a:effectLst/>
                        <a:latin typeface="Arial Narrow" panose="020B0606020202030204" pitchFamily="34" charset="0"/>
                      </a:endParaRP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997">
                <a:tc>
                  <a:txBody>
                    <a:bodyPr/>
                    <a:lstStyle/>
                    <a:p>
                      <a:pPr algn="l" fontAlgn="ctr"/>
                      <a:r>
                        <a:rPr lang="es-ES" sz="1200" b="0" i="0" u="none" strike="noStrike">
                          <a:solidFill>
                            <a:srgbClr val="000000"/>
                          </a:solidFill>
                          <a:effectLst/>
                          <a:latin typeface="Arial Narrow" panose="020B0606020202030204" pitchFamily="34" charset="0"/>
                        </a:rPr>
                        <a:t>INTERVENTORIA DEOBRA</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dirty="0">
                          <a:solidFill>
                            <a:srgbClr val="000000"/>
                          </a:solidFill>
                          <a:effectLst/>
                          <a:latin typeface="Arial Narrow" panose="020B0606020202030204" pitchFamily="34" charset="0"/>
                        </a:rPr>
                        <a:t> $               </a:t>
                      </a:r>
                      <a:r>
                        <a:rPr lang="es-ES" sz="1200" b="0" i="0" u="none" strike="noStrike" dirty="0" smtClean="0">
                          <a:solidFill>
                            <a:srgbClr val="000000"/>
                          </a:solidFill>
                          <a:effectLst/>
                          <a:latin typeface="Arial Narrow" panose="020B0606020202030204" pitchFamily="34" charset="0"/>
                        </a:rPr>
                        <a:t>300.000.000 </a:t>
                      </a:r>
                      <a:endParaRPr lang="es-ES" sz="1200" b="0" i="0" u="none" strike="noStrike" dirty="0">
                        <a:solidFill>
                          <a:srgbClr val="000000"/>
                        </a:solidFill>
                        <a:effectLst/>
                        <a:latin typeface="Arial Narrow" panose="020B0606020202030204" pitchFamily="34" charset="0"/>
                      </a:endParaRP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847">
                <a:tc>
                  <a:txBody>
                    <a:bodyPr/>
                    <a:lstStyle/>
                    <a:p>
                      <a:pPr algn="l" fontAlgn="ctr"/>
                      <a:r>
                        <a:rPr lang="es-ES" sz="1200" b="0" i="0" u="none" strike="noStrike">
                          <a:solidFill>
                            <a:srgbClr val="000000"/>
                          </a:solidFill>
                          <a:effectLst/>
                          <a:latin typeface="Arial Narrow" panose="020B0606020202030204" pitchFamily="34" charset="0"/>
                        </a:rPr>
                        <a:t>DOTACION</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dirty="0">
                          <a:solidFill>
                            <a:srgbClr val="000000"/>
                          </a:solidFill>
                          <a:effectLst/>
                          <a:latin typeface="Arial Narrow" panose="020B0606020202030204" pitchFamily="34" charset="0"/>
                        </a:rPr>
                        <a:t> </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697">
                <a:tc>
                  <a:txBody>
                    <a:bodyPr/>
                    <a:lstStyle/>
                    <a:p>
                      <a:pPr algn="l" fontAlgn="ctr"/>
                      <a:r>
                        <a:rPr lang="es-ES" sz="1200" b="1" i="0" u="none" strike="noStrike">
                          <a:solidFill>
                            <a:srgbClr val="000000"/>
                          </a:solidFill>
                          <a:effectLst/>
                          <a:latin typeface="Arial Narrow" panose="020B0606020202030204" pitchFamily="34" charset="0"/>
                        </a:rPr>
                        <a:t>EPAMSCAS COMBITA</a:t>
                      </a:r>
                    </a:p>
                  </a:txBody>
                  <a:tcPr marL="8850" marR="8850" marT="88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s-ES" sz="1200" b="1" i="0" u="none" strike="noStrike">
                          <a:solidFill>
                            <a:srgbClr val="000000"/>
                          </a:solidFill>
                          <a:effectLst/>
                          <a:latin typeface="Arial Narrow" panose="020B0606020202030204" pitchFamily="34" charset="0"/>
                        </a:rPr>
                        <a:t>                                  576 </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Arial Narrow" panose="020B0606020202030204" pitchFamily="34" charset="0"/>
                        </a:rPr>
                        <a:t> $      66.424.011.064 </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997">
                <a:tc>
                  <a:txBody>
                    <a:bodyPr/>
                    <a:lstStyle/>
                    <a:p>
                      <a:pPr algn="l" fontAlgn="ctr"/>
                      <a:r>
                        <a:rPr lang="es-ES" sz="1200" b="0" i="0" u="none" strike="noStrike" dirty="0">
                          <a:solidFill>
                            <a:srgbClr val="000000"/>
                          </a:solidFill>
                          <a:effectLst/>
                          <a:latin typeface="Arial Narrow" panose="020B0606020202030204" pitchFamily="34" charset="0"/>
                        </a:rPr>
                        <a:t>CONSULTORIA </a:t>
                      </a:r>
                      <a:r>
                        <a:rPr lang="es-ES" sz="1200" b="0" i="0" u="none" strike="noStrike" dirty="0" smtClean="0">
                          <a:solidFill>
                            <a:srgbClr val="000000"/>
                          </a:solidFill>
                          <a:effectLst/>
                          <a:latin typeface="Arial Narrow" panose="020B0606020202030204" pitchFamily="34" charset="0"/>
                        </a:rPr>
                        <a:t>UNAL (Estudios</a:t>
                      </a:r>
                      <a:r>
                        <a:rPr lang="es-ES" sz="1200" b="0" i="0" u="none" strike="noStrike" baseline="0" dirty="0" smtClean="0">
                          <a:solidFill>
                            <a:srgbClr val="000000"/>
                          </a:solidFill>
                          <a:effectLst/>
                          <a:latin typeface="Arial Narrow" panose="020B0606020202030204" pitchFamily="34" charset="0"/>
                        </a:rPr>
                        <a:t> y Diseños)</a:t>
                      </a:r>
                      <a:endParaRPr lang="es-ES" sz="1200" b="0" i="0" u="none" strike="noStrike" dirty="0">
                        <a:solidFill>
                          <a:srgbClr val="000000"/>
                        </a:solidFill>
                        <a:effectLst/>
                        <a:latin typeface="Arial Narrow" panose="020B0606020202030204" pitchFamily="34" charset="0"/>
                      </a:endParaRPr>
                    </a:p>
                  </a:txBody>
                  <a:tcPr marL="8850" marR="8850" marT="88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1.034.109.855 </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997">
                <a:tc>
                  <a:txBody>
                    <a:bodyPr/>
                    <a:lstStyle/>
                    <a:p>
                      <a:pPr algn="l" fontAlgn="ctr"/>
                      <a:r>
                        <a:rPr lang="es-ES" sz="1200" b="0" i="0" u="none" strike="noStrike">
                          <a:solidFill>
                            <a:srgbClr val="000000"/>
                          </a:solidFill>
                          <a:effectLst/>
                          <a:latin typeface="Arial Narrow" panose="020B0606020202030204" pitchFamily="34" charset="0"/>
                        </a:rPr>
                        <a:t>OBRAS</a:t>
                      </a:r>
                    </a:p>
                  </a:txBody>
                  <a:tcPr marL="8850" marR="8850" marT="88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57.600.000.000,00 </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997">
                <a:tc>
                  <a:txBody>
                    <a:bodyPr/>
                    <a:lstStyle/>
                    <a:p>
                      <a:pPr algn="l" fontAlgn="ctr"/>
                      <a:r>
                        <a:rPr lang="es-ES" sz="1200" b="0" i="0" u="none" strike="noStrike" dirty="0">
                          <a:solidFill>
                            <a:srgbClr val="000000"/>
                          </a:solidFill>
                          <a:effectLst/>
                          <a:latin typeface="Arial Narrow" panose="020B0606020202030204" pitchFamily="34" charset="0"/>
                        </a:rPr>
                        <a:t>INTERVENTORIA</a:t>
                      </a:r>
                    </a:p>
                  </a:txBody>
                  <a:tcPr marL="8850" marR="8850" marT="88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4.032.000.000,00 </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847">
                <a:tc>
                  <a:txBody>
                    <a:bodyPr/>
                    <a:lstStyle/>
                    <a:p>
                      <a:pPr algn="l" fontAlgn="ctr"/>
                      <a:r>
                        <a:rPr lang="es-ES" sz="1200" b="0" i="0" u="none" strike="noStrike">
                          <a:solidFill>
                            <a:srgbClr val="000000"/>
                          </a:solidFill>
                          <a:effectLst/>
                          <a:latin typeface="Arial Narrow" panose="020B0606020202030204" pitchFamily="34" charset="0"/>
                        </a:rPr>
                        <a:t>DOTACION</a:t>
                      </a:r>
                    </a:p>
                  </a:txBody>
                  <a:tcPr marL="8850" marR="8850" marT="88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ctr"/>
                      <a:r>
                        <a:rPr lang="es-ES" sz="1200" b="0" i="0" u="none" strike="noStrike">
                          <a:solidFill>
                            <a:srgbClr val="000000"/>
                          </a:solidFill>
                          <a:effectLst/>
                          <a:latin typeface="Arial Narrow" panose="020B0606020202030204" pitchFamily="34" charset="0"/>
                        </a:rPr>
                        <a:t> $            3.757.901.209 </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697">
                <a:tc>
                  <a:txBody>
                    <a:bodyPr/>
                    <a:lstStyle/>
                    <a:p>
                      <a:pPr algn="l" fontAlgn="ctr"/>
                      <a:r>
                        <a:rPr lang="es-ES" sz="1200" b="1" i="0" u="none" strike="noStrike">
                          <a:solidFill>
                            <a:srgbClr val="000000"/>
                          </a:solidFill>
                          <a:effectLst/>
                          <a:latin typeface="Arial Narrow" panose="020B0606020202030204" pitchFamily="34" charset="0"/>
                        </a:rPr>
                        <a:t>EPMSC PEREIRA</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s-ES" sz="1200" b="1" i="0" u="none" strike="noStrike">
                          <a:solidFill>
                            <a:srgbClr val="000000"/>
                          </a:solidFill>
                          <a:effectLst/>
                          <a:latin typeface="Arial Narrow" panose="020B0606020202030204" pitchFamily="34" charset="0"/>
                        </a:rPr>
                        <a:t>                               1.500 </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200" b="1" i="0" u="none" strike="noStrike">
                          <a:solidFill>
                            <a:srgbClr val="000000"/>
                          </a:solidFill>
                          <a:effectLst/>
                          <a:latin typeface="Arial Narrow" panose="020B0606020202030204" pitchFamily="34" charset="0"/>
                        </a:rPr>
                        <a:t> $    165.439.698.847 </a:t>
                      </a:r>
                    </a:p>
                  </a:txBody>
                  <a:tcPr marL="8850" marR="8850" marT="88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997">
                <a:tc>
                  <a:txBody>
                    <a:bodyPr/>
                    <a:lstStyle/>
                    <a:p>
                      <a:pPr algn="l" fontAlgn="ctr"/>
                      <a:r>
                        <a:rPr lang="es-ES" sz="1200" b="0" i="0" u="none" strike="noStrike">
                          <a:solidFill>
                            <a:srgbClr val="000000"/>
                          </a:solidFill>
                          <a:effectLst/>
                          <a:latin typeface="Arial Narrow" panose="020B0606020202030204" pitchFamily="34" charset="0"/>
                        </a:rPr>
                        <a:t>CONSULTORIA </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b"/>
                      <a:r>
                        <a:rPr lang="es-ES" sz="1200" b="0" i="0" u="none" strike="noStrike">
                          <a:solidFill>
                            <a:srgbClr val="000000"/>
                          </a:solidFill>
                          <a:effectLst/>
                          <a:latin typeface="Arial Narrow" panose="020B0606020202030204" pitchFamily="34" charset="0"/>
                        </a:rPr>
                        <a:t> $            1.939.698.847 </a:t>
                      </a:r>
                    </a:p>
                  </a:txBody>
                  <a:tcPr marL="8850" marR="8850" marT="88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997">
                <a:tc>
                  <a:txBody>
                    <a:bodyPr/>
                    <a:lstStyle/>
                    <a:p>
                      <a:pPr algn="l" fontAlgn="ctr"/>
                      <a:r>
                        <a:rPr lang="es-ES" sz="1200" b="0" i="0" u="none" strike="noStrike">
                          <a:solidFill>
                            <a:srgbClr val="000000"/>
                          </a:solidFill>
                          <a:effectLst/>
                          <a:latin typeface="Arial Narrow" panose="020B0606020202030204" pitchFamily="34" charset="0"/>
                        </a:rPr>
                        <a:t>OBRAS</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b"/>
                      <a:r>
                        <a:rPr lang="es-ES" sz="1200" b="0" i="0" u="none" strike="noStrike">
                          <a:solidFill>
                            <a:srgbClr val="000000"/>
                          </a:solidFill>
                          <a:effectLst/>
                          <a:latin typeface="Arial Narrow" panose="020B0606020202030204" pitchFamily="34" charset="0"/>
                        </a:rPr>
                        <a:t> $        150.000.000.000 </a:t>
                      </a:r>
                    </a:p>
                  </a:txBody>
                  <a:tcPr marL="8850" marR="8850" marT="88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997">
                <a:tc>
                  <a:txBody>
                    <a:bodyPr/>
                    <a:lstStyle/>
                    <a:p>
                      <a:pPr algn="l" fontAlgn="ctr"/>
                      <a:r>
                        <a:rPr lang="es-ES" sz="1200" b="0" i="0" u="none" strike="noStrike">
                          <a:solidFill>
                            <a:srgbClr val="000000"/>
                          </a:solidFill>
                          <a:effectLst/>
                          <a:latin typeface="Arial Narrow" panose="020B0606020202030204" pitchFamily="34" charset="0"/>
                        </a:rPr>
                        <a:t>INTERVENTORIA OBRA</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b"/>
                      <a:r>
                        <a:rPr lang="es-ES" sz="1200" b="0" i="0" u="none" strike="noStrike">
                          <a:solidFill>
                            <a:srgbClr val="000000"/>
                          </a:solidFill>
                          <a:effectLst/>
                          <a:latin typeface="Arial Narrow" panose="020B0606020202030204" pitchFamily="34" charset="0"/>
                        </a:rPr>
                        <a:t> $            9.000.000.000 </a:t>
                      </a:r>
                    </a:p>
                  </a:txBody>
                  <a:tcPr marL="8850" marR="8850" marT="88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847">
                <a:tc>
                  <a:txBody>
                    <a:bodyPr/>
                    <a:lstStyle/>
                    <a:p>
                      <a:pPr algn="l" fontAlgn="ctr"/>
                      <a:r>
                        <a:rPr lang="es-ES" sz="1200" b="0" i="0" u="none" strike="noStrike">
                          <a:solidFill>
                            <a:srgbClr val="000000"/>
                          </a:solidFill>
                          <a:effectLst/>
                          <a:latin typeface="Arial Narrow" panose="020B0606020202030204" pitchFamily="34" charset="0"/>
                        </a:rPr>
                        <a:t>DOTACION</a:t>
                      </a:r>
                    </a:p>
                  </a:txBody>
                  <a:tcPr marL="8850" marR="8850" marT="8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b"/>
                      <a:r>
                        <a:rPr lang="es-ES" sz="1200" b="0" i="0" u="none" strike="noStrike">
                          <a:solidFill>
                            <a:srgbClr val="000000"/>
                          </a:solidFill>
                          <a:effectLst/>
                          <a:latin typeface="Arial Narrow" panose="020B0606020202030204" pitchFamily="34" charset="0"/>
                        </a:rPr>
                        <a:t> $            4.500.000.000 </a:t>
                      </a:r>
                    </a:p>
                  </a:txBody>
                  <a:tcPr marL="8850" marR="8850" marT="88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847">
                <a:tc>
                  <a:txBody>
                    <a:bodyPr/>
                    <a:lstStyle/>
                    <a:p>
                      <a:pPr algn="ctr" fontAlgn="ctr"/>
                      <a:r>
                        <a:rPr lang="es-ES" sz="1200" b="1" i="0" u="none" strike="noStrike" dirty="0">
                          <a:solidFill>
                            <a:srgbClr val="FFFFFF"/>
                          </a:solidFill>
                          <a:effectLst/>
                          <a:latin typeface="Arial Narrow" panose="020B0606020202030204" pitchFamily="34" charset="0"/>
                        </a:rPr>
                        <a:t>TOTAL</a:t>
                      </a:r>
                    </a:p>
                  </a:txBody>
                  <a:tcPr marL="8850" marR="8850" marT="8850" marB="0" anchor="ctr">
                    <a:lnL>
                      <a:noFill/>
                    </a:lnL>
                    <a:lnR>
                      <a:noFill/>
                    </a:lnR>
                    <a:lnT w="12700" cap="flat" cmpd="sng" algn="ctr">
                      <a:solidFill>
                        <a:srgbClr val="000000"/>
                      </a:solidFill>
                      <a:prstDash val="solid"/>
                      <a:round/>
                      <a:headEnd type="none" w="med" len="med"/>
                      <a:tailEnd type="none" w="med" len="med"/>
                    </a:lnT>
                    <a:lnB>
                      <a:noFill/>
                    </a:lnB>
                    <a:solidFill>
                      <a:srgbClr val="2F75B5"/>
                    </a:solidFill>
                  </a:tcPr>
                </a:tc>
                <a:tc>
                  <a:txBody>
                    <a:bodyPr/>
                    <a:lstStyle/>
                    <a:p>
                      <a:pPr algn="ctr" fontAlgn="ctr"/>
                      <a:r>
                        <a:rPr lang="es-ES" sz="1200" b="1" i="0" u="none" strike="noStrike">
                          <a:solidFill>
                            <a:srgbClr val="FFFFFF"/>
                          </a:solidFill>
                          <a:effectLst/>
                          <a:latin typeface="Arial Narrow" panose="020B0606020202030204" pitchFamily="34" charset="0"/>
                        </a:rPr>
                        <a:t>                      2.584 </a:t>
                      </a:r>
                    </a:p>
                  </a:txBody>
                  <a:tcPr marL="8850" marR="8850" marT="8850" marB="0" anchor="ctr">
                    <a:lnL>
                      <a:noFill/>
                    </a:lnL>
                    <a:lnR>
                      <a:noFill/>
                    </a:lnR>
                    <a:lnT w="12700" cap="flat" cmpd="sng" algn="ctr">
                      <a:solidFill>
                        <a:srgbClr val="000000"/>
                      </a:solidFill>
                      <a:prstDash val="solid"/>
                      <a:round/>
                      <a:headEnd type="none" w="med" len="med"/>
                      <a:tailEnd type="none" w="med" len="med"/>
                    </a:lnT>
                    <a:lnB>
                      <a:noFill/>
                    </a:lnB>
                    <a:solidFill>
                      <a:srgbClr val="2F75B5"/>
                    </a:solidFill>
                  </a:tcPr>
                </a:tc>
                <a:tc>
                  <a:txBody>
                    <a:bodyPr/>
                    <a:lstStyle/>
                    <a:p>
                      <a:pPr algn="ctr" fontAlgn="ctr"/>
                      <a:r>
                        <a:rPr lang="es-ES" sz="1200" b="1" i="0" u="none" strike="noStrike" dirty="0">
                          <a:solidFill>
                            <a:srgbClr val="FFFFFF"/>
                          </a:solidFill>
                          <a:effectLst/>
                          <a:latin typeface="Arial Narrow" panose="020B0606020202030204" pitchFamily="34" charset="0"/>
                        </a:rPr>
                        <a:t> $ 245.697.018.537 </a:t>
                      </a:r>
                    </a:p>
                  </a:txBody>
                  <a:tcPr marL="8850" marR="8850" marT="8850" marB="0" anchor="ctr">
                    <a:lnL>
                      <a:noFill/>
                    </a:lnL>
                    <a:lnR>
                      <a:noFill/>
                    </a:lnR>
                    <a:lnT w="12700" cap="flat" cmpd="sng" algn="ctr">
                      <a:solidFill>
                        <a:srgbClr val="000000"/>
                      </a:solidFill>
                      <a:prstDash val="solid"/>
                      <a:round/>
                      <a:headEnd type="none" w="med" len="med"/>
                      <a:tailEnd type="none" w="med" len="med"/>
                    </a:lnT>
                    <a:lnB>
                      <a:noFill/>
                    </a:lnB>
                    <a:solidFill>
                      <a:srgbClr val="2F75B5"/>
                    </a:solidFill>
                  </a:tcPr>
                </a:tc>
              </a:tr>
            </a:tbl>
          </a:graphicData>
        </a:graphic>
      </p:graphicFrame>
    </p:spTree>
    <p:extLst>
      <p:ext uri="{BB962C8B-B14F-4D97-AF65-F5344CB8AC3E}">
        <p14:creationId xmlns:p14="http://schemas.microsoft.com/office/powerpoint/2010/main" val="2395381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nvPr>
        </p:nvGraphicFramePr>
        <p:xfrm>
          <a:off x="2987824" y="260648"/>
          <a:ext cx="5904656" cy="360040"/>
        </p:xfrm>
        <a:graphic>
          <a:graphicData uri="http://schemas.openxmlformats.org/drawingml/2006/table">
            <a:tbl>
              <a:tblPr firstRow="1" bandRow="1">
                <a:tableStyleId>{5C22544A-7EE6-4342-B048-85BDC9FD1C3A}</a:tableStyleId>
              </a:tblPr>
              <a:tblGrid>
                <a:gridCol w="5904656"/>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latin typeface="Arial Narrow" panose="020B0606020202030204" pitchFamily="34" charset="0"/>
                        </a:rPr>
                        <a:t>CONDICIONES</a:t>
                      </a:r>
                      <a:r>
                        <a:rPr lang="es-ES" sz="1600" baseline="0" dirty="0" smtClean="0">
                          <a:latin typeface="Arial Narrow" panose="020B0606020202030204" pitchFamily="34" charset="0"/>
                        </a:rPr>
                        <a:t> QUE RETRASAN LA EJECUCIÓN DE OBRAS </a:t>
                      </a:r>
                      <a:endParaRPr lang="es-ES" sz="1600" dirty="0">
                        <a:latin typeface="Arial Narrow" panose="020B0606020202030204" pitchFamily="34" charset="0"/>
                      </a:endParaRPr>
                    </a:p>
                  </a:txBody>
                  <a:tcPr/>
                </a:tc>
              </a:tr>
            </a:tbl>
          </a:graphicData>
        </a:graphic>
      </p:graphicFrame>
      <p:sp>
        <p:nvSpPr>
          <p:cNvPr id="3" name="Rectángulo 2"/>
          <p:cNvSpPr/>
          <p:nvPr/>
        </p:nvSpPr>
        <p:spPr>
          <a:xfrm>
            <a:off x="539552" y="1268760"/>
            <a:ext cx="8280920" cy="4571316"/>
          </a:xfrm>
          <a:prstGeom prst="rect">
            <a:avLst/>
          </a:prstGeom>
        </p:spPr>
        <p:txBody>
          <a:bodyPr wrap="square">
            <a:spAutoFit/>
          </a:bodyPr>
          <a:lstStyle/>
          <a:p>
            <a:pPr algn="ctr">
              <a:lnSpc>
                <a:spcPct val="107000"/>
              </a:lnSpc>
              <a:spcAft>
                <a:spcPts val="0"/>
              </a:spcAft>
            </a:pPr>
            <a:r>
              <a:rPr lang="es-ES" sz="1600" b="1" dirty="0" smtClean="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CONDICIONES RELEVANTES POR LAS CUALES SE RETRASAN LA EJECUCIÓN DE LAS OBRAS: </a:t>
            </a:r>
          </a:p>
          <a:p>
            <a:pPr algn="just">
              <a:lnSpc>
                <a:spcPct val="107000"/>
              </a:lnSpc>
              <a:spcAft>
                <a:spcPts val="0"/>
              </a:spcAft>
            </a:pPr>
            <a:r>
              <a:rPr lang="es-ES" sz="1600" dirty="0">
                <a:latin typeface="Arial Narrow" panose="020B0606020202030204" pitchFamily="34" charset="0"/>
                <a:ea typeface="Calibri" panose="020F0502020204030204" pitchFamily="34" charset="0"/>
                <a:cs typeface="Times New Roman" panose="02020603050405020304" pitchFamily="18" charset="0"/>
              </a:rPr>
              <a:t> </a:t>
            </a:r>
            <a:endParaRPr lang="es-ES" sz="1600" dirty="0" smtClean="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Ø"/>
            </a:pPr>
            <a:r>
              <a:rPr lang="es-ES" sz="1600" dirty="0" smtClean="0">
                <a:latin typeface="Arial Narrow" panose="020B0606020202030204" pitchFamily="34" charset="0"/>
                <a:ea typeface="Calibri" panose="020F0502020204030204" pitchFamily="34" charset="0"/>
                <a:cs typeface="Times New Roman" panose="02020603050405020304" pitchFamily="18" charset="0"/>
              </a:rPr>
              <a:t>Objeción e interferencia de la comunidad frente a la construcción de los ERON.</a:t>
            </a:r>
          </a:p>
          <a:p>
            <a:pPr marL="342900" lvl="0" indent="-342900" algn="just">
              <a:lnSpc>
                <a:spcPct val="107000"/>
              </a:lnSpc>
              <a:spcAft>
                <a:spcPts val="0"/>
              </a:spcAft>
              <a:buFont typeface="Wingdings" panose="05000000000000000000" pitchFamily="2" charset="2"/>
              <a:buChar char="Ø"/>
            </a:pPr>
            <a:endParaRPr lang="es-ES" sz="1600" dirty="0" smtClean="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Ø"/>
            </a:pPr>
            <a:r>
              <a:rPr lang="es-ES" sz="1600" dirty="0" smtClean="0">
                <a:latin typeface="Arial Narrow" panose="020B0606020202030204" pitchFamily="34" charset="0"/>
                <a:ea typeface="Calibri" panose="020F0502020204030204" pitchFamily="34" charset="0"/>
                <a:cs typeface="Times New Roman" panose="02020603050405020304" pitchFamily="18" charset="0"/>
              </a:rPr>
              <a:t>Consecución de actas de servidumbre con propietarios privados es critica para poner en funcionamiento los ERON.</a:t>
            </a:r>
          </a:p>
          <a:p>
            <a:pPr marL="342900" lvl="0" indent="-342900" algn="just">
              <a:lnSpc>
                <a:spcPct val="107000"/>
              </a:lnSpc>
              <a:spcAft>
                <a:spcPts val="0"/>
              </a:spcAft>
              <a:buFont typeface="Wingdings" panose="05000000000000000000" pitchFamily="2" charset="2"/>
              <a:buChar char="Ø"/>
            </a:pPr>
            <a:endParaRPr lang="es-ES" sz="1600" dirty="0" smtClean="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Ø"/>
            </a:pPr>
            <a:r>
              <a:rPr lang="es-ES" sz="1600" dirty="0" smtClean="0">
                <a:latin typeface="Arial Narrow" panose="020B0606020202030204" pitchFamily="34" charset="0"/>
                <a:ea typeface="Calibri" panose="020F0502020204030204" pitchFamily="34" charset="0"/>
                <a:cs typeface="Times New Roman" panose="02020603050405020304" pitchFamily="18" charset="0"/>
              </a:rPr>
              <a:t>Definición de aspectos logísticos de seguridad de técnicos finales en la etapa final de las obras.</a:t>
            </a:r>
          </a:p>
          <a:p>
            <a:pPr marL="342900" lvl="0" indent="-342900" algn="just">
              <a:lnSpc>
                <a:spcPct val="107000"/>
              </a:lnSpc>
              <a:spcAft>
                <a:spcPts val="0"/>
              </a:spcAft>
              <a:buFont typeface="Wingdings" panose="05000000000000000000" pitchFamily="2" charset="2"/>
              <a:buChar char="Ø"/>
            </a:pPr>
            <a:endParaRPr lang="es-ES" sz="1600" dirty="0" smtClean="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Ø"/>
            </a:pPr>
            <a:r>
              <a:rPr lang="es-ES" sz="1600" dirty="0" smtClean="0">
                <a:latin typeface="Arial Narrow" panose="020B0606020202030204" pitchFamily="34" charset="0"/>
                <a:ea typeface="Calibri" panose="020F0502020204030204" pitchFamily="34" charset="0"/>
                <a:cs typeface="Times New Roman" panose="02020603050405020304" pitchFamily="18" charset="0"/>
              </a:rPr>
              <a:t>Problemas logísticos para el traslado y movilidad de internos al ser necesario desalojar espacios para su rehabilitación.</a:t>
            </a:r>
          </a:p>
          <a:p>
            <a:pPr marL="342900" lvl="0" indent="-342900" algn="just">
              <a:lnSpc>
                <a:spcPct val="107000"/>
              </a:lnSpc>
              <a:spcAft>
                <a:spcPts val="0"/>
              </a:spcAft>
              <a:buFont typeface="Wingdings" panose="05000000000000000000" pitchFamily="2" charset="2"/>
              <a:buChar char="Ø"/>
            </a:pPr>
            <a:endParaRPr lang="es-ES" sz="1600" dirty="0" smtClean="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Ø"/>
            </a:pPr>
            <a:r>
              <a:rPr lang="es-ES" sz="1600" dirty="0" smtClean="0">
                <a:latin typeface="Arial Narrow" panose="020B0606020202030204" pitchFamily="34" charset="0"/>
                <a:ea typeface="Calibri" panose="020F0502020204030204" pitchFamily="34" charset="0"/>
                <a:cs typeface="Times New Roman" panose="02020603050405020304" pitchFamily="18" charset="0"/>
              </a:rPr>
              <a:t>Por motivos de seguridad los establecimientos hacen restricción de horarios de trabajo para desarrollar labores de mantenimiento a la infraestructura.</a:t>
            </a:r>
          </a:p>
          <a:p>
            <a:pPr marL="342900" lvl="0" indent="-342900" algn="just">
              <a:lnSpc>
                <a:spcPct val="107000"/>
              </a:lnSpc>
              <a:spcAft>
                <a:spcPts val="0"/>
              </a:spcAft>
              <a:buFont typeface="Wingdings" panose="05000000000000000000" pitchFamily="2" charset="2"/>
              <a:buChar char="Ø"/>
            </a:pPr>
            <a:endParaRPr lang="es-ES" sz="1600" dirty="0" smtClean="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Ø"/>
            </a:pPr>
            <a:r>
              <a:rPr lang="es-ES" sz="1600" dirty="0" smtClean="0">
                <a:latin typeface="Arial Narrow" panose="020B0606020202030204" pitchFamily="34" charset="0"/>
                <a:ea typeface="Calibri" panose="020F0502020204030204" pitchFamily="34" charset="0"/>
                <a:cs typeface="Times New Roman" panose="02020603050405020304" pitchFamily="18" charset="0"/>
              </a:rPr>
              <a:t>Restricciones para el ingreso de personal y material de obra .</a:t>
            </a:r>
          </a:p>
        </p:txBody>
      </p:sp>
    </p:spTree>
    <p:extLst>
      <p:ext uri="{BB962C8B-B14F-4D97-AF65-F5344CB8AC3E}">
        <p14:creationId xmlns:p14="http://schemas.microsoft.com/office/powerpoint/2010/main" val="3116244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55640" y="404664"/>
            <a:ext cx="52565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t>ENLACES USPEC EN ESTABLECIMIENTOS</a:t>
            </a:r>
            <a:endParaRPr lang="es-ES" dirty="0"/>
          </a:p>
        </p:txBody>
      </p:sp>
      <p:sp>
        <p:nvSpPr>
          <p:cNvPr id="10" name="Flecha derecha 9"/>
          <p:cNvSpPr/>
          <p:nvPr/>
        </p:nvSpPr>
        <p:spPr>
          <a:xfrm>
            <a:off x="1938344" y="2636912"/>
            <a:ext cx="2634592" cy="2304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latin typeface="Arial Narrow" panose="020B0606020202030204" pitchFamily="34" charset="0"/>
              </a:rPr>
              <a:t>F</a:t>
            </a:r>
            <a:r>
              <a:rPr lang="es-CO" sz="1600" dirty="0" smtClean="0">
                <a:latin typeface="Arial Narrow" panose="020B0606020202030204" pitchFamily="34" charset="0"/>
              </a:rPr>
              <a:t>uncionarios en regionales y/o Establecimientos del INPEC</a:t>
            </a:r>
            <a:endParaRPr lang="es-ES" sz="1600" dirty="0">
              <a:latin typeface="Arial Narrow" panose="020B0606020202030204" pitchFamily="34" charset="0"/>
            </a:endParaRPr>
          </a:p>
        </p:txBody>
      </p:sp>
      <p:sp>
        <p:nvSpPr>
          <p:cNvPr id="12" name="CuadroTexto 11"/>
          <p:cNvSpPr txBox="1"/>
          <p:nvPr/>
        </p:nvSpPr>
        <p:spPr>
          <a:xfrm>
            <a:off x="323528" y="1183104"/>
            <a:ext cx="7920880" cy="923330"/>
          </a:xfrm>
          <a:prstGeom prst="rect">
            <a:avLst/>
          </a:prstGeom>
          <a:noFill/>
        </p:spPr>
        <p:txBody>
          <a:bodyPr wrap="square" rtlCol="0">
            <a:spAutoFit/>
          </a:bodyPr>
          <a:lstStyle/>
          <a:p>
            <a:pPr algn="just"/>
            <a:r>
              <a:rPr lang="es-CO" dirty="0" smtClean="0">
                <a:latin typeface="Arial Narrow" panose="020B0606020202030204" pitchFamily="34" charset="0"/>
              </a:rPr>
              <a:t>La USPEC cuenta con enlaces de apoyo en todas las regionales y/o Establecimientos del INPEC, quienes registran la información del servicio de alimentación, salud, bienes e infraestructura: </a:t>
            </a:r>
            <a:endParaRPr lang="es-ES" dirty="0">
              <a:latin typeface="Arial Narrow" panose="020B0606020202030204" pitchFamily="34" charset="0"/>
            </a:endParaRPr>
          </a:p>
        </p:txBody>
      </p:sp>
      <p:sp>
        <p:nvSpPr>
          <p:cNvPr id="13" name="CuadroTexto 12"/>
          <p:cNvSpPr txBox="1"/>
          <p:nvPr/>
        </p:nvSpPr>
        <p:spPr>
          <a:xfrm>
            <a:off x="4716016" y="2204864"/>
            <a:ext cx="2335832" cy="3416320"/>
          </a:xfrm>
          <a:prstGeom prst="rect">
            <a:avLst/>
          </a:prstGeom>
          <a:noFill/>
        </p:spPr>
        <p:txBody>
          <a:bodyPr wrap="none" rtlCol="0">
            <a:spAutoFit/>
          </a:bodyPr>
          <a:lstStyle/>
          <a:p>
            <a:pPr marL="285750" indent="-285750">
              <a:buFont typeface="Wingdings" panose="05000000000000000000" pitchFamily="2" charset="2"/>
              <a:buChar char="Ø"/>
            </a:pPr>
            <a:r>
              <a:rPr lang="es-CO" dirty="0">
                <a:latin typeface="Arial Narrow" panose="020B0606020202030204" pitchFamily="34" charset="0"/>
              </a:rPr>
              <a:t>Regional Central </a:t>
            </a:r>
            <a:endParaRPr lang="es-ES" dirty="0">
              <a:latin typeface="Arial Narrow" panose="020B0606020202030204" pitchFamily="34" charset="0"/>
            </a:endParaRPr>
          </a:p>
          <a:p>
            <a:pPr marL="285750" lvl="0" indent="-285750">
              <a:buFont typeface="Wingdings" panose="05000000000000000000" pitchFamily="2" charset="2"/>
              <a:buChar char="Ø"/>
            </a:pPr>
            <a:endParaRPr lang="es-CO" dirty="0" smtClean="0">
              <a:latin typeface="Arial Narrow" panose="020B0606020202030204" pitchFamily="34" charset="0"/>
            </a:endParaRPr>
          </a:p>
          <a:p>
            <a:pPr marL="285750" lvl="0" indent="-285750">
              <a:buFont typeface="Wingdings" panose="05000000000000000000" pitchFamily="2" charset="2"/>
              <a:buChar char="Ø"/>
            </a:pPr>
            <a:r>
              <a:rPr lang="es-CO" dirty="0" smtClean="0">
                <a:latin typeface="Arial Narrow" panose="020B0606020202030204" pitchFamily="34" charset="0"/>
              </a:rPr>
              <a:t>Regional Occidente</a:t>
            </a:r>
          </a:p>
          <a:p>
            <a:pPr lvl="0"/>
            <a:endParaRPr lang="es-CO" dirty="0" smtClean="0">
              <a:latin typeface="Arial Narrow" panose="020B0606020202030204" pitchFamily="34" charset="0"/>
            </a:endParaRPr>
          </a:p>
          <a:p>
            <a:pPr marL="285750" indent="-285750">
              <a:buFont typeface="Wingdings" panose="05000000000000000000" pitchFamily="2" charset="2"/>
              <a:buChar char="Ø"/>
            </a:pPr>
            <a:r>
              <a:rPr lang="es-CO" dirty="0">
                <a:latin typeface="Arial Narrow" panose="020B0606020202030204" pitchFamily="34" charset="0"/>
              </a:rPr>
              <a:t>Regional </a:t>
            </a:r>
            <a:r>
              <a:rPr lang="es-CO" dirty="0" smtClean="0">
                <a:latin typeface="Arial Narrow" panose="020B0606020202030204" pitchFamily="34" charset="0"/>
              </a:rPr>
              <a:t>Norte</a:t>
            </a:r>
          </a:p>
          <a:p>
            <a:pPr marL="285750" indent="-285750">
              <a:buFont typeface="Wingdings" panose="05000000000000000000" pitchFamily="2" charset="2"/>
              <a:buChar char="Ø"/>
            </a:pPr>
            <a:endParaRPr lang="es-CO" dirty="0" smtClean="0">
              <a:latin typeface="Arial Narrow" panose="020B0606020202030204" pitchFamily="34" charset="0"/>
            </a:endParaRPr>
          </a:p>
          <a:p>
            <a:pPr marL="285750" lvl="0" indent="-285750">
              <a:buFont typeface="Wingdings" panose="05000000000000000000" pitchFamily="2" charset="2"/>
              <a:buChar char="Ø"/>
            </a:pPr>
            <a:r>
              <a:rPr lang="es-CO" dirty="0">
                <a:latin typeface="Arial Narrow" panose="020B0606020202030204" pitchFamily="34" charset="0"/>
              </a:rPr>
              <a:t>Regional </a:t>
            </a:r>
            <a:r>
              <a:rPr lang="es-CO" dirty="0" smtClean="0">
                <a:latin typeface="Arial Narrow" panose="020B0606020202030204" pitchFamily="34" charset="0"/>
              </a:rPr>
              <a:t>Oriente</a:t>
            </a:r>
          </a:p>
          <a:p>
            <a:pPr marL="285750" lvl="0" indent="-285750">
              <a:buFont typeface="Wingdings" panose="05000000000000000000" pitchFamily="2" charset="2"/>
              <a:buChar char="Ø"/>
            </a:pPr>
            <a:endParaRPr lang="es-CO" dirty="0" smtClean="0">
              <a:latin typeface="Arial Narrow" panose="020B0606020202030204" pitchFamily="34" charset="0"/>
            </a:endParaRPr>
          </a:p>
          <a:p>
            <a:pPr marL="285750" indent="-285750">
              <a:buFont typeface="Wingdings" panose="05000000000000000000" pitchFamily="2" charset="2"/>
              <a:buChar char="Ø"/>
            </a:pPr>
            <a:r>
              <a:rPr lang="es-CO" dirty="0">
                <a:latin typeface="Arial Narrow" panose="020B0606020202030204" pitchFamily="34" charset="0"/>
              </a:rPr>
              <a:t>Regional </a:t>
            </a:r>
            <a:r>
              <a:rPr lang="es-CO" dirty="0" smtClean="0">
                <a:latin typeface="Arial Narrow" panose="020B0606020202030204" pitchFamily="34" charset="0"/>
              </a:rPr>
              <a:t>Noroeste</a:t>
            </a:r>
          </a:p>
          <a:p>
            <a:pPr marL="285750" indent="-285750">
              <a:buFont typeface="Wingdings" panose="05000000000000000000" pitchFamily="2" charset="2"/>
              <a:buChar char="Ø"/>
            </a:pPr>
            <a:endParaRPr lang="es-CO" dirty="0">
              <a:latin typeface="Arial Narrow" panose="020B0606020202030204" pitchFamily="34" charset="0"/>
            </a:endParaRPr>
          </a:p>
          <a:p>
            <a:pPr marL="285750" lvl="0" indent="-285750">
              <a:buFont typeface="Wingdings" panose="05000000000000000000" pitchFamily="2" charset="2"/>
              <a:buChar char="Ø"/>
            </a:pPr>
            <a:r>
              <a:rPr lang="es-CO" dirty="0" smtClean="0">
                <a:latin typeface="Arial Narrow" panose="020B0606020202030204" pitchFamily="34" charset="0"/>
              </a:rPr>
              <a:t>Regional </a:t>
            </a:r>
            <a:r>
              <a:rPr lang="es-CO" dirty="0">
                <a:latin typeface="Arial Narrow" panose="020B0606020202030204" pitchFamily="34" charset="0"/>
              </a:rPr>
              <a:t>Viejo </a:t>
            </a:r>
            <a:r>
              <a:rPr lang="es-CO" dirty="0" smtClean="0">
                <a:latin typeface="Arial Narrow" panose="020B0606020202030204" pitchFamily="34" charset="0"/>
              </a:rPr>
              <a:t>Caldas</a:t>
            </a:r>
          </a:p>
          <a:p>
            <a:pPr marL="285750" lvl="0" indent="-285750">
              <a:buFont typeface="Wingdings" panose="05000000000000000000" pitchFamily="2" charset="2"/>
              <a:buChar char="Ø"/>
            </a:pPr>
            <a:endParaRPr lang="es-CO" dirty="0" smtClean="0">
              <a:latin typeface="Arial Narrow" panose="020B0606020202030204" pitchFamily="34" charset="0"/>
            </a:endParaRPr>
          </a:p>
        </p:txBody>
      </p:sp>
    </p:spTree>
    <p:extLst>
      <p:ext uri="{BB962C8B-B14F-4D97-AF65-F5344CB8AC3E}">
        <p14:creationId xmlns:p14="http://schemas.microsoft.com/office/powerpoint/2010/main" val="36780457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568" y="742848"/>
            <a:ext cx="1992433" cy="48605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953553603"/>
              </p:ext>
            </p:extLst>
          </p:nvPr>
        </p:nvGraphicFramePr>
        <p:xfrm>
          <a:off x="755576" y="2117377"/>
          <a:ext cx="7848872" cy="3831903"/>
        </p:xfrm>
        <a:graphic>
          <a:graphicData uri="http://schemas.openxmlformats.org/presentationml/2006/ole">
            <mc:AlternateContent xmlns:mc="http://schemas.openxmlformats.org/markup-compatibility/2006">
              <mc:Choice xmlns:v="urn:schemas-microsoft-com:vml" Requires="v">
                <p:oleObj spid="_x0000_s6426" name="Document" r:id="rId5" imgW="5765800" imgH="4140200" progId="Word.Document.12">
                  <p:embed/>
                </p:oleObj>
              </mc:Choice>
              <mc:Fallback>
                <p:oleObj name="Document" r:id="rId5" imgW="5765800" imgH="4140200" progId="Word.Document.12">
                  <p:embed/>
                  <p:pic>
                    <p:nvPicPr>
                      <p:cNvPr id="0" name=""/>
                      <p:cNvPicPr/>
                      <p:nvPr/>
                    </p:nvPicPr>
                    <p:blipFill>
                      <a:blip r:embed="rId6"/>
                      <a:stretch>
                        <a:fillRect/>
                      </a:stretch>
                    </p:blipFill>
                    <p:spPr>
                      <a:xfrm>
                        <a:off x="755576" y="2117377"/>
                        <a:ext cx="7848872" cy="3831903"/>
                      </a:xfrm>
                      <a:prstGeom prst="rect">
                        <a:avLst/>
                      </a:prstGeom>
                    </p:spPr>
                  </p:pic>
                </p:oleObj>
              </mc:Fallback>
            </mc:AlternateContent>
          </a:graphicData>
        </a:graphic>
      </p:graphicFrame>
      <p:sp>
        <p:nvSpPr>
          <p:cNvPr id="28" name="TextBox 27"/>
          <p:cNvSpPr txBox="1"/>
          <p:nvPr/>
        </p:nvSpPr>
        <p:spPr>
          <a:xfrm>
            <a:off x="2555776" y="1484784"/>
            <a:ext cx="3797300" cy="469359"/>
          </a:xfrm>
          <a:prstGeom prst="rect">
            <a:avLst/>
          </a:prstGeom>
          <a:noFill/>
        </p:spPr>
        <p:txBody>
          <a:bodyPr wrap="square" rtlCol="0">
            <a:spAutoFit/>
          </a:bodyPr>
          <a:lstStyle/>
          <a:p>
            <a:pPr algn="ctr"/>
            <a:r>
              <a:rPr lang="es-ES_tradnl" sz="1400" b="1" dirty="0" smtClean="0">
                <a:solidFill>
                  <a:schemeClr val="accent1">
                    <a:lumMod val="75000"/>
                  </a:schemeClr>
                </a:solidFill>
                <a:latin typeface="Arial Narrow" panose="020B0606020202030204" pitchFamily="34" charset="0"/>
                <a:cs typeface="Arial"/>
              </a:rPr>
              <a:t>10 ERON DE TERCERA GENERACIÓN (FONADE)</a:t>
            </a:r>
            <a:endParaRPr lang="es-CO" sz="1400" dirty="0">
              <a:solidFill>
                <a:schemeClr val="accent1">
                  <a:lumMod val="75000"/>
                </a:schemeClr>
              </a:solidFill>
              <a:latin typeface="Arial Narrow" panose="020B0606020202030204" pitchFamily="34" charset="0"/>
              <a:cs typeface="Arial"/>
            </a:endParaRPr>
          </a:p>
          <a:p>
            <a:endParaRPr lang="en-US" sz="1050" dirty="0"/>
          </a:p>
        </p:txBody>
      </p:sp>
      <p:sp>
        <p:nvSpPr>
          <p:cNvPr id="9" name="CuadroTexto 8"/>
          <p:cNvSpPr txBox="1"/>
          <p:nvPr/>
        </p:nvSpPr>
        <p:spPr>
          <a:xfrm>
            <a:off x="3275856" y="662710"/>
            <a:ext cx="5400600" cy="646331"/>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smtClean="0">
                <a:ln>
                  <a:noFill/>
                </a:ln>
                <a:solidFill>
                  <a:prstClr val="white"/>
                </a:solidFill>
                <a:effectLst/>
                <a:uLnTx/>
                <a:uFillTx/>
                <a:latin typeface="Calibri"/>
              </a:rPr>
              <a:t>ACCIONES A ADELANTAR PARA EJECUTAR PRESUPUESTO DE INVERSIÓN </a:t>
            </a:r>
            <a:endParaRPr kumimoji="0" lang="es-ES" sz="1800" b="0" i="0" u="none" strike="noStrike" kern="0" cap="none" spc="0" normalizeH="0" baseline="0" noProof="0" dirty="0" smtClean="0">
              <a:ln>
                <a:noFill/>
              </a:ln>
              <a:solidFill>
                <a:prstClr val="white"/>
              </a:solidFill>
              <a:effectLst/>
              <a:uLnTx/>
              <a:uFillTx/>
              <a:latin typeface="Calibri"/>
            </a:endParaRPr>
          </a:p>
        </p:txBody>
      </p:sp>
    </p:spTree>
    <p:extLst>
      <p:ext uri="{BB962C8B-B14F-4D97-AF65-F5344CB8AC3E}">
        <p14:creationId xmlns:p14="http://schemas.microsoft.com/office/powerpoint/2010/main" val="978422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3848" y="692696"/>
            <a:ext cx="52565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t>COSTO MANTENIMIENTO POBLACIÓN INTRAMURAL</a:t>
            </a:r>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839658287"/>
              </p:ext>
            </p:extLst>
          </p:nvPr>
        </p:nvGraphicFramePr>
        <p:xfrm>
          <a:off x="395536" y="1556792"/>
          <a:ext cx="7992888" cy="4344325"/>
        </p:xfrm>
        <a:graphic>
          <a:graphicData uri="http://schemas.openxmlformats.org/drawingml/2006/table">
            <a:tbl>
              <a:tblPr>
                <a:tableStyleId>{5C22544A-7EE6-4342-B048-85BDC9FD1C3A}</a:tableStyleId>
              </a:tblPr>
              <a:tblGrid>
                <a:gridCol w="3996444"/>
                <a:gridCol w="3996444"/>
              </a:tblGrid>
              <a:tr h="892233">
                <a:tc>
                  <a:txBody>
                    <a:bodyPr/>
                    <a:lstStyle/>
                    <a:p>
                      <a:pPr algn="ctr"/>
                      <a:r>
                        <a:rPr lang="es-ES" sz="1800" b="0" dirty="0" smtClean="0">
                          <a:latin typeface="Arial Narrow" panose="020B0606020202030204" pitchFamily="34" charset="0"/>
                        </a:rPr>
                        <a:t>TOTAL RECURSOS APLICADOS PARA ATENDER A LA PPL INTRAMURAL</a:t>
                      </a:r>
                      <a:endParaRPr lang="es-ES" sz="1800" b="0" dirty="0">
                        <a:latin typeface="Arial Narrow" panose="020B0606020202030204" pitchFamily="34" charset="0"/>
                      </a:endParaRPr>
                    </a:p>
                  </a:txBody>
                  <a:tcPr anchor="ctr">
                    <a:solidFill>
                      <a:schemeClr val="accent1">
                        <a:lumMod val="40000"/>
                        <a:lumOff val="60000"/>
                      </a:schemeClr>
                    </a:solidFill>
                  </a:tcPr>
                </a:tc>
                <a:tc>
                  <a:txBody>
                    <a:bodyPr/>
                    <a:lstStyle/>
                    <a:p>
                      <a:pPr algn="ctr"/>
                      <a:r>
                        <a:rPr lang="es-ES" sz="1800" dirty="0" smtClean="0">
                          <a:latin typeface="Arial Narrow" panose="020B0606020202030204" pitchFamily="34" charset="0"/>
                        </a:rPr>
                        <a:t>$ 1.353.333.797.385,94 </a:t>
                      </a:r>
                      <a:endParaRPr lang="es-ES" sz="1800" dirty="0">
                        <a:latin typeface="Arial Narrow" panose="020B0606020202030204" pitchFamily="34" charset="0"/>
                      </a:endParaRPr>
                    </a:p>
                  </a:txBody>
                  <a:tcPr anchor="ctr"/>
                </a:tc>
              </a:tr>
              <a:tr h="775393">
                <a:tc>
                  <a:txBody>
                    <a:bodyPr/>
                    <a:lstStyle/>
                    <a:p>
                      <a:pPr algn="ctr"/>
                      <a:r>
                        <a:rPr lang="es-ES" sz="1800" b="0" dirty="0" smtClean="0">
                          <a:latin typeface="Arial Narrow" panose="020B0606020202030204" pitchFamily="34" charset="0"/>
                        </a:rPr>
                        <a:t>COSTO ANUAL POR INTERNO </a:t>
                      </a:r>
                      <a:endParaRPr lang="es-ES" sz="1800" b="0" dirty="0">
                        <a:latin typeface="Arial Narrow" panose="020B0606020202030204" pitchFamily="34" charset="0"/>
                      </a:endParaRPr>
                    </a:p>
                  </a:txBody>
                  <a:tcPr anchor="ctr">
                    <a:solidFill>
                      <a:schemeClr val="accent1">
                        <a:lumMod val="40000"/>
                        <a:lumOff val="60000"/>
                      </a:schemeClr>
                    </a:solidFill>
                  </a:tcPr>
                </a:tc>
                <a:tc>
                  <a:txBody>
                    <a:bodyPr/>
                    <a:lstStyle/>
                    <a:p>
                      <a:pPr algn="ctr"/>
                      <a:r>
                        <a:rPr lang="es-ES" sz="1800" dirty="0" smtClean="0">
                          <a:latin typeface="Arial Narrow" panose="020B0606020202030204" pitchFamily="34" charset="0"/>
                        </a:rPr>
                        <a:t>$ 11.236.207,68 </a:t>
                      </a:r>
                      <a:endParaRPr lang="es-ES" sz="1800" dirty="0">
                        <a:latin typeface="Arial Narrow" panose="020B0606020202030204" pitchFamily="34" charset="0"/>
                      </a:endParaRPr>
                    </a:p>
                  </a:txBody>
                  <a:tcPr anchor="ctr"/>
                </a:tc>
              </a:tr>
              <a:tr h="892233">
                <a:tc>
                  <a:txBody>
                    <a:bodyPr/>
                    <a:lstStyle/>
                    <a:p>
                      <a:pPr algn="ctr"/>
                      <a:r>
                        <a:rPr lang="es-ES" sz="1800" b="0" dirty="0" smtClean="0">
                          <a:latin typeface="Arial Narrow" panose="020B0606020202030204" pitchFamily="34" charset="0"/>
                        </a:rPr>
                        <a:t>COSTO MENSUAL POR INTERNO</a:t>
                      </a:r>
                      <a:endParaRPr lang="es-ES" sz="1800" b="0" dirty="0">
                        <a:latin typeface="Arial Narrow" panose="020B0606020202030204" pitchFamily="34" charset="0"/>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latin typeface="Arial Narrow" panose="020B0606020202030204" pitchFamily="34" charset="0"/>
                        </a:rPr>
                        <a:t>$ 936.350,64</a:t>
                      </a:r>
                    </a:p>
                    <a:p>
                      <a:pPr algn="ctr"/>
                      <a:endParaRPr lang="es-ES" sz="1800" dirty="0">
                        <a:latin typeface="Arial Narrow" panose="020B0606020202030204" pitchFamily="34" charset="0"/>
                      </a:endParaRPr>
                    </a:p>
                  </a:txBody>
                  <a:tcPr anchor="ctr"/>
                </a:tc>
              </a:tr>
              <a:tr h="892233">
                <a:tc>
                  <a:txBody>
                    <a:bodyPr/>
                    <a:lstStyle/>
                    <a:p>
                      <a:pPr algn="ctr"/>
                      <a:r>
                        <a:rPr lang="es-ES" sz="1800" b="0" dirty="0" smtClean="0">
                          <a:latin typeface="Arial Narrow" panose="020B0606020202030204" pitchFamily="34" charset="0"/>
                        </a:rPr>
                        <a:t>COSTO DIARIO POR INTERNO</a:t>
                      </a:r>
                      <a:endParaRPr lang="es-ES" sz="1800" b="0" dirty="0">
                        <a:latin typeface="Arial Narrow" panose="020B0606020202030204" pitchFamily="34" charset="0"/>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latin typeface="Arial Narrow" panose="020B0606020202030204" pitchFamily="34" charset="0"/>
                        </a:rPr>
                        <a:t>$ 30.784,13</a:t>
                      </a:r>
                    </a:p>
                    <a:p>
                      <a:pPr algn="ctr"/>
                      <a:endParaRPr lang="es-ES" sz="1800" dirty="0">
                        <a:latin typeface="Arial Narrow" panose="020B0606020202030204" pitchFamily="34" charset="0"/>
                      </a:endParaRPr>
                    </a:p>
                  </a:txBody>
                  <a:tcPr anchor="ctr"/>
                </a:tc>
              </a:tr>
              <a:tr h="8922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0" dirty="0" smtClean="0">
                          <a:latin typeface="Arial Narrow" panose="020B0606020202030204" pitchFamily="34" charset="0"/>
                        </a:rPr>
                        <a:t>No. DE INTERNOS A DIC-15</a:t>
                      </a:r>
                      <a:endParaRPr lang="es-ES" sz="1800" b="0" dirty="0">
                        <a:latin typeface="Arial Narrow" panose="020B0606020202030204" pitchFamily="34" charset="0"/>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latin typeface="Arial Narrow" panose="020B0606020202030204" pitchFamily="34" charset="0"/>
                        </a:rPr>
                        <a:t>120.444</a:t>
                      </a:r>
                      <a:endParaRPr lang="es-ES" sz="1800" dirty="0">
                        <a:latin typeface="Arial Narrow" panose="020B0606020202030204" pitchFamily="34" charset="0"/>
                      </a:endParaRPr>
                    </a:p>
                  </a:txBody>
                  <a:tcPr anchor="ctr"/>
                </a:tc>
              </a:tr>
            </a:tbl>
          </a:graphicData>
        </a:graphic>
      </p:graphicFrame>
      <p:sp>
        <p:nvSpPr>
          <p:cNvPr id="8" name="CuadroTexto 7"/>
          <p:cNvSpPr txBox="1"/>
          <p:nvPr/>
        </p:nvSpPr>
        <p:spPr>
          <a:xfrm>
            <a:off x="611560" y="1062028"/>
            <a:ext cx="7848872" cy="553998"/>
          </a:xfrm>
          <a:prstGeom prst="rect">
            <a:avLst/>
          </a:prstGeom>
          <a:noFill/>
        </p:spPr>
        <p:txBody>
          <a:bodyPr wrap="square" rtlCol="0">
            <a:spAutoFit/>
          </a:bodyPr>
          <a:lstStyle/>
          <a:p>
            <a:r>
              <a:rPr lang="es-CO" sz="1600" dirty="0">
                <a:latin typeface="Arial Narrow" panose="020B0606020202030204" pitchFamily="34" charset="0"/>
              </a:rPr>
              <a:t>* Cifra tomada del presupuesto asignado al INPEC y a la USPEC para la vigencia 2015 </a:t>
            </a:r>
            <a:r>
              <a:rPr lang="es-CO" sz="1400" dirty="0">
                <a:latin typeface="Arial Narrow" panose="020B0606020202030204" pitchFamily="34" charset="0"/>
              </a:rPr>
              <a:t>	</a:t>
            </a:r>
          </a:p>
          <a:p>
            <a:endParaRPr lang="es-ES" sz="1400" dirty="0"/>
          </a:p>
        </p:txBody>
      </p:sp>
    </p:spTree>
    <p:extLst>
      <p:ext uri="{BB962C8B-B14F-4D97-AF65-F5344CB8AC3E}">
        <p14:creationId xmlns:p14="http://schemas.microsoft.com/office/powerpoint/2010/main" val="35317570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43608" y="2636912"/>
            <a:ext cx="6912768" cy="646331"/>
          </a:xfrm>
          <a:prstGeom prst="rect">
            <a:avLst/>
          </a:prstGeom>
          <a:noFill/>
        </p:spPr>
        <p:txBody>
          <a:bodyPr wrap="square" rtlCol="0">
            <a:spAutoFit/>
          </a:bodyPr>
          <a:lstStyle/>
          <a:p>
            <a:pPr algn="ctr"/>
            <a:r>
              <a:rPr lang="es-CO" sz="3600" dirty="0" smtClean="0">
                <a:solidFill>
                  <a:schemeClr val="accent1">
                    <a:lumMod val="75000"/>
                  </a:schemeClr>
                </a:solidFill>
                <a:latin typeface="Arial Narrow" panose="020B0606020202030204" pitchFamily="34" charset="0"/>
              </a:rPr>
              <a:t>APP</a:t>
            </a:r>
            <a:endParaRPr lang="es-ES" sz="36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19842541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D3C9640F-A619-441A-8729-50FB5B5A0CC0}" type="slidenum">
              <a:rPr lang="es-CO" smtClean="0"/>
              <a:pPr/>
              <a:t>73</a:t>
            </a:fld>
            <a:endParaRPr lang="es-CO" dirty="0"/>
          </a:p>
        </p:txBody>
      </p:sp>
      <p:sp>
        <p:nvSpPr>
          <p:cNvPr id="3" name="2 CuadroTexto"/>
          <p:cNvSpPr txBox="1"/>
          <p:nvPr/>
        </p:nvSpPr>
        <p:spPr>
          <a:xfrm>
            <a:off x="3399501" y="944725"/>
            <a:ext cx="4520872" cy="392415"/>
          </a:xfrm>
          <a:prstGeom prst="rect">
            <a:avLst/>
          </a:prstGeom>
          <a:noFill/>
        </p:spPr>
        <p:txBody>
          <a:bodyPr wrap="square" rtlCol="0">
            <a:spAutoFit/>
          </a:bodyPr>
          <a:lstStyle/>
          <a:p>
            <a:pPr algn="r"/>
            <a:r>
              <a:rPr lang="es-VE" sz="1950" b="1" dirty="0">
                <a:solidFill>
                  <a:schemeClr val="tx2"/>
                </a:solidFill>
                <a:latin typeface="Arial Narrow" panose="020B0606020202030204" pitchFamily="34" charset="0"/>
              </a:rPr>
              <a:t>Qué es una APP</a:t>
            </a:r>
            <a:endParaRPr lang="es-CO" sz="1950" b="1" dirty="0">
              <a:solidFill>
                <a:schemeClr val="tx2"/>
              </a:solidFill>
              <a:latin typeface="Arial Narrow" panose="020B0606020202030204" pitchFamily="34" charset="0"/>
            </a:endParaRPr>
          </a:p>
        </p:txBody>
      </p:sp>
      <p:sp>
        <p:nvSpPr>
          <p:cNvPr id="6" name="5 Rectángulo redondeado"/>
          <p:cNvSpPr/>
          <p:nvPr/>
        </p:nvSpPr>
        <p:spPr>
          <a:xfrm>
            <a:off x="1373699" y="1619370"/>
            <a:ext cx="756084" cy="370681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7" name="6 Pentágono"/>
          <p:cNvSpPr/>
          <p:nvPr/>
        </p:nvSpPr>
        <p:spPr>
          <a:xfrm>
            <a:off x="1417420" y="1793591"/>
            <a:ext cx="1026114" cy="379036"/>
          </a:xfrm>
          <a:prstGeom prst="homePlate">
            <a:avLst>
              <a:gd name="adj" fmla="val 1737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VE" sz="1200" b="1" dirty="0"/>
              <a:t>1</a:t>
            </a:r>
          </a:p>
        </p:txBody>
      </p:sp>
      <p:sp>
        <p:nvSpPr>
          <p:cNvPr id="9" name="8 Rectángulo"/>
          <p:cNvSpPr/>
          <p:nvPr/>
        </p:nvSpPr>
        <p:spPr>
          <a:xfrm>
            <a:off x="2681790" y="1619370"/>
            <a:ext cx="5238582" cy="954107"/>
          </a:xfrm>
          <a:prstGeom prst="rect">
            <a:avLst/>
          </a:prstGeom>
          <a:solidFill>
            <a:schemeClr val="bg1">
              <a:lumMod val="95000"/>
            </a:schemeClr>
          </a:solidFill>
        </p:spPr>
        <p:txBody>
          <a:bodyPr wrap="square">
            <a:spAutoFit/>
          </a:bodyPr>
          <a:lstStyle/>
          <a:p>
            <a:pPr algn="just"/>
            <a:r>
              <a:rPr lang="es-VE" sz="1400" dirty="0" smtClean="0">
                <a:latin typeface="Arial Narrow" panose="020B0606020202030204" pitchFamily="34" charset="0"/>
              </a:rPr>
              <a:t>Es un mecanismo </a:t>
            </a:r>
            <a:r>
              <a:rPr lang="es-VE" sz="1400" dirty="0">
                <a:latin typeface="Arial Narrow" panose="020B0606020202030204" pitchFamily="34" charset="0"/>
              </a:rPr>
              <a:t>que permite vincular al sector privado para proveer bienes y servicios públicos asociados a una infraestructura en donde los mecanismos de pago, están asociados a la disponibilidad y el nivel de servicio.</a:t>
            </a:r>
          </a:p>
        </p:txBody>
      </p:sp>
      <p:sp>
        <p:nvSpPr>
          <p:cNvPr id="10" name="9 Pentágono"/>
          <p:cNvSpPr/>
          <p:nvPr/>
        </p:nvSpPr>
        <p:spPr>
          <a:xfrm>
            <a:off x="1434297" y="2830172"/>
            <a:ext cx="1026114" cy="379036"/>
          </a:xfrm>
          <a:prstGeom prst="homePlate">
            <a:avLst>
              <a:gd name="adj" fmla="val 1737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VE" sz="1200" b="1" dirty="0"/>
              <a:t>2</a:t>
            </a:r>
          </a:p>
        </p:txBody>
      </p:sp>
      <p:sp>
        <p:nvSpPr>
          <p:cNvPr id="11" name="10 Rectángulo"/>
          <p:cNvSpPr/>
          <p:nvPr/>
        </p:nvSpPr>
        <p:spPr>
          <a:xfrm>
            <a:off x="2642429" y="2673440"/>
            <a:ext cx="5238582" cy="738664"/>
          </a:xfrm>
          <a:prstGeom prst="rect">
            <a:avLst/>
          </a:prstGeom>
          <a:solidFill>
            <a:schemeClr val="bg1">
              <a:lumMod val="95000"/>
            </a:schemeClr>
          </a:solidFill>
        </p:spPr>
        <p:txBody>
          <a:bodyPr wrap="square">
            <a:spAutoFit/>
          </a:bodyPr>
          <a:lstStyle/>
          <a:p>
            <a:pPr algn="just"/>
            <a:r>
              <a:rPr lang="es-ES" sz="1400" dirty="0">
                <a:latin typeface="Arial Narrow" panose="020B0606020202030204" pitchFamily="34" charset="0"/>
              </a:rPr>
              <a:t>El  marco normativo </a:t>
            </a:r>
            <a:r>
              <a:rPr lang="es-ES" sz="1400" dirty="0" smtClean="0">
                <a:latin typeface="Arial Narrow" panose="020B0606020202030204" pitchFamily="34" charset="0"/>
              </a:rPr>
              <a:t>en </a:t>
            </a:r>
            <a:r>
              <a:rPr lang="es-ES" sz="1400" dirty="0">
                <a:latin typeface="Arial Narrow" panose="020B0606020202030204" pitchFamily="34" charset="0"/>
              </a:rPr>
              <a:t>Colombia está en la Ley 1508 de 2012, el </a:t>
            </a:r>
            <a:r>
              <a:rPr lang="es-ES" sz="1400" dirty="0" smtClean="0">
                <a:latin typeface="Arial Narrow" panose="020B0606020202030204" pitchFamily="34" charset="0"/>
              </a:rPr>
              <a:t>PND 2014-2018, la </a:t>
            </a:r>
            <a:r>
              <a:rPr lang="es-ES" sz="1400" dirty="0">
                <a:latin typeface="Arial Narrow" panose="020B0606020202030204" pitchFamily="34" charset="0"/>
              </a:rPr>
              <a:t>Ley 1753 de 2015 y el Decreto 1082 de 2015</a:t>
            </a:r>
            <a:r>
              <a:rPr lang="es-ES" sz="1400" dirty="0" smtClean="0">
                <a:latin typeface="Arial Narrow" panose="020B0606020202030204" pitchFamily="34" charset="0"/>
              </a:rPr>
              <a:t>. Para infraestructura penitenciaria y carcelaria la ley 1709 de 2014.</a:t>
            </a:r>
            <a:endParaRPr lang="es-VE" sz="1400" dirty="0">
              <a:latin typeface="Arial Narrow" panose="020B0606020202030204" pitchFamily="34" charset="0"/>
            </a:endParaRPr>
          </a:p>
        </p:txBody>
      </p:sp>
      <p:sp>
        <p:nvSpPr>
          <p:cNvPr id="12" name="11 Pentágono"/>
          <p:cNvSpPr/>
          <p:nvPr/>
        </p:nvSpPr>
        <p:spPr>
          <a:xfrm>
            <a:off x="1434297" y="3677235"/>
            <a:ext cx="1026114" cy="379036"/>
          </a:xfrm>
          <a:prstGeom prst="homePlate">
            <a:avLst>
              <a:gd name="adj" fmla="val 1737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VE" sz="1200" b="1" dirty="0"/>
              <a:t>3</a:t>
            </a:r>
          </a:p>
        </p:txBody>
      </p:sp>
      <p:sp>
        <p:nvSpPr>
          <p:cNvPr id="13" name="12 Rectángulo"/>
          <p:cNvSpPr/>
          <p:nvPr/>
        </p:nvSpPr>
        <p:spPr>
          <a:xfrm>
            <a:off x="2681790" y="3585559"/>
            <a:ext cx="5238582" cy="738664"/>
          </a:xfrm>
          <a:prstGeom prst="rect">
            <a:avLst/>
          </a:prstGeom>
          <a:solidFill>
            <a:schemeClr val="bg1">
              <a:lumMod val="95000"/>
            </a:schemeClr>
          </a:solidFill>
        </p:spPr>
        <p:txBody>
          <a:bodyPr wrap="square">
            <a:spAutoFit/>
          </a:bodyPr>
          <a:lstStyle/>
          <a:p>
            <a:pPr algn="just"/>
            <a:r>
              <a:rPr lang="es-VE" sz="1400" dirty="0">
                <a:latin typeface="Arial Narrow" panose="020B0606020202030204" pitchFamily="34" charset="0"/>
              </a:rPr>
              <a:t>Las APP pueden ser de iniciativa Pública cuando el proyecto es estructurado por la entidad pública y la fuente de pago puede ser recursos públicos o explotación económica.</a:t>
            </a:r>
          </a:p>
        </p:txBody>
      </p:sp>
      <p:sp>
        <p:nvSpPr>
          <p:cNvPr id="14" name="13 Pentágono"/>
          <p:cNvSpPr/>
          <p:nvPr/>
        </p:nvSpPr>
        <p:spPr>
          <a:xfrm>
            <a:off x="1455568" y="4743874"/>
            <a:ext cx="1026114" cy="379036"/>
          </a:xfrm>
          <a:prstGeom prst="homePlate">
            <a:avLst>
              <a:gd name="adj" fmla="val 1737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VE" sz="1200" b="1" dirty="0"/>
              <a:t>4</a:t>
            </a:r>
          </a:p>
        </p:txBody>
      </p:sp>
      <p:sp>
        <p:nvSpPr>
          <p:cNvPr id="15" name="14 Rectángulo"/>
          <p:cNvSpPr/>
          <p:nvPr/>
        </p:nvSpPr>
        <p:spPr>
          <a:xfrm>
            <a:off x="2642429" y="4497678"/>
            <a:ext cx="5238582" cy="738664"/>
          </a:xfrm>
          <a:prstGeom prst="rect">
            <a:avLst/>
          </a:prstGeom>
          <a:solidFill>
            <a:schemeClr val="bg1">
              <a:lumMod val="95000"/>
            </a:schemeClr>
          </a:solidFill>
        </p:spPr>
        <p:txBody>
          <a:bodyPr wrap="square">
            <a:spAutoFit/>
          </a:bodyPr>
          <a:lstStyle/>
          <a:p>
            <a:pPr algn="just"/>
            <a:r>
              <a:rPr lang="es-VE" sz="1400" dirty="0">
                <a:latin typeface="Arial Narrow" panose="020B0606020202030204" pitchFamily="34" charset="0"/>
              </a:rPr>
              <a:t>De iniciativa privada cuando el proyecto lo estructura el privado por su propia cuenta y riesgo sin la obligación del </a:t>
            </a:r>
            <a:r>
              <a:rPr lang="es-VE" sz="1400" dirty="0" smtClean="0">
                <a:latin typeface="Arial Narrow" panose="020B0606020202030204" pitchFamily="34" charset="0"/>
              </a:rPr>
              <a:t>Estado de reconocer </a:t>
            </a:r>
            <a:r>
              <a:rPr lang="es-VE" sz="1400" dirty="0">
                <a:latin typeface="Arial Narrow" panose="020B0606020202030204" pitchFamily="34" charset="0"/>
              </a:rPr>
              <a:t>los costos </a:t>
            </a:r>
            <a:r>
              <a:rPr lang="es-VE" sz="1400" dirty="0" smtClean="0">
                <a:latin typeface="Arial Narrow" panose="020B0606020202030204" pitchFamily="34" charset="0"/>
              </a:rPr>
              <a:t>asociados, sino máximo en un 30% del costo total del proyecto.</a:t>
            </a:r>
            <a:endParaRPr lang="es-VE" sz="1400" dirty="0">
              <a:latin typeface="Arial Narrow" panose="020B0606020202030204" pitchFamily="34" charset="0"/>
            </a:endParaRPr>
          </a:p>
        </p:txBody>
      </p:sp>
    </p:spTree>
    <p:extLst>
      <p:ext uri="{BB962C8B-B14F-4D97-AF65-F5344CB8AC3E}">
        <p14:creationId xmlns:p14="http://schemas.microsoft.com/office/powerpoint/2010/main" val="29929124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D3C9640F-A619-441A-8729-50FB5B5A0CC0}" type="slidenum">
              <a:rPr lang="es-CO" smtClean="0"/>
              <a:pPr/>
              <a:t>74</a:t>
            </a:fld>
            <a:endParaRPr lang="es-CO" dirty="0"/>
          </a:p>
        </p:txBody>
      </p:sp>
      <p:sp>
        <p:nvSpPr>
          <p:cNvPr id="3" name="2 CuadroTexto"/>
          <p:cNvSpPr txBox="1"/>
          <p:nvPr/>
        </p:nvSpPr>
        <p:spPr>
          <a:xfrm>
            <a:off x="3399501" y="944725"/>
            <a:ext cx="4520872" cy="392415"/>
          </a:xfrm>
          <a:prstGeom prst="rect">
            <a:avLst/>
          </a:prstGeom>
          <a:noFill/>
        </p:spPr>
        <p:txBody>
          <a:bodyPr wrap="square" rtlCol="0">
            <a:spAutoFit/>
          </a:bodyPr>
          <a:lstStyle/>
          <a:p>
            <a:pPr algn="r"/>
            <a:r>
              <a:rPr lang="es-VE" sz="1950" b="1" dirty="0">
                <a:solidFill>
                  <a:schemeClr val="tx2"/>
                </a:solidFill>
              </a:rPr>
              <a:t>Ventajas APP ERON Popayán</a:t>
            </a:r>
            <a:endParaRPr lang="es-CO" sz="1950" b="1" dirty="0">
              <a:solidFill>
                <a:schemeClr val="tx2"/>
              </a:solidFill>
              <a:latin typeface="+mj-lt"/>
            </a:endParaRPr>
          </a:p>
        </p:txBody>
      </p:sp>
      <p:sp>
        <p:nvSpPr>
          <p:cNvPr id="6" name="5 Rectángulo redondeado"/>
          <p:cNvSpPr/>
          <p:nvPr/>
        </p:nvSpPr>
        <p:spPr>
          <a:xfrm>
            <a:off x="1373699" y="1619370"/>
            <a:ext cx="756084" cy="370681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7" name="6 Pentágono"/>
          <p:cNvSpPr/>
          <p:nvPr/>
        </p:nvSpPr>
        <p:spPr>
          <a:xfrm>
            <a:off x="1379673" y="1693023"/>
            <a:ext cx="1026114" cy="379036"/>
          </a:xfrm>
          <a:prstGeom prst="homePlate">
            <a:avLst>
              <a:gd name="adj" fmla="val 1737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VE" sz="1200" b="1" dirty="0"/>
              <a:t>1</a:t>
            </a:r>
          </a:p>
        </p:txBody>
      </p:sp>
      <p:sp>
        <p:nvSpPr>
          <p:cNvPr id="9" name="8 Rectángulo"/>
          <p:cNvSpPr/>
          <p:nvPr/>
        </p:nvSpPr>
        <p:spPr>
          <a:xfrm>
            <a:off x="2681790" y="1619370"/>
            <a:ext cx="5238582" cy="523220"/>
          </a:xfrm>
          <a:prstGeom prst="rect">
            <a:avLst/>
          </a:prstGeom>
          <a:solidFill>
            <a:schemeClr val="bg1">
              <a:lumMod val="95000"/>
            </a:schemeClr>
          </a:solidFill>
        </p:spPr>
        <p:txBody>
          <a:bodyPr wrap="square">
            <a:spAutoFit/>
          </a:bodyPr>
          <a:lstStyle/>
          <a:p>
            <a:r>
              <a:rPr lang="es-VE" sz="1400" dirty="0">
                <a:latin typeface="Arial Narrow" panose="020B0606020202030204" pitchFamily="34" charset="0"/>
              </a:rPr>
              <a:t>Alivio a las condiciones de hacinamiento en Colombia que asciende a las 43.561 personas. </a:t>
            </a:r>
          </a:p>
        </p:txBody>
      </p:sp>
      <p:sp>
        <p:nvSpPr>
          <p:cNvPr id="10" name="9 Pentágono"/>
          <p:cNvSpPr/>
          <p:nvPr/>
        </p:nvSpPr>
        <p:spPr>
          <a:xfrm>
            <a:off x="1428526" y="2393836"/>
            <a:ext cx="1026114" cy="379036"/>
          </a:xfrm>
          <a:prstGeom prst="homePlate">
            <a:avLst>
              <a:gd name="adj" fmla="val 1737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VE" sz="1200" b="1" dirty="0"/>
              <a:t>2</a:t>
            </a:r>
          </a:p>
        </p:txBody>
      </p:sp>
      <p:sp>
        <p:nvSpPr>
          <p:cNvPr id="11" name="10 Rectángulo"/>
          <p:cNvSpPr/>
          <p:nvPr/>
        </p:nvSpPr>
        <p:spPr>
          <a:xfrm>
            <a:off x="2642429" y="2312491"/>
            <a:ext cx="5238582" cy="738664"/>
          </a:xfrm>
          <a:prstGeom prst="rect">
            <a:avLst/>
          </a:prstGeom>
          <a:solidFill>
            <a:schemeClr val="bg1">
              <a:lumMod val="95000"/>
            </a:schemeClr>
          </a:solidFill>
        </p:spPr>
        <p:txBody>
          <a:bodyPr wrap="square">
            <a:spAutoFit/>
          </a:bodyPr>
          <a:lstStyle/>
          <a:p>
            <a:pPr algn="just"/>
            <a:r>
              <a:rPr lang="es-VE" sz="1400" dirty="0">
                <a:latin typeface="Arial Narrow" panose="020B0606020202030204" pitchFamily="34" charset="0"/>
              </a:rPr>
              <a:t>Modernización del sistema penitenciario y carcelario de Colombia, mejoramiento de las condiciones de reclusión de las personas privadas de la libertad y eficiencia en la gestión. </a:t>
            </a:r>
          </a:p>
        </p:txBody>
      </p:sp>
      <p:sp>
        <p:nvSpPr>
          <p:cNvPr id="12" name="11 Pentágono"/>
          <p:cNvSpPr/>
          <p:nvPr/>
        </p:nvSpPr>
        <p:spPr>
          <a:xfrm>
            <a:off x="1428526" y="3209630"/>
            <a:ext cx="1026114" cy="379036"/>
          </a:xfrm>
          <a:prstGeom prst="homePlate">
            <a:avLst>
              <a:gd name="adj" fmla="val 1737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VE" sz="1200" b="1" dirty="0"/>
              <a:t>3</a:t>
            </a:r>
          </a:p>
        </p:txBody>
      </p:sp>
      <p:sp>
        <p:nvSpPr>
          <p:cNvPr id="13" name="12 Rectángulo"/>
          <p:cNvSpPr/>
          <p:nvPr/>
        </p:nvSpPr>
        <p:spPr>
          <a:xfrm>
            <a:off x="2662219" y="3156775"/>
            <a:ext cx="5238582" cy="523220"/>
          </a:xfrm>
          <a:prstGeom prst="rect">
            <a:avLst/>
          </a:prstGeom>
          <a:solidFill>
            <a:schemeClr val="bg1">
              <a:lumMod val="95000"/>
            </a:schemeClr>
          </a:solidFill>
        </p:spPr>
        <p:txBody>
          <a:bodyPr wrap="square">
            <a:spAutoFit/>
          </a:bodyPr>
          <a:lstStyle/>
          <a:p>
            <a:pPr algn="just"/>
            <a:r>
              <a:rPr lang="es-VE" sz="1400" dirty="0">
                <a:latin typeface="Arial Narrow" panose="020B0606020202030204" pitchFamily="34" charset="0"/>
              </a:rPr>
              <a:t>No se necesitan recursos públicos en los primeros años. </a:t>
            </a:r>
            <a:r>
              <a:rPr lang="es-VE" sz="1400" dirty="0" smtClean="0">
                <a:latin typeface="Arial Narrow" panose="020B0606020202030204" pitchFamily="34" charset="0"/>
              </a:rPr>
              <a:t>Se comprometen vigencias futuras con un plazo de hasta 30 años. </a:t>
            </a:r>
            <a:endParaRPr lang="es-VE" sz="1400" dirty="0">
              <a:latin typeface="Arial Narrow" panose="020B0606020202030204" pitchFamily="34" charset="0"/>
            </a:endParaRPr>
          </a:p>
        </p:txBody>
      </p:sp>
      <p:sp>
        <p:nvSpPr>
          <p:cNvPr id="14" name="13 Pentágono"/>
          <p:cNvSpPr/>
          <p:nvPr/>
        </p:nvSpPr>
        <p:spPr>
          <a:xfrm>
            <a:off x="1489553" y="3936273"/>
            <a:ext cx="1026114" cy="379036"/>
          </a:xfrm>
          <a:prstGeom prst="homePlate">
            <a:avLst>
              <a:gd name="adj" fmla="val 1737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VE" sz="1200" b="1" dirty="0"/>
              <a:t>4</a:t>
            </a:r>
          </a:p>
        </p:txBody>
      </p:sp>
      <p:sp>
        <p:nvSpPr>
          <p:cNvPr id="15" name="14 Rectángulo"/>
          <p:cNvSpPr/>
          <p:nvPr/>
        </p:nvSpPr>
        <p:spPr>
          <a:xfrm>
            <a:off x="2642429" y="3879036"/>
            <a:ext cx="5238582" cy="523220"/>
          </a:xfrm>
          <a:prstGeom prst="rect">
            <a:avLst/>
          </a:prstGeom>
          <a:solidFill>
            <a:schemeClr val="bg1">
              <a:lumMod val="95000"/>
            </a:schemeClr>
          </a:solidFill>
        </p:spPr>
        <p:txBody>
          <a:bodyPr wrap="square">
            <a:spAutoFit/>
          </a:bodyPr>
          <a:lstStyle/>
          <a:p>
            <a:r>
              <a:rPr lang="es-VE" sz="1400" dirty="0">
                <a:latin typeface="Arial Narrow" panose="020B0606020202030204" pitchFamily="34" charset="0"/>
              </a:rPr>
              <a:t>Tiempo promedio de construcción obra pública 6 años vs ERON Popayán 3 años (incluye 1 de diseño).</a:t>
            </a:r>
          </a:p>
        </p:txBody>
      </p:sp>
      <p:sp>
        <p:nvSpPr>
          <p:cNvPr id="16" name="15 Pentágono"/>
          <p:cNvSpPr/>
          <p:nvPr/>
        </p:nvSpPr>
        <p:spPr>
          <a:xfrm>
            <a:off x="1489553" y="4656500"/>
            <a:ext cx="1026114" cy="379036"/>
          </a:xfrm>
          <a:prstGeom prst="homePlate">
            <a:avLst>
              <a:gd name="adj" fmla="val 1737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VE" sz="1200" b="1" dirty="0"/>
              <a:t>5</a:t>
            </a:r>
          </a:p>
        </p:txBody>
      </p:sp>
      <p:sp>
        <p:nvSpPr>
          <p:cNvPr id="17" name="16 Rectángulo"/>
          <p:cNvSpPr/>
          <p:nvPr/>
        </p:nvSpPr>
        <p:spPr>
          <a:xfrm>
            <a:off x="2631520" y="4633966"/>
            <a:ext cx="5238582" cy="523220"/>
          </a:xfrm>
          <a:prstGeom prst="rect">
            <a:avLst/>
          </a:prstGeom>
          <a:solidFill>
            <a:schemeClr val="bg1">
              <a:lumMod val="95000"/>
            </a:schemeClr>
          </a:solidFill>
        </p:spPr>
        <p:txBody>
          <a:bodyPr wrap="square">
            <a:spAutoFit/>
          </a:bodyPr>
          <a:lstStyle/>
          <a:p>
            <a:pPr algn="just"/>
            <a:r>
              <a:rPr lang="es-VE" sz="1400" dirty="0" smtClean="0">
                <a:latin typeface="Arial Narrow" panose="020B0606020202030204" pitchFamily="34" charset="0"/>
              </a:rPr>
              <a:t>En APP la asignación </a:t>
            </a:r>
            <a:r>
              <a:rPr lang="es-VE" sz="1400" dirty="0">
                <a:latin typeface="Arial Narrow" panose="020B0606020202030204" pitchFamily="34" charset="0"/>
              </a:rPr>
              <a:t>de riesgos de construcción, operación y mantenimiento </a:t>
            </a:r>
            <a:r>
              <a:rPr lang="es-VE" sz="1400" dirty="0" smtClean="0">
                <a:latin typeface="Arial Narrow" panose="020B0606020202030204" pitchFamily="34" charset="0"/>
              </a:rPr>
              <a:t>pasan al </a:t>
            </a:r>
            <a:r>
              <a:rPr lang="es-VE" sz="1400" dirty="0">
                <a:latin typeface="Arial Narrow" panose="020B0606020202030204" pitchFamily="34" charset="0"/>
              </a:rPr>
              <a:t>privado Vs</a:t>
            </a:r>
            <a:r>
              <a:rPr lang="es-VE" sz="1400" dirty="0" smtClean="0">
                <a:latin typeface="Arial Narrow" panose="020B0606020202030204" pitchFamily="34" charset="0"/>
              </a:rPr>
              <a:t>. en obra pública, los riesgos son </a:t>
            </a:r>
            <a:r>
              <a:rPr lang="es-VE" sz="1400" dirty="0">
                <a:latin typeface="Arial Narrow" panose="020B0606020202030204" pitchFamily="34" charset="0"/>
              </a:rPr>
              <a:t>retenidos en el Estado.</a:t>
            </a:r>
          </a:p>
        </p:txBody>
      </p:sp>
    </p:spTree>
    <p:extLst>
      <p:ext uri="{BB962C8B-B14F-4D97-AF65-F5344CB8AC3E}">
        <p14:creationId xmlns:p14="http://schemas.microsoft.com/office/powerpoint/2010/main" val="12497827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D3C9640F-A619-441A-8729-50FB5B5A0CC0}" type="slidenum">
              <a:rPr lang="es-CO" smtClean="0"/>
              <a:pPr/>
              <a:t>75</a:t>
            </a:fld>
            <a:endParaRPr lang="es-CO" dirty="0"/>
          </a:p>
        </p:txBody>
      </p:sp>
      <p:sp>
        <p:nvSpPr>
          <p:cNvPr id="3" name="2 CuadroTexto"/>
          <p:cNvSpPr txBox="1"/>
          <p:nvPr/>
        </p:nvSpPr>
        <p:spPr>
          <a:xfrm>
            <a:off x="3399501" y="944725"/>
            <a:ext cx="4520872" cy="392415"/>
          </a:xfrm>
          <a:prstGeom prst="rect">
            <a:avLst/>
          </a:prstGeom>
          <a:noFill/>
        </p:spPr>
        <p:txBody>
          <a:bodyPr wrap="square" rtlCol="0">
            <a:spAutoFit/>
          </a:bodyPr>
          <a:lstStyle/>
          <a:p>
            <a:pPr algn="r"/>
            <a:r>
              <a:rPr lang="es-VE" sz="1950" b="1" dirty="0">
                <a:solidFill>
                  <a:schemeClr val="tx2"/>
                </a:solidFill>
              </a:rPr>
              <a:t>Ventajas APP ERON Popayán</a:t>
            </a:r>
            <a:endParaRPr lang="es-CO" sz="1950" b="1" dirty="0">
              <a:solidFill>
                <a:schemeClr val="tx2"/>
              </a:solidFill>
              <a:latin typeface="+mj-lt"/>
            </a:endParaRPr>
          </a:p>
        </p:txBody>
      </p:sp>
      <p:sp>
        <p:nvSpPr>
          <p:cNvPr id="6" name="5 Rectángulo redondeado"/>
          <p:cNvSpPr/>
          <p:nvPr/>
        </p:nvSpPr>
        <p:spPr>
          <a:xfrm>
            <a:off x="1373699" y="1761783"/>
            <a:ext cx="756084" cy="3564396"/>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7" name="6 Pentágono"/>
          <p:cNvSpPr/>
          <p:nvPr/>
        </p:nvSpPr>
        <p:spPr>
          <a:xfrm>
            <a:off x="1379673" y="1832880"/>
            <a:ext cx="1026114" cy="379036"/>
          </a:xfrm>
          <a:prstGeom prst="homePlate">
            <a:avLst>
              <a:gd name="adj" fmla="val 1737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VE" sz="1200" b="1" dirty="0"/>
              <a:t>6</a:t>
            </a:r>
          </a:p>
        </p:txBody>
      </p:sp>
      <p:sp>
        <p:nvSpPr>
          <p:cNvPr id="9" name="8 Rectángulo"/>
          <p:cNvSpPr/>
          <p:nvPr/>
        </p:nvSpPr>
        <p:spPr>
          <a:xfrm>
            <a:off x="2662028" y="1678648"/>
            <a:ext cx="5238582" cy="523220"/>
          </a:xfrm>
          <a:prstGeom prst="rect">
            <a:avLst/>
          </a:prstGeom>
          <a:solidFill>
            <a:schemeClr val="bg1">
              <a:lumMod val="95000"/>
            </a:schemeClr>
          </a:solidFill>
        </p:spPr>
        <p:txBody>
          <a:bodyPr wrap="square">
            <a:spAutoFit/>
          </a:bodyPr>
          <a:lstStyle/>
          <a:p>
            <a:pPr algn="just"/>
            <a:r>
              <a:rPr lang="es-ES" sz="1400" dirty="0">
                <a:latin typeface="Arial Narrow" panose="020B0606020202030204" pitchFamily="34" charset="0"/>
              </a:rPr>
              <a:t>El INPEC </a:t>
            </a:r>
            <a:r>
              <a:rPr lang="es-ES" sz="1400" dirty="0" smtClean="0">
                <a:latin typeface="Arial Narrow" panose="020B0606020202030204" pitchFamily="34" charset="0"/>
              </a:rPr>
              <a:t>mantiene la custodia y vigilancia, así como las </a:t>
            </a:r>
            <a:r>
              <a:rPr lang="es-ES" sz="1400" dirty="0">
                <a:latin typeface="Arial Narrow" panose="020B0606020202030204" pitchFamily="34" charset="0"/>
              </a:rPr>
              <a:t>actividades de atención y </a:t>
            </a:r>
            <a:r>
              <a:rPr lang="es-ES" sz="1400" dirty="0" smtClean="0">
                <a:latin typeface="Arial Narrow" panose="020B0606020202030204" pitchFamily="34" charset="0"/>
              </a:rPr>
              <a:t>tratamiento</a:t>
            </a:r>
            <a:r>
              <a:rPr lang="es-ES" sz="1400" dirty="0">
                <a:latin typeface="Arial Narrow" panose="020B0606020202030204" pitchFamily="34" charset="0"/>
              </a:rPr>
              <a:t>.</a:t>
            </a:r>
            <a:endParaRPr lang="es-VE" sz="1400" dirty="0">
              <a:latin typeface="Arial Narrow" panose="020B0606020202030204" pitchFamily="34" charset="0"/>
            </a:endParaRPr>
          </a:p>
        </p:txBody>
      </p:sp>
      <p:sp>
        <p:nvSpPr>
          <p:cNvPr id="10" name="9 Pentágono"/>
          <p:cNvSpPr/>
          <p:nvPr/>
        </p:nvSpPr>
        <p:spPr>
          <a:xfrm>
            <a:off x="1440950" y="2704340"/>
            <a:ext cx="1026114" cy="379036"/>
          </a:xfrm>
          <a:prstGeom prst="homePlate">
            <a:avLst>
              <a:gd name="adj" fmla="val 1737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VE" sz="1200" b="1" dirty="0"/>
              <a:t>7</a:t>
            </a:r>
          </a:p>
        </p:txBody>
      </p:sp>
      <p:sp>
        <p:nvSpPr>
          <p:cNvPr id="11" name="10 Rectángulo"/>
          <p:cNvSpPr/>
          <p:nvPr/>
        </p:nvSpPr>
        <p:spPr>
          <a:xfrm>
            <a:off x="2597789" y="2535642"/>
            <a:ext cx="5238582" cy="523220"/>
          </a:xfrm>
          <a:prstGeom prst="rect">
            <a:avLst/>
          </a:prstGeom>
          <a:solidFill>
            <a:schemeClr val="bg1">
              <a:lumMod val="95000"/>
            </a:schemeClr>
          </a:solidFill>
        </p:spPr>
        <p:txBody>
          <a:bodyPr wrap="square">
            <a:spAutoFit/>
          </a:bodyPr>
          <a:lstStyle/>
          <a:p>
            <a:pPr algn="just"/>
            <a:r>
              <a:rPr lang="es-ES" sz="1400" dirty="0">
                <a:latin typeface="Arial Narrow" panose="020B0606020202030204" pitchFamily="34" charset="0"/>
              </a:rPr>
              <a:t>La remuneración de la inversión al privado está condicionada </a:t>
            </a:r>
            <a:r>
              <a:rPr lang="es-ES" sz="1400" dirty="0" smtClean="0">
                <a:latin typeface="Arial Narrow" panose="020B0606020202030204" pitchFamily="34" charset="0"/>
              </a:rPr>
              <a:t>al cumplimiento de los óptimos estándares de servicios fijados en el contrato. </a:t>
            </a:r>
            <a:endParaRPr lang="es-ES" sz="1400" dirty="0">
              <a:latin typeface="Arial Narrow" panose="020B0606020202030204" pitchFamily="34" charset="0"/>
            </a:endParaRPr>
          </a:p>
        </p:txBody>
      </p:sp>
      <p:sp>
        <p:nvSpPr>
          <p:cNvPr id="12" name="11 Pentágono"/>
          <p:cNvSpPr/>
          <p:nvPr/>
        </p:nvSpPr>
        <p:spPr>
          <a:xfrm>
            <a:off x="1425162" y="3543982"/>
            <a:ext cx="1026114" cy="379036"/>
          </a:xfrm>
          <a:prstGeom prst="homePlate">
            <a:avLst>
              <a:gd name="adj" fmla="val 1737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VE" sz="1200" b="1" dirty="0"/>
              <a:t>8</a:t>
            </a:r>
          </a:p>
        </p:txBody>
      </p:sp>
      <p:sp>
        <p:nvSpPr>
          <p:cNvPr id="15" name="14 Rectángulo"/>
          <p:cNvSpPr/>
          <p:nvPr/>
        </p:nvSpPr>
        <p:spPr>
          <a:xfrm>
            <a:off x="2597789" y="3431211"/>
            <a:ext cx="5238582" cy="1169551"/>
          </a:xfrm>
          <a:prstGeom prst="rect">
            <a:avLst/>
          </a:prstGeom>
          <a:solidFill>
            <a:schemeClr val="bg1">
              <a:lumMod val="95000"/>
            </a:schemeClr>
          </a:solidFill>
        </p:spPr>
        <p:txBody>
          <a:bodyPr wrap="square">
            <a:spAutoFit/>
          </a:bodyPr>
          <a:lstStyle/>
          <a:p>
            <a:pPr algn="just"/>
            <a:r>
              <a:rPr lang="es-ES" sz="1400" dirty="0">
                <a:latin typeface="Arial Narrow" panose="020B0606020202030204" pitchFamily="34" charset="0"/>
              </a:rPr>
              <a:t>Significativa diferencia entre los esquemas tradicionales, por </a:t>
            </a:r>
            <a:r>
              <a:rPr lang="es-ES" sz="1400" dirty="0" smtClean="0">
                <a:latin typeface="Arial Narrow" panose="020B0606020202030204" pitchFamily="34" charset="0"/>
              </a:rPr>
              <a:t>cuanto el privado que diseña y construye, es el mismo que opera y mantiene, lo cual asegura que propenda por las mejores condiciones y estándares constructivos en aras de mantener en óptimas condiciones el servicio a prestar.</a:t>
            </a:r>
            <a:endParaRPr lang="es-ES" sz="1400" dirty="0">
              <a:latin typeface="Arial Narrow" panose="020B0606020202030204" pitchFamily="34" charset="0"/>
            </a:endParaRPr>
          </a:p>
        </p:txBody>
      </p:sp>
    </p:spTree>
    <p:extLst>
      <p:ext uri="{BB962C8B-B14F-4D97-AF65-F5344CB8AC3E}">
        <p14:creationId xmlns:p14="http://schemas.microsoft.com/office/powerpoint/2010/main" val="5441068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trans="40000" detail="1"/>
                    </a14:imgEffect>
                  </a14:imgLayer>
                </a14:imgProps>
              </a:ext>
              <a:ext uri="{28A0092B-C50C-407E-A947-70E740481C1C}">
                <a14:useLocalDpi xmlns:a14="http://schemas.microsoft.com/office/drawing/2010/main" val="0"/>
              </a:ext>
            </a:extLst>
          </a:blip>
          <a:srcRect/>
          <a:stretch>
            <a:fillRect/>
          </a:stretch>
        </p:blipFill>
        <p:spPr bwMode="auto">
          <a:xfrm>
            <a:off x="1238291" y="2028535"/>
            <a:ext cx="653472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D3C9640F-A619-441A-8729-50FB5B5A0CC0}" type="slidenum">
              <a:rPr lang="es-CO" smtClean="0">
                <a:solidFill>
                  <a:prstClr val="white">
                    <a:lumMod val="50000"/>
                  </a:prstClr>
                </a:solidFill>
              </a:rPr>
              <a:pPr/>
              <a:t>76</a:t>
            </a:fld>
            <a:endParaRPr lang="es-CO" dirty="0">
              <a:solidFill>
                <a:prstClr val="white">
                  <a:lumMod val="50000"/>
                </a:prstClr>
              </a:solidFill>
            </a:endParaRPr>
          </a:p>
        </p:txBody>
      </p:sp>
      <p:sp>
        <p:nvSpPr>
          <p:cNvPr id="4" name="3 CuadroTexto"/>
          <p:cNvSpPr txBox="1"/>
          <p:nvPr/>
        </p:nvSpPr>
        <p:spPr>
          <a:xfrm>
            <a:off x="3399501" y="944725"/>
            <a:ext cx="4520872" cy="369332"/>
          </a:xfrm>
          <a:prstGeom prst="rect">
            <a:avLst/>
          </a:prstGeom>
          <a:noFill/>
        </p:spPr>
        <p:txBody>
          <a:bodyPr wrap="square" rtlCol="0">
            <a:spAutoFit/>
          </a:bodyPr>
          <a:lstStyle/>
          <a:p>
            <a:pPr algn="ctr"/>
            <a:r>
              <a:rPr lang="es-CO" b="1" dirty="0">
                <a:solidFill>
                  <a:srgbClr val="1F497D"/>
                </a:solidFill>
              </a:rPr>
              <a:t>Experiencia Internacional cárceles por APP</a:t>
            </a:r>
          </a:p>
        </p:txBody>
      </p:sp>
      <p:sp>
        <p:nvSpPr>
          <p:cNvPr id="3" name="2 Elipse"/>
          <p:cNvSpPr/>
          <p:nvPr/>
        </p:nvSpPr>
        <p:spPr>
          <a:xfrm>
            <a:off x="1370766" y="1994681"/>
            <a:ext cx="378042" cy="27003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prstClr val="black"/>
                </a:solidFill>
              </a:rPr>
              <a:t>1</a:t>
            </a:r>
          </a:p>
        </p:txBody>
      </p:sp>
      <p:sp>
        <p:nvSpPr>
          <p:cNvPr id="20" name="19 Rectángulo"/>
          <p:cNvSpPr/>
          <p:nvPr/>
        </p:nvSpPr>
        <p:spPr>
          <a:xfrm>
            <a:off x="1547664" y="2248894"/>
            <a:ext cx="6102678" cy="369332"/>
          </a:xfrm>
          <a:prstGeom prst="rect">
            <a:avLst/>
          </a:prstGeom>
        </p:spPr>
        <p:txBody>
          <a:bodyPr wrap="square">
            <a:spAutoFit/>
          </a:bodyPr>
          <a:lstStyle/>
          <a:p>
            <a:pPr marL="300038" lvl="1">
              <a:spcBef>
                <a:spcPts val="900"/>
              </a:spcBef>
              <a:buClr>
                <a:srgbClr val="058523"/>
              </a:buClr>
            </a:pPr>
            <a:endParaRPr lang="es-VE" dirty="0">
              <a:solidFill>
                <a:prstClr val="black"/>
              </a:solidFill>
              <a:cs typeface="Helvetica"/>
            </a:endParaRPr>
          </a:p>
        </p:txBody>
      </p:sp>
      <p:sp>
        <p:nvSpPr>
          <p:cNvPr id="21" name="20 Elipse"/>
          <p:cNvSpPr/>
          <p:nvPr/>
        </p:nvSpPr>
        <p:spPr>
          <a:xfrm>
            <a:off x="1395269" y="2693536"/>
            <a:ext cx="378042" cy="27003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prstClr val="black"/>
                </a:solidFill>
              </a:rPr>
              <a:t>2</a:t>
            </a:r>
          </a:p>
        </p:txBody>
      </p:sp>
      <p:sp>
        <p:nvSpPr>
          <p:cNvPr id="22" name="21 Rectángulo"/>
          <p:cNvSpPr/>
          <p:nvPr/>
        </p:nvSpPr>
        <p:spPr>
          <a:xfrm>
            <a:off x="1616332" y="2613674"/>
            <a:ext cx="6156684" cy="523220"/>
          </a:xfrm>
          <a:prstGeom prst="rect">
            <a:avLst/>
          </a:prstGeom>
        </p:spPr>
        <p:txBody>
          <a:bodyPr wrap="square">
            <a:spAutoFit/>
          </a:bodyPr>
          <a:lstStyle/>
          <a:p>
            <a:pPr marL="300038" lvl="1">
              <a:spcBef>
                <a:spcPts val="900"/>
              </a:spcBef>
              <a:buClr>
                <a:srgbClr val="058523"/>
              </a:buClr>
            </a:pPr>
            <a:r>
              <a:rPr lang="es-VE" sz="1400" dirty="0">
                <a:solidFill>
                  <a:prstClr val="black"/>
                </a:solidFill>
                <a:latin typeface="Arial Narrow" panose="020B0606020202030204" pitchFamily="34" charset="0"/>
                <a:cs typeface="Helvetica"/>
              </a:rPr>
              <a:t>Países como Australia, Reino Unido, Francia, España, Chile y México cuentan con esquemas exitosos de participación público privada en cárceles</a:t>
            </a:r>
          </a:p>
        </p:txBody>
      </p:sp>
      <p:sp>
        <p:nvSpPr>
          <p:cNvPr id="23" name="22 Rectángulo"/>
          <p:cNvSpPr/>
          <p:nvPr/>
        </p:nvSpPr>
        <p:spPr>
          <a:xfrm>
            <a:off x="1685000" y="3269599"/>
            <a:ext cx="6372708" cy="523220"/>
          </a:xfrm>
          <a:prstGeom prst="rect">
            <a:avLst/>
          </a:prstGeom>
        </p:spPr>
        <p:txBody>
          <a:bodyPr wrap="square">
            <a:spAutoFit/>
          </a:bodyPr>
          <a:lstStyle/>
          <a:p>
            <a:pPr marL="300038" lvl="1">
              <a:spcBef>
                <a:spcPts val="900"/>
              </a:spcBef>
              <a:buClr>
                <a:srgbClr val="058523"/>
              </a:buClr>
            </a:pPr>
            <a:r>
              <a:rPr lang="es-VE" sz="1400" dirty="0">
                <a:solidFill>
                  <a:prstClr val="black"/>
                </a:solidFill>
                <a:latin typeface="Arial Narrow" panose="020B0606020202030204" pitchFamily="34" charset="0"/>
                <a:cs typeface="Helvetica"/>
              </a:rPr>
              <a:t>La integración de diseño y operación en un solo contrato ha generado eficiencias operativas en el largo </a:t>
            </a:r>
            <a:r>
              <a:rPr lang="es-VE" sz="1400" dirty="0" smtClean="0">
                <a:solidFill>
                  <a:prstClr val="black"/>
                </a:solidFill>
                <a:latin typeface="Arial Narrow" panose="020B0606020202030204" pitchFamily="34" charset="0"/>
                <a:cs typeface="Helvetica"/>
              </a:rPr>
              <a:t>plazo.</a:t>
            </a:r>
            <a:endParaRPr lang="es-VE" sz="1400" dirty="0">
              <a:solidFill>
                <a:prstClr val="black"/>
              </a:solidFill>
              <a:latin typeface="Arial Narrow" panose="020B0606020202030204" pitchFamily="34" charset="0"/>
              <a:cs typeface="Helvetica"/>
            </a:endParaRPr>
          </a:p>
        </p:txBody>
      </p:sp>
      <p:sp>
        <p:nvSpPr>
          <p:cNvPr id="24" name="23 Elipse"/>
          <p:cNvSpPr/>
          <p:nvPr/>
        </p:nvSpPr>
        <p:spPr>
          <a:xfrm>
            <a:off x="1427311" y="3257855"/>
            <a:ext cx="378042" cy="27003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prstClr val="black"/>
                </a:solidFill>
              </a:rPr>
              <a:t>3</a:t>
            </a:r>
          </a:p>
        </p:txBody>
      </p:sp>
      <p:sp>
        <p:nvSpPr>
          <p:cNvPr id="25" name="24 Elipse"/>
          <p:cNvSpPr/>
          <p:nvPr/>
        </p:nvSpPr>
        <p:spPr>
          <a:xfrm>
            <a:off x="1427311" y="4002874"/>
            <a:ext cx="378042" cy="27003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prstClr val="black"/>
                </a:solidFill>
              </a:rPr>
              <a:t>4</a:t>
            </a:r>
          </a:p>
        </p:txBody>
      </p:sp>
      <p:sp>
        <p:nvSpPr>
          <p:cNvPr id="26" name="25 Rectángulo"/>
          <p:cNvSpPr/>
          <p:nvPr/>
        </p:nvSpPr>
        <p:spPr>
          <a:xfrm>
            <a:off x="1547664" y="3854515"/>
            <a:ext cx="6372708" cy="369332"/>
          </a:xfrm>
          <a:prstGeom prst="rect">
            <a:avLst/>
          </a:prstGeom>
        </p:spPr>
        <p:txBody>
          <a:bodyPr wrap="square">
            <a:spAutoFit/>
          </a:bodyPr>
          <a:lstStyle/>
          <a:p>
            <a:pPr marL="300038" lvl="1">
              <a:spcBef>
                <a:spcPts val="900"/>
              </a:spcBef>
              <a:buClr>
                <a:srgbClr val="058523"/>
              </a:buClr>
            </a:pPr>
            <a:endParaRPr lang="es-VE" dirty="0">
              <a:solidFill>
                <a:prstClr val="black"/>
              </a:solidFill>
              <a:cs typeface="Helvetica"/>
            </a:endParaRPr>
          </a:p>
        </p:txBody>
      </p:sp>
      <p:sp>
        <p:nvSpPr>
          <p:cNvPr id="27" name="26 Elipse"/>
          <p:cNvSpPr/>
          <p:nvPr/>
        </p:nvSpPr>
        <p:spPr>
          <a:xfrm>
            <a:off x="1427311" y="4694161"/>
            <a:ext cx="378042" cy="27003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prstClr val="black"/>
                </a:solidFill>
              </a:rPr>
              <a:t>5</a:t>
            </a:r>
          </a:p>
        </p:txBody>
      </p:sp>
      <p:sp>
        <p:nvSpPr>
          <p:cNvPr id="28" name="27 Rectángulo"/>
          <p:cNvSpPr/>
          <p:nvPr/>
        </p:nvSpPr>
        <p:spPr>
          <a:xfrm>
            <a:off x="1685000" y="4586803"/>
            <a:ext cx="6235372" cy="523220"/>
          </a:xfrm>
          <a:prstGeom prst="rect">
            <a:avLst/>
          </a:prstGeom>
        </p:spPr>
        <p:txBody>
          <a:bodyPr wrap="square">
            <a:spAutoFit/>
          </a:bodyPr>
          <a:lstStyle/>
          <a:p>
            <a:pPr marL="300038" lvl="1">
              <a:spcBef>
                <a:spcPts val="900"/>
              </a:spcBef>
              <a:buClr>
                <a:srgbClr val="058523"/>
              </a:buClr>
            </a:pPr>
            <a:r>
              <a:rPr lang="es-VE" sz="1400" dirty="0">
                <a:solidFill>
                  <a:prstClr val="black"/>
                </a:solidFill>
                <a:latin typeface="Arial Narrow" panose="020B0606020202030204" pitchFamily="34" charset="0"/>
                <a:cs typeface="Helvetica"/>
              </a:rPr>
              <a:t>En países como Chile, los procesos de reinserción social han sido mas exitosos en los centros penitenciarios operados por privados</a:t>
            </a:r>
          </a:p>
        </p:txBody>
      </p:sp>
      <p:sp>
        <p:nvSpPr>
          <p:cNvPr id="5" name="CuadroTexto 4"/>
          <p:cNvSpPr txBox="1"/>
          <p:nvPr/>
        </p:nvSpPr>
        <p:spPr>
          <a:xfrm>
            <a:off x="1949951" y="1864871"/>
            <a:ext cx="5549900" cy="738664"/>
          </a:xfrm>
          <a:prstGeom prst="rect">
            <a:avLst/>
          </a:prstGeom>
          <a:noFill/>
        </p:spPr>
        <p:txBody>
          <a:bodyPr wrap="square" rtlCol="0">
            <a:spAutoFit/>
          </a:bodyPr>
          <a:lstStyle/>
          <a:p>
            <a:pPr algn="just"/>
            <a:r>
              <a:rPr lang="es-ES" sz="1400" dirty="0" smtClean="0">
                <a:latin typeface="Arial Narrow" panose="020B0606020202030204" pitchFamily="34" charset="0"/>
              </a:rPr>
              <a:t>Han permitido aumentar </a:t>
            </a:r>
            <a:r>
              <a:rPr lang="es-ES" sz="1400" dirty="0">
                <a:latin typeface="Arial Narrow" panose="020B0606020202030204" pitchFamily="34" charset="0"/>
              </a:rPr>
              <a:t>e incentivar la inversión y participación del sector privado en la provisión de bienes públicos y servicios </a:t>
            </a:r>
            <a:r>
              <a:rPr lang="es-ES" sz="1400" dirty="0" smtClean="0">
                <a:latin typeface="Arial Narrow" panose="020B0606020202030204" pitchFamily="34" charset="0"/>
              </a:rPr>
              <a:t>relacionados que el Estado no puede suplir.</a:t>
            </a:r>
            <a:endParaRPr lang="es-ES" sz="1400" dirty="0">
              <a:latin typeface="Arial Narrow" panose="020B0606020202030204" pitchFamily="34" charset="0"/>
            </a:endParaRPr>
          </a:p>
        </p:txBody>
      </p:sp>
      <p:sp>
        <p:nvSpPr>
          <p:cNvPr id="6" name="CuadroTexto 5"/>
          <p:cNvSpPr txBox="1"/>
          <p:nvPr/>
        </p:nvSpPr>
        <p:spPr>
          <a:xfrm>
            <a:off x="1967503" y="3864739"/>
            <a:ext cx="5488577" cy="954107"/>
          </a:xfrm>
          <a:prstGeom prst="rect">
            <a:avLst/>
          </a:prstGeom>
          <a:noFill/>
        </p:spPr>
        <p:txBody>
          <a:bodyPr wrap="square" rtlCol="0">
            <a:spAutoFit/>
          </a:bodyPr>
          <a:lstStyle/>
          <a:p>
            <a:pPr algn="just"/>
            <a:r>
              <a:rPr lang="es-ES" sz="1400" dirty="0" smtClean="0">
                <a:latin typeface="Arial Narrow" panose="020B0606020202030204" pitchFamily="34" charset="0"/>
              </a:rPr>
              <a:t>Estos proyectos generan aproximadamente 4.000 </a:t>
            </a:r>
            <a:r>
              <a:rPr lang="es-ES" sz="1400" dirty="0">
                <a:latin typeface="Arial Narrow" panose="020B0606020202030204" pitchFamily="34" charset="0"/>
              </a:rPr>
              <a:t>nuevos empleos directos durante la etapa de diseño y construcción y casi 1.000 durante la operación del mismo. </a:t>
            </a:r>
          </a:p>
          <a:p>
            <a:endParaRPr lang="es-ES" sz="1400" dirty="0">
              <a:latin typeface="Arial Narrow" panose="020B0606020202030204" pitchFamily="34" charset="0"/>
            </a:endParaRPr>
          </a:p>
        </p:txBody>
      </p:sp>
    </p:spTree>
    <p:extLst>
      <p:ext uri="{BB962C8B-B14F-4D97-AF65-F5344CB8AC3E}">
        <p14:creationId xmlns:p14="http://schemas.microsoft.com/office/powerpoint/2010/main" val="37131151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D3C9640F-A619-441A-8729-50FB5B5A0CC0}" type="slidenum">
              <a:rPr lang="es-CO" smtClean="0"/>
              <a:pPr/>
              <a:t>77</a:t>
            </a:fld>
            <a:endParaRPr lang="es-CO" dirty="0"/>
          </a:p>
        </p:txBody>
      </p:sp>
      <p:sp>
        <p:nvSpPr>
          <p:cNvPr id="4" name="3 CuadroTexto"/>
          <p:cNvSpPr txBox="1"/>
          <p:nvPr/>
        </p:nvSpPr>
        <p:spPr>
          <a:xfrm>
            <a:off x="2965451" y="944725"/>
            <a:ext cx="4954923" cy="369332"/>
          </a:xfrm>
          <a:prstGeom prst="rect">
            <a:avLst/>
          </a:prstGeom>
          <a:noFill/>
        </p:spPr>
        <p:txBody>
          <a:bodyPr wrap="square" rtlCol="0">
            <a:spAutoFit/>
          </a:bodyPr>
          <a:lstStyle/>
          <a:p>
            <a:pPr algn="r"/>
            <a:r>
              <a:rPr lang="es-CO" b="1" dirty="0">
                <a:solidFill>
                  <a:schemeClr val="tx2"/>
                </a:solidFill>
              </a:rPr>
              <a:t>PROYECTOS DE APP EN ESTRUCTURACIÓN ACTUAL</a:t>
            </a:r>
            <a:endParaRPr lang="es-CO" b="1" dirty="0">
              <a:solidFill>
                <a:schemeClr val="tx2"/>
              </a:solidFill>
              <a:latin typeface="+mj-lt"/>
            </a:endParaRPr>
          </a:p>
        </p:txBody>
      </p:sp>
      <p:sp>
        <p:nvSpPr>
          <p:cNvPr id="7" name="6 CuadroTexto"/>
          <p:cNvSpPr txBox="1"/>
          <p:nvPr/>
        </p:nvSpPr>
        <p:spPr>
          <a:xfrm>
            <a:off x="958851" y="1671313"/>
            <a:ext cx="6736066" cy="969496"/>
          </a:xfrm>
          <a:prstGeom prst="rect">
            <a:avLst/>
          </a:prstGeom>
          <a:solidFill>
            <a:schemeClr val="bg1">
              <a:lumMod val="95000"/>
            </a:schemeClr>
          </a:solidFill>
        </p:spPr>
        <p:txBody>
          <a:bodyPr wrap="square" rtlCol="0" anchor="ctr">
            <a:spAutoFit/>
          </a:bodyPr>
          <a:lstStyle/>
          <a:p>
            <a:pPr defTabSz="270000"/>
            <a:r>
              <a:rPr lang="es-MX" sz="1500" dirty="0"/>
              <a:t>1. 	</a:t>
            </a:r>
            <a:r>
              <a:rPr lang="es-MX" sz="1400" dirty="0">
                <a:latin typeface="Arial Narrow" panose="020B0606020202030204" pitchFamily="34" charset="0"/>
              </a:rPr>
              <a:t>APP Popayán: Proyecto de iniciativa pública.</a:t>
            </a:r>
          </a:p>
          <a:p>
            <a:pPr defTabSz="270000"/>
            <a:r>
              <a:rPr lang="es-MX" sz="1400" dirty="0">
                <a:latin typeface="Arial Narrow" panose="020B0606020202030204" pitchFamily="34" charset="0"/>
              </a:rPr>
              <a:t>	Estructurador: CAF</a:t>
            </a:r>
          </a:p>
          <a:p>
            <a:pPr defTabSz="270000"/>
            <a:r>
              <a:rPr lang="es-MX" sz="1400" dirty="0">
                <a:latin typeface="Arial Narrow" panose="020B0606020202030204" pitchFamily="34" charset="0"/>
              </a:rPr>
              <a:t>	El privado diseña, construye, opera y mantiene un establecimiento que pretende </a:t>
            </a:r>
            <a:r>
              <a:rPr lang="es-MX" sz="1400" dirty="0" smtClean="0">
                <a:latin typeface="Arial Narrow" panose="020B0606020202030204" pitchFamily="34" charset="0"/>
              </a:rPr>
              <a:t>reemplazar </a:t>
            </a:r>
            <a:r>
              <a:rPr lang="es-MX" sz="1400" dirty="0">
                <a:latin typeface="Arial Narrow" panose="020B0606020202030204" pitchFamily="34" charset="0"/>
              </a:rPr>
              <a:t>la </a:t>
            </a:r>
            <a:r>
              <a:rPr lang="es-MX" sz="1400" dirty="0" smtClean="0">
                <a:latin typeface="Arial Narrow" panose="020B0606020202030204" pitchFamily="34" charset="0"/>
              </a:rPr>
              <a:t>   </a:t>
            </a:r>
          </a:p>
          <a:p>
            <a:pPr defTabSz="270000"/>
            <a:r>
              <a:rPr lang="es-MX" sz="1400" dirty="0">
                <a:latin typeface="Arial Narrow" panose="020B0606020202030204" pitchFamily="34" charset="0"/>
              </a:rPr>
              <a:t> </a:t>
            </a:r>
            <a:r>
              <a:rPr lang="es-MX" sz="1400" dirty="0" smtClean="0">
                <a:latin typeface="Arial Narrow" panose="020B0606020202030204" pitchFamily="34" charset="0"/>
              </a:rPr>
              <a:t>     deteriorada </a:t>
            </a:r>
            <a:r>
              <a:rPr lang="es-MX" sz="1400" dirty="0">
                <a:latin typeface="Arial Narrow" panose="020B0606020202030204" pitchFamily="34" charset="0"/>
              </a:rPr>
              <a:t>infraestructura actual.</a:t>
            </a:r>
          </a:p>
        </p:txBody>
      </p:sp>
      <p:sp>
        <p:nvSpPr>
          <p:cNvPr id="8" name="6 CuadroTexto"/>
          <p:cNvSpPr txBox="1"/>
          <p:nvPr/>
        </p:nvSpPr>
        <p:spPr>
          <a:xfrm>
            <a:off x="958851" y="2916806"/>
            <a:ext cx="6736066" cy="954107"/>
          </a:xfrm>
          <a:prstGeom prst="rect">
            <a:avLst/>
          </a:prstGeom>
          <a:solidFill>
            <a:schemeClr val="bg1">
              <a:lumMod val="95000"/>
            </a:schemeClr>
          </a:solidFill>
        </p:spPr>
        <p:txBody>
          <a:bodyPr wrap="square" rtlCol="0" anchor="ctr">
            <a:spAutoFit/>
          </a:bodyPr>
          <a:lstStyle/>
          <a:p>
            <a:pPr defTabSz="270000"/>
            <a:r>
              <a:rPr lang="es-MX" sz="1400" dirty="0">
                <a:latin typeface="Arial Narrow" panose="020B0606020202030204" pitchFamily="34" charset="0"/>
              </a:rPr>
              <a:t>2. 	APP Buen Pastor: Proyecto de iniciativa privada (no requiere recursos públicos)</a:t>
            </a:r>
          </a:p>
          <a:p>
            <a:pPr defTabSz="270000"/>
            <a:r>
              <a:rPr lang="es-MX" sz="1400" dirty="0">
                <a:latin typeface="Arial Narrow" panose="020B0606020202030204" pitchFamily="34" charset="0"/>
              </a:rPr>
              <a:t>	Estructurador: P3</a:t>
            </a:r>
          </a:p>
          <a:p>
            <a:pPr defTabSz="270000"/>
            <a:r>
              <a:rPr lang="es-MX" sz="1400" dirty="0">
                <a:latin typeface="Arial Narrow" panose="020B0606020202030204" pitchFamily="34" charset="0"/>
              </a:rPr>
              <a:t>	El privado realiza el diseño y construcción del establecimiento del Buen Pastor en 	los 	terrenos </a:t>
            </a:r>
            <a:endParaRPr lang="es-MX" sz="1400" dirty="0" smtClean="0">
              <a:latin typeface="Arial Narrow" panose="020B0606020202030204" pitchFamily="34" charset="0"/>
            </a:endParaRPr>
          </a:p>
          <a:p>
            <a:pPr defTabSz="270000"/>
            <a:r>
              <a:rPr lang="es-MX" sz="1400" dirty="0">
                <a:latin typeface="Arial Narrow" panose="020B0606020202030204" pitchFamily="34" charset="0"/>
              </a:rPr>
              <a:t> </a:t>
            </a:r>
            <a:r>
              <a:rPr lang="es-MX" sz="1400" dirty="0" smtClean="0">
                <a:latin typeface="Arial Narrow" panose="020B0606020202030204" pitchFamily="34" charset="0"/>
              </a:rPr>
              <a:t>     disponibles </a:t>
            </a:r>
            <a:r>
              <a:rPr lang="es-MX" sz="1400" dirty="0">
                <a:latin typeface="Arial Narrow" panose="020B0606020202030204" pitchFamily="34" charset="0"/>
              </a:rPr>
              <a:t>en la Picota. </a:t>
            </a:r>
          </a:p>
        </p:txBody>
      </p:sp>
      <p:sp>
        <p:nvSpPr>
          <p:cNvPr id="9" name="6 CuadroTexto"/>
          <p:cNvSpPr txBox="1"/>
          <p:nvPr/>
        </p:nvSpPr>
        <p:spPr>
          <a:xfrm>
            <a:off x="958851" y="4373847"/>
            <a:ext cx="6736066" cy="954107"/>
          </a:xfrm>
          <a:prstGeom prst="rect">
            <a:avLst/>
          </a:prstGeom>
          <a:solidFill>
            <a:schemeClr val="bg1">
              <a:lumMod val="95000"/>
            </a:schemeClr>
          </a:solidFill>
        </p:spPr>
        <p:txBody>
          <a:bodyPr wrap="square" rtlCol="0" anchor="ctr">
            <a:spAutoFit/>
          </a:bodyPr>
          <a:lstStyle/>
          <a:p>
            <a:pPr defTabSz="270000"/>
            <a:r>
              <a:rPr lang="es-MX" sz="1400" dirty="0">
                <a:latin typeface="Arial Narrow" panose="020B0606020202030204" pitchFamily="34" charset="0"/>
              </a:rPr>
              <a:t>3. 	APP Barrancabermeja (Santander) y Uramita (Antioquia): Proyecto de iniciativa 	pública.</a:t>
            </a:r>
          </a:p>
          <a:p>
            <a:pPr defTabSz="270000"/>
            <a:r>
              <a:rPr lang="es-MX" sz="1400" dirty="0">
                <a:latin typeface="Arial Narrow" panose="020B0606020202030204" pitchFamily="34" charset="0"/>
              </a:rPr>
              <a:t>	Estructurador: DNP- </a:t>
            </a:r>
            <a:r>
              <a:rPr lang="es-MX" sz="1400" dirty="0" err="1">
                <a:latin typeface="Arial Narrow" panose="020B0606020202030204" pitchFamily="34" charset="0"/>
              </a:rPr>
              <a:t>Currie</a:t>
            </a:r>
            <a:r>
              <a:rPr lang="es-MX" sz="1400" dirty="0">
                <a:latin typeface="Arial Narrow" panose="020B0606020202030204" pitchFamily="34" charset="0"/>
              </a:rPr>
              <a:t> and Brown</a:t>
            </a:r>
          </a:p>
          <a:p>
            <a:pPr defTabSz="270000"/>
            <a:r>
              <a:rPr lang="es-MX" sz="1400" dirty="0">
                <a:latin typeface="Arial Narrow" panose="020B0606020202030204" pitchFamily="34" charset="0"/>
              </a:rPr>
              <a:t>	El privado diseña, construye, opera y mantiene dos nuevos establecimientos de 	reclusión que </a:t>
            </a:r>
            <a:endParaRPr lang="es-MX" sz="1400" dirty="0" smtClean="0">
              <a:latin typeface="Arial Narrow" panose="020B0606020202030204" pitchFamily="34" charset="0"/>
            </a:endParaRPr>
          </a:p>
          <a:p>
            <a:pPr defTabSz="270000"/>
            <a:r>
              <a:rPr lang="es-MX" sz="1400" dirty="0">
                <a:latin typeface="Arial Narrow" panose="020B0606020202030204" pitchFamily="34" charset="0"/>
              </a:rPr>
              <a:t> </a:t>
            </a:r>
            <a:r>
              <a:rPr lang="es-MX" sz="1400" dirty="0" smtClean="0">
                <a:latin typeface="Arial Narrow" panose="020B0606020202030204" pitchFamily="34" charset="0"/>
              </a:rPr>
              <a:t>      se </a:t>
            </a:r>
            <a:r>
              <a:rPr lang="es-MX" sz="1400" dirty="0">
                <a:latin typeface="Arial Narrow" panose="020B0606020202030204" pitchFamily="34" charset="0"/>
              </a:rPr>
              <a:t>espera aportarán al sistema un estimado de 3.500 nuevos cupos. </a:t>
            </a:r>
          </a:p>
        </p:txBody>
      </p:sp>
    </p:spTree>
    <p:extLst>
      <p:ext uri="{BB962C8B-B14F-4D97-AF65-F5344CB8AC3E}">
        <p14:creationId xmlns:p14="http://schemas.microsoft.com/office/powerpoint/2010/main" val="3657044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43608" y="2636912"/>
            <a:ext cx="6912768" cy="646331"/>
          </a:xfrm>
          <a:prstGeom prst="rect">
            <a:avLst/>
          </a:prstGeom>
          <a:noFill/>
        </p:spPr>
        <p:txBody>
          <a:bodyPr wrap="square" rtlCol="0">
            <a:spAutoFit/>
          </a:bodyPr>
          <a:lstStyle/>
          <a:p>
            <a:pPr algn="ctr"/>
            <a:r>
              <a:rPr lang="es-CO" sz="3600" dirty="0" smtClean="0">
                <a:solidFill>
                  <a:schemeClr val="accent1">
                    <a:lumMod val="75000"/>
                  </a:schemeClr>
                </a:solidFill>
                <a:latin typeface="Arial Narrow" panose="020B0606020202030204" pitchFamily="34" charset="0"/>
              </a:rPr>
              <a:t>MANILLAS</a:t>
            </a:r>
            <a:endParaRPr lang="es-ES" sz="36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6349884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1560" y="980728"/>
            <a:ext cx="7704856" cy="4770537"/>
          </a:xfrm>
          <a:prstGeom prst="rect">
            <a:avLst/>
          </a:prstGeom>
          <a:noFill/>
        </p:spPr>
        <p:txBody>
          <a:bodyPr wrap="square" rtlCol="0">
            <a:spAutoFit/>
          </a:bodyPr>
          <a:lstStyle/>
          <a:p>
            <a:r>
              <a:rPr lang="es-CO" sz="1600" b="1" dirty="0" smtClean="0">
                <a:solidFill>
                  <a:schemeClr val="accent1">
                    <a:lumMod val="75000"/>
                  </a:schemeClr>
                </a:solidFill>
                <a:latin typeface="Arial Narrow" panose="020B0606020202030204" pitchFamily="34" charset="0"/>
              </a:rPr>
              <a:t>CONTRATO NO 12 DEL 5 DE DICIEMBRE DE 2016: USPEC -  COMPAÑÍA ENERGÍA INTEGRAL ANDINA: </a:t>
            </a:r>
          </a:p>
          <a:p>
            <a:endParaRPr lang="es-CO" sz="1600" dirty="0">
              <a:latin typeface="Arial Narrow" panose="020B0606020202030204" pitchFamily="34" charset="0"/>
            </a:endParaRPr>
          </a:p>
          <a:p>
            <a:pPr marL="342900" indent="-342900">
              <a:buAutoNum type="arabicPeriod"/>
            </a:pPr>
            <a:r>
              <a:rPr lang="es-CO" sz="1600" dirty="0" smtClean="0">
                <a:latin typeface="Arial Narrow" panose="020B0606020202030204" pitchFamily="34" charset="0"/>
              </a:rPr>
              <a:t>La </a:t>
            </a:r>
            <a:r>
              <a:rPr lang="es-CO" sz="1600" dirty="0">
                <a:latin typeface="Arial Narrow" panose="020B0606020202030204" pitchFamily="34" charset="0"/>
              </a:rPr>
              <a:t>no aprobación por parte de la </a:t>
            </a:r>
            <a:r>
              <a:rPr lang="es-CO" sz="1600" dirty="0" smtClean="0">
                <a:latin typeface="Arial Narrow" panose="020B0606020202030204" pitchFamily="34" charset="0"/>
              </a:rPr>
              <a:t>CGR de </a:t>
            </a:r>
            <a:r>
              <a:rPr lang="es-CO" sz="1600" dirty="0">
                <a:latin typeface="Arial Narrow" panose="020B0606020202030204" pitchFamily="34" charset="0"/>
              </a:rPr>
              <a:t>la contratación directa </a:t>
            </a:r>
            <a:r>
              <a:rPr lang="es-CO" sz="1600" dirty="0" smtClean="0">
                <a:latin typeface="Arial Narrow" panose="020B0606020202030204" pitchFamily="34" charset="0"/>
              </a:rPr>
              <a:t>del actual </a:t>
            </a:r>
            <a:r>
              <a:rPr lang="es-CO" sz="1600" dirty="0">
                <a:latin typeface="Arial Narrow" panose="020B0606020202030204" pitchFamily="34" charset="0"/>
              </a:rPr>
              <a:t>proveedor del servicio, a través de la </a:t>
            </a:r>
            <a:r>
              <a:rPr lang="es-CO" sz="1600" dirty="0" smtClean="0">
                <a:latin typeface="Arial Narrow" panose="020B0606020202030204" pitchFamily="34" charset="0"/>
              </a:rPr>
              <a:t>modalidad </a:t>
            </a:r>
            <a:r>
              <a:rPr lang="es-CO" sz="1600" dirty="0">
                <a:latin typeface="Arial Narrow" panose="020B0606020202030204" pitchFamily="34" charset="0"/>
              </a:rPr>
              <a:t>de urgencia manifiesta, </a:t>
            </a:r>
            <a:r>
              <a:rPr lang="es-CO" sz="1600" dirty="0" smtClean="0">
                <a:latin typeface="Arial Narrow" panose="020B0606020202030204" pitchFamily="34" charset="0"/>
              </a:rPr>
              <a:t>NO </a:t>
            </a:r>
            <a:r>
              <a:rPr lang="es-CO" sz="1600" dirty="0">
                <a:latin typeface="Arial Narrow" panose="020B0606020202030204" pitchFamily="34" charset="0"/>
              </a:rPr>
              <a:t>impide realizar modificaciones o ajustes al actual contrato, sustentados en razones de necesidad y orden público.</a:t>
            </a:r>
          </a:p>
          <a:p>
            <a:endParaRPr lang="es-CO" sz="1600" dirty="0">
              <a:latin typeface="Arial Narrow" panose="020B0606020202030204" pitchFamily="34" charset="0"/>
            </a:endParaRPr>
          </a:p>
          <a:p>
            <a:pPr marL="228600" indent="-228600">
              <a:buAutoNum type="arabicPeriod" startAt="2"/>
            </a:pPr>
            <a:r>
              <a:rPr lang="es-CO" sz="1600" dirty="0" smtClean="0">
                <a:latin typeface="Arial Narrow" panose="020B0606020202030204" pitchFamily="34" charset="0"/>
              </a:rPr>
              <a:t>La </a:t>
            </a:r>
            <a:r>
              <a:rPr lang="es-CO" sz="1600" dirty="0">
                <a:latin typeface="Arial Narrow" panose="020B0606020202030204" pitchFamily="34" charset="0"/>
              </a:rPr>
              <a:t>modificación contractual que se pretende realizar al contrato en comento, </a:t>
            </a:r>
            <a:r>
              <a:rPr lang="es-CO" sz="1600" dirty="0" smtClean="0">
                <a:latin typeface="Arial Narrow" panose="020B0606020202030204" pitchFamily="34" charset="0"/>
              </a:rPr>
              <a:t>NO </a:t>
            </a:r>
            <a:r>
              <a:rPr lang="es-CO" sz="1600" dirty="0">
                <a:latin typeface="Arial Narrow" panose="020B0606020202030204" pitchFamily="34" charset="0"/>
              </a:rPr>
              <a:t>corresponde a una prorroga o adición en plazo del </a:t>
            </a:r>
            <a:r>
              <a:rPr lang="es-CO" sz="1600" dirty="0" smtClean="0">
                <a:latin typeface="Arial Narrow" panose="020B0606020202030204" pitchFamily="34" charset="0"/>
              </a:rPr>
              <a:t>contrato; simplemente </a:t>
            </a:r>
            <a:r>
              <a:rPr lang="es-CO" sz="1600" dirty="0">
                <a:latin typeface="Arial Narrow" panose="020B0606020202030204" pitchFamily="34" charset="0"/>
              </a:rPr>
              <a:t>permite ejecutar la totalidad de los recursos que aún quedan </a:t>
            </a:r>
            <a:r>
              <a:rPr lang="es-CO" sz="1600" dirty="0" smtClean="0">
                <a:latin typeface="Arial Narrow" panose="020B0606020202030204" pitchFamily="34" charset="0"/>
              </a:rPr>
              <a:t>pendientes </a:t>
            </a:r>
            <a:r>
              <a:rPr lang="es-CO" sz="1600" dirty="0">
                <a:latin typeface="Arial Narrow" panose="020B0606020202030204" pitchFamily="34" charset="0"/>
              </a:rPr>
              <a:t>hasta que los mismos se agoten, de tal forma que se pueda continuar con la prestación del </a:t>
            </a:r>
            <a:r>
              <a:rPr lang="es-CO" sz="1600" dirty="0" smtClean="0">
                <a:latin typeface="Arial Narrow" panose="020B0606020202030204" pitchFamily="34" charset="0"/>
              </a:rPr>
              <a:t>servicio </a:t>
            </a:r>
            <a:r>
              <a:rPr lang="es-CO" sz="1600" dirty="0">
                <a:latin typeface="Arial Narrow" panose="020B0606020202030204" pitchFamily="34" charset="0"/>
              </a:rPr>
              <a:t>de vigilancia electrónica, pagando al contratista única y exclusivamente aquellas manillas efectivamente monitoreadas, de conformidad con las certificaciones que mes a mes expide el INPEC.</a:t>
            </a:r>
          </a:p>
          <a:p>
            <a:endParaRPr lang="es-CO" sz="1600" dirty="0">
              <a:latin typeface="Arial Narrow" panose="020B0606020202030204" pitchFamily="34" charset="0"/>
            </a:endParaRPr>
          </a:p>
          <a:p>
            <a:pPr marL="228600" indent="-228600">
              <a:buAutoNum type="arabicPeriod" startAt="3"/>
            </a:pPr>
            <a:r>
              <a:rPr lang="es-CO" sz="1600" dirty="0" smtClean="0">
                <a:latin typeface="Arial Narrow" panose="020B0606020202030204" pitchFamily="34" charset="0"/>
              </a:rPr>
              <a:t>Paralelo </a:t>
            </a:r>
            <a:r>
              <a:rPr lang="es-CO" sz="1600" dirty="0">
                <a:latin typeface="Arial Narrow" panose="020B0606020202030204" pitchFamily="34" charset="0"/>
              </a:rPr>
              <a:t>a la continuidad del contrato, la entidad se encuentra trabajando en la estructuración y proyección del nuevo contrato de vigilancia electrónica, </a:t>
            </a:r>
            <a:r>
              <a:rPr lang="es-CO" sz="1600" dirty="0" smtClean="0">
                <a:latin typeface="Arial Narrow" panose="020B0606020202030204" pitchFamily="34" charset="0"/>
              </a:rPr>
              <a:t>el </a:t>
            </a:r>
            <a:r>
              <a:rPr lang="es-CO" sz="1600" dirty="0">
                <a:latin typeface="Arial Narrow" panose="020B0606020202030204" pitchFamily="34" charset="0"/>
              </a:rPr>
              <a:t>cual debe agotar las fases propias del proceso precontractual en la modalidad </a:t>
            </a:r>
            <a:r>
              <a:rPr lang="es-CO" sz="1600" dirty="0" smtClean="0">
                <a:latin typeface="Arial Narrow" panose="020B0606020202030204" pitchFamily="34" charset="0"/>
              </a:rPr>
              <a:t>de LP, </a:t>
            </a:r>
            <a:r>
              <a:rPr lang="es-CO" sz="1600" dirty="0">
                <a:latin typeface="Arial Narrow" panose="020B0606020202030204" pitchFamily="34" charset="0"/>
              </a:rPr>
              <a:t>por lo que se estima que el nuevo contratista comenzará a operar a finales del </a:t>
            </a:r>
            <a:r>
              <a:rPr lang="es-CO" sz="1600" dirty="0" smtClean="0">
                <a:latin typeface="Arial Narrow" panose="020B0606020202030204" pitchFamily="34" charset="0"/>
              </a:rPr>
              <a:t>mes </a:t>
            </a:r>
            <a:r>
              <a:rPr lang="es-CO" sz="1600" dirty="0">
                <a:latin typeface="Arial Narrow" panose="020B0606020202030204" pitchFamily="34" charset="0"/>
              </a:rPr>
              <a:t>de diciembre del presente año.</a:t>
            </a:r>
          </a:p>
          <a:p>
            <a:r>
              <a:rPr lang="es-CO" sz="1600" dirty="0">
                <a:latin typeface="Arial Narrow" panose="020B0606020202030204" pitchFamily="34" charset="0"/>
              </a:rPr>
              <a:t> </a:t>
            </a:r>
            <a:endParaRPr lang="es-ES" sz="1600" dirty="0">
              <a:latin typeface="Arial Narrow" panose="020B0606020202030204" pitchFamily="34" charset="0"/>
            </a:endParaRPr>
          </a:p>
        </p:txBody>
      </p:sp>
    </p:spTree>
    <p:extLst>
      <p:ext uri="{BB962C8B-B14F-4D97-AF65-F5344CB8AC3E}">
        <p14:creationId xmlns:p14="http://schemas.microsoft.com/office/powerpoint/2010/main" val="3304402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3848" y="692696"/>
            <a:ext cx="52565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t>LA USPEC EN LA WEB</a:t>
            </a:r>
            <a:endParaRPr lang="es-ES" dirty="0"/>
          </a:p>
        </p:txBody>
      </p:sp>
      <p:pic>
        <p:nvPicPr>
          <p:cNvPr id="5" name="Imagen 4"/>
          <p:cNvPicPr>
            <a:picLocks noChangeAspect="1"/>
          </p:cNvPicPr>
          <p:nvPr/>
        </p:nvPicPr>
        <p:blipFill rotWithShape="1">
          <a:blip r:embed="rId3"/>
          <a:srcRect l="35306" t="4844" r="1359"/>
          <a:stretch/>
        </p:blipFill>
        <p:spPr>
          <a:xfrm>
            <a:off x="1187624" y="1562336"/>
            <a:ext cx="6696744" cy="4716602"/>
          </a:xfrm>
          <a:prstGeom prst="rect">
            <a:avLst/>
          </a:prstGeom>
        </p:spPr>
      </p:pic>
      <p:sp>
        <p:nvSpPr>
          <p:cNvPr id="11" name="CuadroTexto 10"/>
          <p:cNvSpPr txBox="1"/>
          <p:nvPr/>
        </p:nvSpPr>
        <p:spPr>
          <a:xfrm>
            <a:off x="6084168" y="2348880"/>
            <a:ext cx="2074872" cy="2862322"/>
          </a:xfrm>
          <a:prstGeom prst="rect">
            <a:avLst/>
          </a:prstGeom>
          <a:solidFill>
            <a:schemeClr val="bg1"/>
          </a:solidFill>
        </p:spPr>
        <p:txBody>
          <a:bodyPr wrap="square" rtlCol="0">
            <a:spAutoFit/>
          </a:bodyPr>
          <a:lstStyle/>
          <a:p>
            <a:r>
              <a:rPr lang="es-CO" dirty="0" smtClean="0">
                <a:latin typeface="Arial Narrow" panose="020B0606020202030204" pitchFamily="34" charset="0"/>
              </a:rPr>
              <a:t>La USPEC suministra información de los servicios que prestamos en cada uno de los ERON, en: </a:t>
            </a:r>
          </a:p>
          <a:p>
            <a:endParaRPr lang="es-CO" dirty="0" smtClean="0">
              <a:latin typeface="Arial Narrow" panose="020B0606020202030204" pitchFamily="34" charset="0"/>
            </a:endParaRPr>
          </a:p>
          <a:p>
            <a:pPr marL="285750" indent="-285750">
              <a:buFont typeface="Wingdings" panose="05000000000000000000" pitchFamily="2" charset="2"/>
              <a:buChar char="Ø"/>
            </a:pPr>
            <a:r>
              <a:rPr lang="es-CO" dirty="0" smtClean="0">
                <a:latin typeface="Arial Narrow" panose="020B0606020202030204" pitchFamily="34" charset="0"/>
              </a:rPr>
              <a:t>Salud</a:t>
            </a:r>
          </a:p>
          <a:p>
            <a:pPr marL="285750" indent="-285750">
              <a:buFont typeface="Wingdings" panose="05000000000000000000" pitchFamily="2" charset="2"/>
              <a:buChar char="Ø"/>
            </a:pPr>
            <a:r>
              <a:rPr lang="es-CO" dirty="0" smtClean="0">
                <a:latin typeface="Arial Narrow" panose="020B0606020202030204" pitchFamily="34" charset="0"/>
              </a:rPr>
              <a:t>Alimentación</a:t>
            </a:r>
          </a:p>
          <a:p>
            <a:pPr marL="285750" indent="-285750">
              <a:buFont typeface="Wingdings" panose="05000000000000000000" pitchFamily="2" charset="2"/>
              <a:buChar char="Ø"/>
            </a:pPr>
            <a:r>
              <a:rPr lang="es-CO" dirty="0" smtClean="0">
                <a:latin typeface="Arial Narrow" panose="020B0606020202030204" pitchFamily="34" charset="0"/>
              </a:rPr>
              <a:t>Bienes</a:t>
            </a:r>
          </a:p>
          <a:p>
            <a:pPr marL="285750" indent="-285750">
              <a:buFont typeface="Wingdings" panose="05000000000000000000" pitchFamily="2" charset="2"/>
              <a:buChar char="Ø"/>
            </a:pPr>
            <a:r>
              <a:rPr lang="es-CO" dirty="0" smtClean="0">
                <a:latin typeface="Arial Narrow" panose="020B0606020202030204" pitchFamily="34" charset="0"/>
              </a:rPr>
              <a:t>Infraestructura</a:t>
            </a:r>
            <a:endParaRPr lang="es-ES" dirty="0">
              <a:latin typeface="Arial Narrow" panose="020B0606020202030204" pitchFamily="34" charset="0"/>
            </a:endParaRPr>
          </a:p>
        </p:txBody>
      </p:sp>
      <p:sp>
        <p:nvSpPr>
          <p:cNvPr id="12" name="Rectángulo 11"/>
          <p:cNvSpPr/>
          <p:nvPr/>
        </p:nvSpPr>
        <p:spPr>
          <a:xfrm>
            <a:off x="2051720" y="1162226"/>
            <a:ext cx="4284476" cy="400110"/>
          </a:xfrm>
          <a:prstGeom prst="rect">
            <a:avLst/>
          </a:prstGeom>
          <a:solidFill>
            <a:schemeClr val="bg1"/>
          </a:solidFill>
        </p:spPr>
        <p:txBody>
          <a:bodyPr wrap="square">
            <a:spAutoFit/>
          </a:bodyPr>
          <a:lstStyle/>
          <a:p>
            <a:pPr algn="ctr"/>
            <a:r>
              <a:rPr lang="es-ES" sz="2000" b="1" dirty="0">
                <a:solidFill>
                  <a:schemeClr val="accent1">
                    <a:lumMod val="75000"/>
                  </a:schemeClr>
                </a:solidFill>
              </a:rPr>
              <a:t>http://fichastecnicas.uspec.gov.co:83/</a:t>
            </a:r>
          </a:p>
        </p:txBody>
      </p:sp>
    </p:spTree>
    <p:extLst>
      <p:ext uri="{BB962C8B-B14F-4D97-AF65-F5344CB8AC3E}">
        <p14:creationId xmlns:p14="http://schemas.microsoft.com/office/powerpoint/2010/main" val="15032598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39144" y="2708920"/>
            <a:ext cx="6517232" cy="646331"/>
          </a:xfrm>
          <a:prstGeom prst="rect">
            <a:avLst/>
          </a:prstGeom>
          <a:noFill/>
        </p:spPr>
        <p:txBody>
          <a:bodyPr wrap="square" rtlCol="0">
            <a:spAutoFit/>
          </a:bodyPr>
          <a:lstStyle/>
          <a:p>
            <a:pPr algn="ctr"/>
            <a:r>
              <a:rPr lang="es-CO" sz="3600" dirty="0" smtClean="0">
                <a:solidFill>
                  <a:schemeClr val="accent1">
                    <a:lumMod val="75000"/>
                  </a:schemeClr>
                </a:solidFill>
                <a:latin typeface="Arial Narrow" panose="020B0606020202030204" pitchFamily="34" charset="0"/>
              </a:rPr>
              <a:t>FIDUPREVISORA </a:t>
            </a:r>
            <a:endParaRPr lang="es-ES" sz="36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7626794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1560" y="980728"/>
            <a:ext cx="7704856" cy="5262979"/>
          </a:xfrm>
          <a:prstGeom prst="rect">
            <a:avLst/>
          </a:prstGeom>
          <a:noFill/>
        </p:spPr>
        <p:txBody>
          <a:bodyPr wrap="square" rtlCol="0">
            <a:spAutoFit/>
          </a:bodyPr>
          <a:lstStyle/>
          <a:p>
            <a:endParaRPr lang="es-CO" sz="2400" dirty="0" smtClean="0">
              <a:latin typeface="Arial Narrow" panose="020B0606020202030204" pitchFamily="34" charset="0"/>
            </a:endParaRPr>
          </a:p>
          <a:p>
            <a:pPr algn="just"/>
            <a:r>
              <a:rPr lang="es-CO" sz="2400" dirty="0" smtClean="0">
                <a:solidFill>
                  <a:schemeClr val="accent1">
                    <a:lumMod val="75000"/>
                  </a:schemeClr>
                </a:solidFill>
                <a:latin typeface="Arial Narrow" panose="020B0606020202030204" pitchFamily="34" charset="0"/>
              </a:rPr>
              <a:t>El </a:t>
            </a:r>
            <a:r>
              <a:rPr lang="es-CO" sz="2400" dirty="0">
                <a:solidFill>
                  <a:schemeClr val="accent1">
                    <a:lumMod val="75000"/>
                  </a:schemeClr>
                </a:solidFill>
                <a:latin typeface="Arial Narrow" panose="020B0606020202030204" pitchFamily="34" charset="0"/>
              </a:rPr>
              <a:t>monto de los recursos trasladados al Patrimonio Autónomo administrado por el Consorcio Fondo de Atención en Salud PPL </a:t>
            </a:r>
            <a:r>
              <a:rPr lang="es-CO" sz="2400" dirty="0" smtClean="0">
                <a:solidFill>
                  <a:schemeClr val="accent1">
                    <a:lumMod val="75000"/>
                  </a:schemeClr>
                </a:solidFill>
                <a:latin typeface="Arial Narrow" panose="020B0606020202030204" pitchFamily="34" charset="0"/>
              </a:rPr>
              <a:t>2015, </a:t>
            </a:r>
            <a:r>
              <a:rPr lang="es-CO" sz="2400" dirty="0">
                <a:solidFill>
                  <a:schemeClr val="accent1">
                    <a:lumMod val="75000"/>
                  </a:schemeClr>
                </a:solidFill>
                <a:latin typeface="Arial Narrow" panose="020B0606020202030204" pitchFamily="34" charset="0"/>
              </a:rPr>
              <a:t>corresponden a la apropiación de la vigencia 2015 del Fondo Nacional de Salud para la población privada de la libertad, suma que asciende a $83.898.059.692, y que se encuentra discriminada de la siguiente manera: </a:t>
            </a:r>
          </a:p>
          <a:p>
            <a:pPr algn="just"/>
            <a:endParaRPr lang="es-CO" sz="2400" dirty="0">
              <a:solidFill>
                <a:schemeClr val="accent1">
                  <a:lumMod val="75000"/>
                </a:schemeClr>
              </a:solidFill>
              <a:latin typeface="Arial Narrow" panose="020B0606020202030204" pitchFamily="34" charset="0"/>
            </a:endParaRPr>
          </a:p>
          <a:p>
            <a:pPr marL="342900" indent="-342900" algn="just">
              <a:buFont typeface="Wingdings" panose="05000000000000000000" pitchFamily="2" charset="2"/>
              <a:buChar char="Ø"/>
            </a:pPr>
            <a:r>
              <a:rPr lang="es-CO" sz="2400" dirty="0" smtClean="0">
                <a:solidFill>
                  <a:schemeClr val="accent1">
                    <a:lumMod val="75000"/>
                  </a:schemeClr>
                </a:solidFill>
                <a:latin typeface="Arial Narrow" panose="020B0606020202030204" pitchFamily="34" charset="0"/>
              </a:rPr>
              <a:t>Los </a:t>
            </a:r>
            <a:r>
              <a:rPr lang="es-CO" sz="2400" dirty="0">
                <a:solidFill>
                  <a:schemeClr val="accent1">
                    <a:lumMod val="75000"/>
                  </a:schemeClr>
                </a:solidFill>
                <a:latin typeface="Arial Narrow" panose="020B0606020202030204" pitchFamily="34" charset="0"/>
              </a:rPr>
              <a:t>recursos para la contratación y pagos de los servicios de salud a la población privada de la libertad, por valor de </a:t>
            </a:r>
            <a:r>
              <a:rPr lang="es-CO" sz="2400" dirty="0" smtClean="0">
                <a:solidFill>
                  <a:schemeClr val="accent1">
                    <a:lumMod val="75000"/>
                  </a:schemeClr>
                </a:solidFill>
                <a:latin typeface="Arial Narrow" panose="020B0606020202030204" pitchFamily="34" charset="0"/>
              </a:rPr>
              <a:t>$81.131,979.692 </a:t>
            </a:r>
            <a:endParaRPr lang="es-CO" sz="2400" dirty="0">
              <a:solidFill>
                <a:schemeClr val="accent1">
                  <a:lumMod val="75000"/>
                </a:schemeClr>
              </a:solidFill>
              <a:latin typeface="Arial Narrow" panose="020B0606020202030204" pitchFamily="34" charset="0"/>
            </a:endParaRPr>
          </a:p>
          <a:p>
            <a:pPr marL="342900" indent="-342900" algn="just">
              <a:buFont typeface="Wingdings" panose="05000000000000000000" pitchFamily="2" charset="2"/>
              <a:buChar char="Ø"/>
            </a:pPr>
            <a:r>
              <a:rPr lang="es-CO" sz="2400" dirty="0" smtClean="0">
                <a:solidFill>
                  <a:schemeClr val="accent1">
                    <a:lumMod val="75000"/>
                  </a:schemeClr>
                </a:solidFill>
                <a:latin typeface="Arial Narrow" panose="020B0606020202030204" pitchFamily="34" charset="0"/>
              </a:rPr>
              <a:t>La </a:t>
            </a:r>
            <a:r>
              <a:rPr lang="es-CO" sz="2400" dirty="0">
                <a:solidFill>
                  <a:schemeClr val="accent1">
                    <a:lumMod val="75000"/>
                  </a:schemeClr>
                </a:solidFill>
                <a:latin typeface="Arial Narrow" panose="020B0606020202030204" pitchFamily="34" charset="0"/>
              </a:rPr>
              <a:t>comisión fiduciaria, por valor de $2.766,080.000. </a:t>
            </a:r>
            <a:endParaRPr lang="es-CO" sz="2400" dirty="0" smtClean="0">
              <a:solidFill>
                <a:schemeClr val="accent1">
                  <a:lumMod val="75000"/>
                </a:schemeClr>
              </a:solidFill>
              <a:latin typeface="Arial Narrow" panose="020B0606020202030204" pitchFamily="34" charset="0"/>
            </a:endParaRPr>
          </a:p>
          <a:p>
            <a:pPr marL="342900" indent="-342900" algn="just">
              <a:buFont typeface="Wingdings" panose="05000000000000000000" pitchFamily="2" charset="2"/>
              <a:buChar char="Ø"/>
            </a:pPr>
            <a:endParaRPr lang="es-CO" sz="2400" dirty="0">
              <a:solidFill>
                <a:schemeClr val="accent1">
                  <a:lumMod val="75000"/>
                </a:schemeClr>
              </a:solidFill>
              <a:latin typeface="Arial Narrow" panose="020B0606020202030204" pitchFamily="34" charset="0"/>
            </a:endParaRPr>
          </a:p>
          <a:p>
            <a:pPr algn="just"/>
            <a:endParaRPr lang="es-ES" sz="2400" dirty="0">
              <a:latin typeface="Arial Narrow" panose="020B0606020202030204" pitchFamily="34" charset="0"/>
            </a:endParaRPr>
          </a:p>
        </p:txBody>
      </p:sp>
    </p:spTree>
    <p:extLst>
      <p:ext uri="{BB962C8B-B14F-4D97-AF65-F5344CB8AC3E}">
        <p14:creationId xmlns:p14="http://schemas.microsoft.com/office/powerpoint/2010/main" val="38939216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43608" y="2636912"/>
            <a:ext cx="6912768" cy="646331"/>
          </a:xfrm>
          <a:prstGeom prst="rect">
            <a:avLst/>
          </a:prstGeom>
          <a:noFill/>
        </p:spPr>
        <p:txBody>
          <a:bodyPr wrap="square" rtlCol="0">
            <a:spAutoFit/>
          </a:bodyPr>
          <a:lstStyle/>
          <a:p>
            <a:pPr algn="ctr"/>
            <a:r>
              <a:rPr lang="es-CO" sz="3600" dirty="0" smtClean="0">
                <a:solidFill>
                  <a:schemeClr val="accent1">
                    <a:lumMod val="75000"/>
                  </a:schemeClr>
                </a:solidFill>
                <a:latin typeface="Arial Narrow" panose="020B0606020202030204" pitchFamily="34" charset="0"/>
              </a:rPr>
              <a:t>TUTELAS – ÓRDENES JUDICIALES</a:t>
            </a:r>
            <a:endParaRPr lang="es-ES" sz="36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5484494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nvPr>
        </p:nvGraphicFramePr>
        <p:xfrm>
          <a:off x="1359243" y="1277379"/>
          <a:ext cx="6549081" cy="43248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nvPr>
        </p:nvGraphicFramePr>
        <p:xfrm>
          <a:off x="1364530" y="1260247"/>
          <a:ext cx="6539846" cy="43551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50369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539553" y="1340768"/>
          <a:ext cx="8208912" cy="4431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a 2"/>
          <p:cNvGraphicFramePr>
            <a:graphicFrameLocks noGrp="1"/>
          </p:cNvGraphicFramePr>
          <p:nvPr>
            <p:extLst/>
          </p:nvPr>
        </p:nvGraphicFramePr>
        <p:xfrm>
          <a:off x="2987824" y="404664"/>
          <a:ext cx="5904656" cy="360040"/>
        </p:xfrm>
        <a:graphic>
          <a:graphicData uri="http://schemas.openxmlformats.org/drawingml/2006/table">
            <a:tbl>
              <a:tblPr firstRow="1" bandRow="1">
                <a:tableStyleId>{5C22544A-7EE6-4342-B048-85BDC9FD1C3A}</a:tableStyleId>
              </a:tblPr>
              <a:tblGrid>
                <a:gridCol w="5904656"/>
              </a:tblGrid>
              <a:tr h="3600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1600" baseline="0" dirty="0" smtClean="0">
                          <a:latin typeface="Arial Narrow" panose="020B0606020202030204" pitchFamily="34" charset="0"/>
                        </a:rPr>
                        <a:t>ÓRDENES JUDICIALES </a:t>
                      </a:r>
                      <a:endParaRPr lang="es-ES" sz="1600"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19067801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467544" y="1412776"/>
          <a:ext cx="80772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4"/>
          <p:cNvGraphicFramePr>
            <a:graphicFrameLocks noGrp="1"/>
          </p:cNvGraphicFramePr>
          <p:nvPr>
            <p:extLst/>
          </p:nvPr>
        </p:nvGraphicFramePr>
        <p:xfrm>
          <a:off x="2987824" y="404664"/>
          <a:ext cx="5904656" cy="360040"/>
        </p:xfrm>
        <a:graphic>
          <a:graphicData uri="http://schemas.openxmlformats.org/drawingml/2006/table">
            <a:tbl>
              <a:tblPr firstRow="1" bandRow="1">
                <a:tableStyleId>{5C22544A-7EE6-4342-B048-85BDC9FD1C3A}</a:tableStyleId>
              </a:tblPr>
              <a:tblGrid>
                <a:gridCol w="5904656"/>
              </a:tblGrid>
              <a:tr h="3600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1600" baseline="0" dirty="0" smtClean="0">
                          <a:latin typeface="Arial Narrow" panose="020B0606020202030204" pitchFamily="34" charset="0"/>
                        </a:rPr>
                        <a:t>ÓRDENES JUDICIALES </a:t>
                      </a:r>
                      <a:endParaRPr lang="es-ES" sz="1600" dirty="0">
                        <a:latin typeface="Arial Narrow" panose="020B0606020202030204" pitchFamily="34" charset="0"/>
                      </a:endParaRPr>
                    </a:p>
                  </a:txBody>
                  <a:tcPr/>
                </a:tc>
              </a:tr>
            </a:tbl>
          </a:graphicData>
        </a:graphic>
      </p:graphicFrame>
      <p:sp>
        <p:nvSpPr>
          <p:cNvPr id="2" name="CuadroTexto 1"/>
          <p:cNvSpPr txBox="1"/>
          <p:nvPr/>
        </p:nvSpPr>
        <p:spPr>
          <a:xfrm>
            <a:off x="3779912" y="836712"/>
            <a:ext cx="2125647" cy="646331"/>
          </a:xfrm>
          <a:prstGeom prst="rect">
            <a:avLst/>
          </a:prstGeom>
          <a:noFill/>
        </p:spPr>
        <p:txBody>
          <a:bodyPr wrap="none" rtlCol="0">
            <a:spAutoFit/>
          </a:bodyPr>
          <a:lstStyle/>
          <a:p>
            <a:r>
              <a:rPr lang="es-CO" sz="3600" b="1" dirty="0" smtClean="0">
                <a:solidFill>
                  <a:schemeClr val="accent1">
                    <a:lumMod val="75000"/>
                  </a:schemeClr>
                </a:solidFill>
              </a:rPr>
              <a:t>ACCIONES</a:t>
            </a:r>
            <a:endParaRPr lang="es-ES" sz="3600" b="1" dirty="0">
              <a:solidFill>
                <a:schemeClr val="accent1">
                  <a:lumMod val="75000"/>
                </a:schemeClr>
              </a:solidFill>
            </a:endParaRPr>
          </a:p>
        </p:txBody>
      </p:sp>
    </p:spTree>
    <p:extLst>
      <p:ext uri="{BB962C8B-B14F-4D97-AF65-F5344CB8AC3E}">
        <p14:creationId xmlns:p14="http://schemas.microsoft.com/office/powerpoint/2010/main" val="27858347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758360192"/>
              </p:ext>
            </p:extLst>
          </p:nvPr>
        </p:nvGraphicFramePr>
        <p:xfrm>
          <a:off x="2987824" y="404664"/>
          <a:ext cx="5904656" cy="360040"/>
        </p:xfrm>
        <a:graphic>
          <a:graphicData uri="http://schemas.openxmlformats.org/drawingml/2006/table">
            <a:tbl>
              <a:tblPr firstRow="1" bandRow="1">
                <a:tableStyleId>{5C22544A-7EE6-4342-B048-85BDC9FD1C3A}</a:tableStyleId>
              </a:tblPr>
              <a:tblGrid>
                <a:gridCol w="5904656"/>
              </a:tblGrid>
              <a:tr h="3600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CO" sz="1600" dirty="0" smtClean="0">
                          <a:latin typeface="Arial Narrow" panose="020B0606020202030204" pitchFamily="34" charset="0"/>
                        </a:rPr>
                        <a:t>VIGENCIAS</a:t>
                      </a:r>
                      <a:r>
                        <a:rPr lang="es-CO" sz="1600" baseline="0" dirty="0" smtClean="0">
                          <a:latin typeface="Arial Narrow" panose="020B0606020202030204" pitchFamily="34" charset="0"/>
                        </a:rPr>
                        <a:t> FUTURAS</a:t>
                      </a:r>
                      <a:endParaRPr lang="es-ES" sz="1600" dirty="0">
                        <a:latin typeface="Arial Narrow" panose="020B0606020202030204" pitchFamily="34" charset="0"/>
                      </a:endParaRPr>
                    </a:p>
                  </a:txBody>
                  <a:tcPr/>
                </a:tc>
              </a:tr>
            </a:tbl>
          </a:graphicData>
        </a:graphic>
      </p:graphicFrame>
      <p:sp>
        <p:nvSpPr>
          <p:cNvPr id="3" name="CuadroTexto 2"/>
          <p:cNvSpPr txBox="1"/>
          <p:nvPr/>
        </p:nvSpPr>
        <p:spPr>
          <a:xfrm>
            <a:off x="755576" y="1340768"/>
            <a:ext cx="8280920" cy="4031873"/>
          </a:xfrm>
          <a:prstGeom prst="rect">
            <a:avLst/>
          </a:prstGeom>
          <a:noFill/>
        </p:spPr>
        <p:txBody>
          <a:bodyPr wrap="square" rtlCol="0">
            <a:spAutoFit/>
          </a:bodyPr>
          <a:lstStyle/>
          <a:p>
            <a:r>
              <a:rPr lang="es-CO" sz="3200" dirty="0" smtClean="0">
                <a:latin typeface="Arial Narrow" panose="020B0606020202030204" pitchFamily="34" charset="0"/>
              </a:rPr>
              <a:t>La USPEC, para generar un mayor impacto y atender la problemática de la infraestructura penitenciaria y carcelaria, y lo ordenado en la Sentencia T-762 y en las demás órdenes judiciales, está haciendo los ajustes puntuales a la intervención en cada Establecimiento, para posteriormente adelantar el trámite de vigencias futuras que permitan contratar y hacer las intervenciones correspondientes.   </a:t>
            </a:r>
            <a:endParaRPr lang="es-ES" sz="3200" dirty="0">
              <a:latin typeface="Arial Narrow" panose="020B0606020202030204" pitchFamily="34" charset="0"/>
            </a:endParaRPr>
          </a:p>
        </p:txBody>
      </p:sp>
    </p:spTree>
    <p:extLst>
      <p:ext uri="{BB962C8B-B14F-4D97-AF65-F5344CB8AC3E}">
        <p14:creationId xmlns:p14="http://schemas.microsoft.com/office/powerpoint/2010/main" val="33080807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95936" y="2708920"/>
            <a:ext cx="1372492" cy="1015663"/>
          </a:xfrm>
          <a:prstGeom prst="rect">
            <a:avLst/>
          </a:prstGeom>
          <a:noFill/>
        </p:spPr>
        <p:txBody>
          <a:bodyPr wrap="none" rtlCol="0">
            <a:spAutoFit/>
          </a:bodyPr>
          <a:lstStyle/>
          <a:p>
            <a:r>
              <a:rPr lang="es-CO" sz="6000" dirty="0" smtClean="0">
                <a:solidFill>
                  <a:schemeClr val="accent1">
                    <a:lumMod val="75000"/>
                  </a:schemeClr>
                </a:solidFill>
              </a:rPr>
              <a:t>ARL</a:t>
            </a:r>
            <a:endParaRPr lang="es-ES" sz="6000" dirty="0">
              <a:solidFill>
                <a:schemeClr val="accent1">
                  <a:lumMod val="75000"/>
                </a:schemeClr>
              </a:solidFill>
            </a:endParaRPr>
          </a:p>
        </p:txBody>
      </p:sp>
    </p:spTree>
    <p:extLst>
      <p:ext uri="{BB962C8B-B14F-4D97-AF65-F5344CB8AC3E}">
        <p14:creationId xmlns:p14="http://schemas.microsoft.com/office/powerpoint/2010/main" val="7717147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3848" y="692696"/>
            <a:ext cx="52565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t>ARL </a:t>
            </a:r>
            <a:endParaRPr lang="es-ES" dirty="0"/>
          </a:p>
        </p:txBody>
      </p:sp>
      <p:sp>
        <p:nvSpPr>
          <p:cNvPr id="3" name="CuadroTexto 2"/>
          <p:cNvSpPr txBox="1"/>
          <p:nvPr/>
        </p:nvSpPr>
        <p:spPr>
          <a:xfrm>
            <a:off x="611560" y="1988840"/>
            <a:ext cx="7856579" cy="224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CO" sz="2800" b="1" dirty="0">
                <a:solidFill>
                  <a:schemeClr val="bg1"/>
                </a:solidFill>
                <a:latin typeface="Arial Narrow" panose="020B0606020202030204" pitchFamily="34" charset="0"/>
              </a:rPr>
              <a:t>E</a:t>
            </a:r>
            <a:r>
              <a:rPr lang="es-CO" sz="2800" b="1" dirty="0" smtClean="0">
                <a:solidFill>
                  <a:schemeClr val="bg1"/>
                </a:solidFill>
                <a:latin typeface="Arial Narrow" panose="020B0606020202030204" pitchFamily="34" charset="0"/>
              </a:rPr>
              <a:t>n </a:t>
            </a:r>
            <a:r>
              <a:rPr lang="es-CO" sz="2800" b="1" dirty="0">
                <a:solidFill>
                  <a:schemeClr val="bg1"/>
                </a:solidFill>
                <a:latin typeface="Arial Narrow" panose="020B0606020202030204" pitchFamily="34" charset="0"/>
              </a:rPr>
              <a:t>la actividad </a:t>
            </a:r>
            <a:r>
              <a:rPr lang="es-CO" sz="2800" b="1" dirty="0" smtClean="0">
                <a:solidFill>
                  <a:schemeClr val="bg1"/>
                </a:solidFill>
                <a:latin typeface="Arial Narrow" panose="020B0606020202030204" pitchFamily="34" charset="0"/>
              </a:rPr>
              <a:t>de </a:t>
            </a:r>
            <a:r>
              <a:rPr lang="es-CO" sz="2800" b="1" dirty="0">
                <a:solidFill>
                  <a:schemeClr val="bg1"/>
                </a:solidFill>
                <a:latin typeface="Arial Narrow" panose="020B0606020202030204" pitchFamily="34" charset="0"/>
              </a:rPr>
              <a:t>construcción </a:t>
            </a:r>
            <a:r>
              <a:rPr lang="es-CO" sz="2800" b="1" dirty="0" smtClean="0">
                <a:solidFill>
                  <a:schemeClr val="bg1"/>
                </a:solidFill>
                <a:latin typeface="Arial Narrow" panose="020B0606020202030204" pitchFamily="34" charset="0"/>
              </a:rPr>
              <a:t>y mantenimiento </a:t>
            </a:r>
            <a:r>
              <a:rPr lang="es-CO" sz="2800" b="1" dirty="0">
                <a:solidFill>
                  <a:schemeClr val="bg1"/>
                </a:solidFill>
                <a:latin typeface="Arial Narrow" panose="020B0606020202030204" pitchFamily="34" charset="0"/>
              </a:rPr>
              <a:t>de los Establecimientos de Reclusión del Orden Nacional, se </a:t>
            </a:r>
            <a:r>
              <a:rPr lang="es-CO" sz="2800" b="1" dirty="0" smtClean="0">
                <a:solidFill>
                  <a:schemeClr val="bg1"/>
                </a:solidFill>
                <a:latin typeface="Arial Narrow" panose="020B0606020202030204" pitchFamily="34" charset="0"/>
              </a:rPr>
              <a:t>cumple con los lineamientos del </a:t>
            </a:r>
            <a:r>
              <a:rPr lang="es-CO" sz="2800" b="1" dirty="0">
                <a:solidFill>
                  <a:schemeClr val="bg1"/>
                </a:solidFill>
                <a:latin typeface="Arial Narrow" panose="020B0606020202030204" pitchFamily="34" charset="0"/>
              </a:rPr>
              <a:t>Decreto 1072 de </a:t>
            </a:r>
            <a:r>
              <a:rPr lang="es-CO" sz="2800" b="1" dirty="0" smtClean="0">
                <a:solidFill>
                  <a:schemeClr val="bg1"/>
                </a:solidFill>
                <a:latin typeface="Arial Narrow" panose="020B0606020202030204" pitchFamily="34" charset="0"/>
              </a:rPr>
              <a:t>2015 y con </a:t>
            </a:r>
            <a:r>
              <a:rPr lang="es-CO" sz="2800" b="1" dirty="0">
                <a:solidFill>
                  <a:schemeClr val="bg1"/>
                </a:solidFill>
                <a:latin typeface="Arial Narrow" panose="020B0606020202030204" pitchFamily="34" charset="0"/>
              </a:rPr>
              <a:t>las exigencias emitidas por las Secretarías de </a:t>
            </a:r>
            <a:r>
              <a:rPr lang="es-CO" sz="2800" b="1" dirty="0" smtClean="0">
                <a:solidFill>
                  <a:schemeClr val="bg1"/>
                </a:solidFill>
                <a:latin typeface="Arial Narrow" panose="020B0606020202030204" pitchFamily="34" charset="0"/>
              </a:rPr>
              <a:t>Salud. </a:t>
            </a:r>
            <a:endParaRPr lang="es-ES" sz="2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447139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284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59832" y="332656"/>
            <a:ext cx="5400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t>SITUACIÓN CONTABLE</a:t>
            </a:r>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75288"/>
            <a:ext cx="8318911" cy="5254644"/>
          </a:xfrm>
          <a:prstGeom prst="rect">
            <a:avLst/>
          </a:prstGeom>
        </p:spPr>
      </p:pic>
      <p:sp>
        <p:nvSpPr>
          <p:cNvPr id="5" name="CuadroTexto 4"/>
          <p:cNvSpPr txBox="1"/>
          <p:nvPr/>
        </p:nvSpPr>
        <p:spPr>
          <a:xfrm>
            <a:off x="395536" y="5661248"/>
            <a:ext cx="8363187" cy="400110"/>
          </a:xfrm>
          <a:prstGeom prst="rect">
            <a:avLst/>
          </a:prstGeom>
          <a:noFill/>
        </p:spPr>
        <p:txBody>
          <a:bodyPr wrap="none" rtlCol="0">
            <a:spAutoFit/>
          </a:bodyPr>
          <a:lstStyle/>
          <a:p>
            <a:pPr fontAlgn="auto">
              <a:spcBef>
                <a:spcPts val="0"/>
              </a:spcBef>
              <a:spcAft>
                <a:spcPts val="0"/>
              </a:spcAft>
            </a:pPr>
            <a:r>
              <a:rPr lang="es-MX" sz="2000" b="1" dirty="0" smtClean="0">
                <a:solidFill>
                  <a:schemeClr val="accent1">
                    <a:lumMod val="75000"/>
                  </a:schemeClr>
                </a:solidFill>
                <a:latin typeface="Arial Narrow" panose="020B0606020202030204" pitchFamily="34" charset="0"/>
              </a:rPr>
              <a:t>Las operaciones contables que se reflejan en el activo, son transferidos al INPEC.</a:t>
            </a:r>
            <a:endParaRPr lang="es-ES" sz="2000" b="1"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18990753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11760" y="836712"/>
            <a:ext cx="4853829" cy="523220"/>
          </a:xfrm>
          <a:prstGeom prst="rect">
            <a:avLst/>
          </a:prstGeom>
          <a:noFill/>
        </p:spPr>
        <p:txBody>
          <a:bodyPr wrap="none" lIns="91440" tIns="45720" rIns="91440" bIns="45720">
            <a:spAutoFit/>
          </a:bodyPr>
          <a:lstStyle/>
          <a:p>
            <a:pPr algn="ctr"/>
            <a:r>
              <a:rPr lang="es-ES" sz="2800" b="1" dirty="0" smtClean="0">
                <a:ln w="0"/>
                <a:solidFill>
                  <a:schemeClr val="accent1"/>
                </a:solidFill>
                <a:latin typeface="Arial Narrow" panose="020B0606020202030204" pitchFamily="34" charset="0"/>
              </a:rPr>
              <a:t>RUTA – ATENCIÓN INTRAMURAL</a:t>
            </a:r>
            <a:endParaRPr lang="es-ES" sz="2800" b="1" cap="none" spc="0" dirty="0">
              <a:ln w="0"/>
              <a:solidFill>
                <a:schemeClr val="accent1"/>
              </a:solidFill>
              <a:latin typeface="Arial Narrow" panose="020B0606020202030204" pitchFamily="34" charset="0"/>
            </a:endParaRPr>
          </a:p>
        </p:txBody>
      </p:sp>
      <p:sp>
        <p:nvSpPr>
          <p:cNvPr id="6" name="CuadroTexto 5"/>
          <p:cNvSpPr txBox="1"/>
          <p:nvPr/>
        </p:nvSpPr>
        <p:spPr>
          <a:xfrm>
            <a:off x="467544" y="1628800"/>
            <a:ext cx="4032448"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smtClean="0">
                <a:latin typeface="Arial Narrow" panose="020B0606020202030204" pitchFamily="34" charset="0"/>
              </a:rPr>
              <a:t>1. </a:t>
            </a:r>
            <a:r>
              <a:rPr lang="es-ES" sz="2000" dirty="0" smtClean="0">
                <a:latin typeface="Arial Narrow" panose="020B0606020202030204" pitchFamily="34" charset="0"/>
              </a:rPr>
              <a:t>Realizar </a:t>
            </a:r>
            <a:r>
              <a:rPr lang="es-ES" sz="2000" dirty="0">
                <a:latin typeface="Arial Narrow" panose="020B0606020202030204" pitchFamily="34" charset="0"/>
              </a:rPr>
              <a:t>listado </a:t>
            </a:r>
            <a:r>
              <a:rPr lang="es-ES" sz="2000" dirty="0" smtClean="0">
                <a:latin typeface="Arial Narrow" panose="020B0606020202030204" pitchFamily="34" charset="0"/>
              </a:rPr>
              <a:t>al interior de cada Patio (funcionario </a:t>
            </a:r>
            <a:r>
              <a:rPr lang="es-ES" sz="2000" dirty="0">
                <a:latin typeface="Arial Narrow" panose="020B0606020202030204" pitchFamily="34" charset="0"/>
              </a:rPr>
              <a:t>INPEC </a:t>
            </a:r>
            <a:r>
              <a:rPr lang="es-ES" sz="2000" dirty="0" smtClean="0">
                <a:latin typeface="Arial Narrow" panose="020B0606020202030204" pitchFamily="34" charset="0"/>
              </a:rPr>
              <a:t>y/o </a:t>
            </a:r>
            <a:r>
              <a:rPr lang="es-ES" sz="2000" dirty="0">
                <a:latin typeface="Arial Narrow" panose="020B0606020202030204" pitchFamily="34" charset="0"/>
              </a:rPr>
              <a:t>Prestador</a:t>
            </a:r>
            <a:r>
              <a:rPr lang="es-ES" sz="2000" dirty="0" smtClean="0">
                <a:latin typeface="Arial Narrow" panose="020B0606020202030204" pitchFamily="34" charset="0"/>
              </a:rPr>
              <a:t>).</a:t>
            </a:r>
          </a:p>
          <a:p>
            <a:endParaRPr lang="es-ES" sz="2000" dirty="0" smtClean="0">
              <a:latin typeface="Arial Narrow" panose="020B0606020202030204" pitchFamily="34" charset="0"/>
            </a:endParaRPr>
          </a:p>
          <a:p>
            <a:r>
              <a:rPr lang="es-ES" sz="2000" dirty="0" smtClean="0">
                <a:latin typeface="Arial Narrow" panose="020B0606020202030204" pitchFamily="34" charset="0"/>
              </a:rPr>
              <a:t>2. Entregar Listado </a:t>
            </a:r>
            <a:r>
              <a:rPr lang="es-ES" sz="2000" dirty="0">
                <a:latin typeface="Arial Narrow" panose="020B0606020202030204" pitchFamily="34" charset="0"/>
              </a:rPr>
              <a:t>de A</a:t>
            </a:r>
            <a:r>
              <a:rPr lang="es-ES" sz="2000" dirty="0" smtClean="0">
                <a:latin typeface="Arial Narrow" panose="020B0606020202030204" pitchFamily="34" charset="0"/>
              </a:rPr>
              <a:t>tención </a:t>
            </a:r>
            <a:r>
              <a:rPr lang="es-ES" sz="2000" dirty="0">
                <a:latin typeface="Arial Narrow" panose="020B0606020202030204" pitchFamily="34" charset="0"/>
              </a:rPr>
              <a:t>al responsable de archivo </a:t>
            </a:r>
            <a:r>
              <a:rPr lang="es-ES" sz="2000" dirty="0" smtClean="0">
                <a:latin typeface="Arial Narrow" panose="020B0606020202030204" pitchFamily="34" charset="0"/>
              </a:rPr>
              <a:t>de historias clínicas y </a:t>
            </a:r>
            <a:r>
              <a:rPr lang="es-ES" sz="2000" dirty="0">
                <a:latin typeface="Arial Narrow" panose="020B0606020202030204" pitchFamily="34" charset="0"/>
              </a:rPr>
              <a:t>al Cuerpo de Custodia </a:t>
            </a:r>
            <a:r>
              <a:rPr lang="es-ES" sz="2000" dirty="0" smtClean="0">
                <a:latin typeface="Arial Narrow" panose="020B0606020202030204" pitchFamily="34" charset="0"/>
              </a:rPr>
              <a:t>para la autorización de la salida del interno a Sanidad. </a:t>
            </a:r>
          </a:p>
          <a:p>
            <a:endParaRPr lang="es-ES" sz="2000" dirty="0">
              <a:latin typeface="Arial Narrow" panose="020B0606020202030204" pitchFamily="34" charset="0"/>
            </a:endParaRPr>
          </a:p>
          <a:p>
            <a:r>
              <a:rPr lang="es-ES" sz="2000" dirty="0" smtClean="0">
                <a:latin typeface="Arial Narrow" panose="020B0606020202030204" pitchFamily="34" charset="0"/>
              </a:rPr>
              <a:t>3. El </a:t>
            </a:r>
            <a:r>
              <a:rPr lang="es-ES" sz="2000" dirty="0">
                <a:latin typeface="Arial Narrow" panose="020B0606020202030204" pitchFamily="34" charset="0"/>
              </a:rPr>
              <a:t>responsable de archivo entregará </a:t>
            </a:r>
            <a:r>
              <a:rPr lang="es-ES" sz="2000" dirty="0" smtClean="0">
                <a:latin typeface="Arial Narrow" panose="020B0606020202030204" pitchFamily="34" charset="0"/>
              </a:rPr>
              <a:t>listado </a:t>
            </a:r>
            <a:r>
              <a:rPr lang="es-ES" sz="2000" dirty="0">
                <a:latin typeface="Arial Narrow" panose="020B0606020202030204" pitchFamily="34" charset="0"/>
              </a:rPr>
              <a:t>al profesional que realizará la atención (Médico, odontólogo, terapeuta, laboratorio, </a:t>
            </a:r>
            <a:r>
              <a:rPr lang="es-ES" sz="2000" dirty="0" err="1">
                <a:latin typeface="Arial Narrow" panose="020B0606020202030204" pitchFamily="34" charset="0"/>
              </a:rPr>
              <a:t>PyD</a:t>
            </a:r>
            <a:r>
              <a:rPr lang="es-ES" sz="2000" dirty="0">
                <a:latin typeface="Arial Narrow" panose="020B0606020202030204" pitchFamily="34" charset="0"/>
              </a:rPr>
              <a:t>, entre otros</a:t>
            </a:r>
            <a:r>
              <a:rPr lang="es-ES" sz="2000" dirty="0" smtClean="0">
                <a:latin typeface="Arial Narrow" panose="020B0606020202030204" pitchFamily="34" charset="0"/>
              </a:rPr>
              <a:t>) con sus respectivas Historias Clínicas.</a:t>
            </a:r>
            <a:endParaRPr lang="es-CO" sz="2000" dirty="0">
              <a:latin typeface="Arial Narrow" panose="020B0606020202030204" pitchFamily="34" charset="0"/>
            </a:endParaRPr>
          </a:p>
        </p:txBody>
      </p:sp>
      <p:sp>
        <p:nvSpPr>
          <p:cNvPr id="7" name="CuadroTexto 6"/>
          <p:cNvSpPr txBox="1"/>
          <p:nvPr/>
        </p:nvSpPr>
        <p:spPr>
          <a:xfrm>
            <a:off x="5004048" y="1633776"/>
            <a:ext cx="3744416" cy="447814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900" dirty="0" smtClean="0"/>
              <a:t>4. </a:t>
            </a:r>
            <a:r>
              <a:rPr lang="es-ES" sz="1900" dirty="0" smtClean="0">
                <a:latin typeface="Arial Narrow" panose="020B0606020202030204" pitchFamily="34" charset="0"/>
              </a:rPr>
              <a:t>Cada profesional realiza la atención </a:t>
            </a:r>
            <a:r>
              <a:rPr lang="es-ES" sz="1900" dirty="0">
                <a:latin typeface="Arial Narrow" panose="020B0606020202030204" pitchFamily="34" charset="0"/>
              </a:rPr>
              <a:t>y </a:t>
            </a:r>
            <a:r>
              <a:rPr lang="es-ES" sz="1900" dirty="0" smtClean="0">
                <a:latin typeface="Arial Narrow" panose="020B0606020202030204" pitchFamily="34" charset="0"/>
              </a:rPr>
              <a:t>diligencia </a:t>
            </a:r>
            <a:r>
              <a:rPr lang="es-ES" sz="1900" dirty="0">
                <a:latin typeface="Arial Narrow" panose="020B0606020202030204" pitchFamily="34" charset="0"/>
              </a:rPr>
              <a:t>el formato de atención </a:t>
            </a:r>
            <a:r>
              <a:rPr lang="es-ES" sz="1900" dirty="0" smtClean="0">
                <a:latin typeface="Arial Narrow" panose="020B0606020202030204" pitchFamily="34" charset="0"/>
              </a:rPr>
              <a:t>de </a:t>
            </a:r>
            <a:r>
              <a:rPr lang="es-ES" sz="1900" dirty="0">
                <a:latin typeface="Arial Narrow" panose="020B0606020202030204" pitchFamily="34" charset="0"/>
              </a:rPr>
              <a:t>su </a:t>
            </a:r>
            <a:r>
              <a:rPr lang="es-ES" sz="1900" dirty="0" smtClean="0">
                <a:latin typeface="Arial Narrow" panose="020B0606020202030204" pitchFamily="34" charset="0"/>
              </a:rPr>
              <a:t>competencia (HC, RIPS, etc.) </a:t>
            </a:r>
          </a:p>
          <a:p>
            <a:endParaRPr lang="es-ES" sz="1900" dirty="0">
              <a:latin typeface="Arial Narrow" panose="020B0606020202030204" pitchFamily="34" charset="0"/>
            </a:endParaRPr>
          </a:p>
          <a:p>
            <a:r>
              <a:rPr lang="es-ES" sz="1900" dirty="0" smtClean="0">
                <a:latin typeface="Arial Narrow" panose="020B0606020202030204" pitchFamily="34" charset="0"/>
              </a:rPr>
              <a:t>5. Entregar </a:t>
            </a:r>
            <a:r>
              <a:rPr lang="es-ES" sz="1900" dirty="0">
                <a:latin typeface="Arial Narrow" panose="020B0606020202030204" pitchFamily="34" charset="0"/>
              </a:rPr>
              <a:t>formato diligenciado a Sanidad </a:t>
            </a:r>
            <a:r>
              <a:rPr lang="es-ES" sz="1900" dirty="0" smtClean="0">
                <a:latin typeface="Arial Narrow" panose="020B0606020202030204" pitchFamily="34" charset="0"/>
              </a:rPr>
              <a:t>INPEC y a Jefe de Enfermería.</a:t>
            </a:r>
          </a:p>
          <a:p>
            <a:endParaRPr lang="es-ES" sz="1900" dirty="0">
              <a:latin typeface="Arial Narrow" panose="020B0606020202030204" pitchFamily="34" charset="0"/>
            </a:endParaRPr>
          </a:p>
          <a:p>
            <a:r>
              <a:rPr lang="es-ES" sz="1900" dirty="0" smtClean="0">
                <a:latin typeface="Arial Narrow" panose="020B0606020202030204" pitchFamily="34" charset="0"/>
              </a:rPr>
              <a:t>6. Jefe Enfermería entrega a Auxiliar de laboratorio las solicitudes de toma de muestras de laboratorio para su respectiva gestión.</a:t>
            </a:r>
          </a:p>
          <a:p>
            <a:endParaRPr lang="es-ES" sz="1900" dirty="0">
              <a:latin typeface="Arial Narrow" panose="020B0606020202030204" pitchFamily="34" charset="0"/>
            </a:endParaRPr>
          </a:p>
          <a:p>
            <a:r>
              <a:rPr lang="es-ES" sz="1900" dirty="0" smtClean="0">
                <a:latin typeface="Arial Narrow" panose="020B0606020202030204" pitchFamily="34" charset="0"/>
              </a:rPr>
              <a:t>7. Para el caso de las formulas médicas, cada interno realiza la gestión ante farmacia.</a:t>
            </a:r>
            <a:endParaRPr lang="es-CO" sz="1900" dirty="0">
              <a:latin typeface="Arial Narrow" panose="020B0606020202030204" pitchFamily="34" charset="0"/>
            </a:endParaRPr>
          </a:p>
        </p:txBody>
      </p:sp>
      <p:sp>
        <p:nvSpPr>
          <p:cNvPr id="5" name="CuadroTexto 4"/>
          <p:cNvSpPr txBox="1"/>
          <p:nvPr/>
        </p:nvSpPr>
        <p:spPr>
          <a:xfrm>
            <a:off x="3059832" y="404664"/>
            <a:ext cx="561662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latin typeface="Arial Narrow" panose="020B0606020202030204" pitchFamily="34" charset="0"/>
              </a:rPr>
              <a:t>SALUD</a:t>
            </a:r>
            <a:endParaRPr lang="es-E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3839419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9592" y="848028"/>
            <a:ext cx="7207830" cy="830997"/>
          </a:xfrm>
          <a:prstGeom prst="rect">
            <a:avLst/>
          </a:prstGeom>
          <a:noFill/>
        </p:spPr>
        <p:txBody>
          <a:bodyPr wrap="square" lIns="91440" tIns="45720" rIns="91440" bIns="45720">
            <a:spAutoFit/>
          </a:bodyPr>
          <a:lstStyle/>
          <a:p>
            <a:pPr algn="ctr"/>
            <a:r>
              <a:rPr lang="es-ES" sz="2400" b="1" dirty="0" smtClean="0">
                <a:ln w="0"/>
                <a:solidFill>
                  <a:schemeClr val="accent1"/>
                </a:solidFill>
                <a:latin typeface="Arial Narrow" panose="020B0606020202030204" pitchFamily="34" charset="0"/>
              </a:rPr>
              <a:t>REFERENCIA Y CONTRAREFERENCIA</a:t>
            </a:r>
          </a:p>
          <a:p>
            <a:pPr algn="ctr"/>
            <a:r>
              <a:rPr lang="es-ES" sz="2400" b="1" dirty="0" smtClean="0">
                <a:ln w="0"/>
                <a:solidFill>
                  <a:schemeClr val="accent1"/>
                </a:solidFill>
                <a:latin typeface="Arial Narrow" panose="020B0606020202030204" pitchFamily="34" charset="0"/>
              </a:rPr>
              <a:t>(INTERCONSULTAS)</a:t>
            </a:r>
          </a:p>
        </p:txBody>
      </p:sp>
      <p:sp>
        <p:nvSpPr>
          <p:cNvPr id="3" name="CuadroTexto 2"/>
          <p:cNvSpPr txBox="1"/>
          <p:nvPr/>
        </p:nvSpPr>
        <p:spPr>
          <a:xfrm>
            <a:off x="611560" y="1772816"/>
            <a:ext cx="8064896" cy="3693319"/>
          </a:xfrm>
          <a:prstGeom prst="rect">
            <a:avLst/>
          </a:prstGeom>
          <a:noFill/>
        </p:spPr>
        <p:txBody>
          <a:bodyPr wrap="square" rtlCol="0">
            <a:spAutoFit/>
          </a:bodyPr>
          <a:lstStyle/>
          <a:p>
            <a:pPr marL="342900" indent="-342900">
              <a:buAutoNum type="arabicPeriod"/>
            </a:pPr>
            <a:r>
              <a:rPr lang="es-MX" dirty="0" smtClean="0">
                <a:latin typeface="Arial Narrow" panose="020B0606020202030204" pitchFamily="34" charset="0"/>
              </a:rPr>
              <a:t>Las remisiones médicas se entregan a Sanidad INPEC quien tramita la autorización y la cita ante la IPS autorizada.</a:t>
            </a:r>
          </a:p>
          <a:p>
            <a:pPr marL="342900" indent="-342900">
              <a:buAutoNum type="arabicPeriod"/>
            </a:pPr>
            <a:endParaRPr lang="es-MX" dirty="0" smtClean="0">
              <a:latin typeface="Arial Narrow" panose="020B0606020202030204" pitchFamily="34" charset="0"/>
            </a:endParaRPr>
          </a:p>
          <a:p>
            <a:pPr marL="342900" indent="-342900">
              <a:buAutoNum type="arabicPeriod"/>
            </a:pPr>
            <a:r>
              <a:rPr lang="es-MX" dirty="0" smtClean="0">
                <a:latin typeface="Arial Narrow" panose="020B0606020202030204" pitchFamily="34" charset="0"/>
              </a:rPr>
              <a:t>Una vez se cuenta con la cita, entrega la solicitud a Jurídica ERON para autorizar la remisión.</a:t>
            </a:r>
          </a:p>
          <a:p>
            <a:pPr marL="342900" indent="-342900">
              <a:buAutoNum type="arabicPeriod"/>
            </a:pPr>
            <a:endParaRPr lang="es-MX" dirty="0" smtClean="0">
              <a:latin typeface="Arial Narrow" panose="020B0606020202030204" pitchFamily="34" charset="0"/>
            </a:endParaRPr>
          </a:p>
          <a:p>
            <a:pPr marL="342900" indent="-342900">
              <a:buAutoNum type="arabicPeriod"/>
            </a:pPr>
            <a:r>
              <a:rPr lang="es-MX" dirty="0" smtClean="0">
                <a:latin typeface="Arial Narrow" panose="020B0606020202030204" pitchFamily="34" charset="0"/>
              </a:rPr>
              <a:t>El área del Remisiones se encarga del traslado, custodia y vigilancia del interno a la IPS respectiva.</a:t>
            </a:r>
          </a:p>
          <a:p>
            <a:pPr marL="342900" indent="-342900">
              <a:buAutoNum type="arabicPeriod"/>
            </a:pPr>
            <a:endParaRPr lang="es-MX" dirty="0" smtClean="0">
              <a:latin typeface="Arial Narrow" panose="020B0606020202030204" pitchFamily="34" charset="0"/>
            </a:endParaRPr>
          </a:p>
          <a:p>
            <a:pPr marL="342900" indent="-342900">
              <a:buAutoNum type="arabicPeriod"/>
            </a:pPr>
            <a:r>
              <a:rPr lang="es-MX" dirty="0" smtClean="0">
                <a:latin typeface="Arial Narrow" panose="020B0606020202030204" pitchFamily="34" charset="0"/>
              </a:rPr>
              <a:t>Terminada la diligencia médica el cuerpo de custodia regresa al interno con las órdenes generadas en la interconsulta y las entrega a Sanidad INPEC.</a:t>
            </a:r>
          </a:p>
          <a:p>
            <a:pPr marL="342900" indent="-342900">
              <a:buAutoNum type="arabicPeriod"/>
            </a:pPr>
            <a:endParaRPr lang="es-MX" dirty="0" smtClean="0">
              <a:latin typeface="Arial Narrow" panose="020B0606020202030204" pitchFamily="34" charset="0"/>
            </a:endParaRPr>
          </a:p>
          <a:p>
            <a:pPr marL="342900" indent="-342900">
              <a:buAutoNum type="arabicPeriod"/>
            </a:pPr>
            <a:r>
              <a:rPr lang="es-MX" dirty="0" smtClean="0">
                <a:latin typeface="Arial Narrow" panose="020B0606020202030204" pitchFamily="34" charset="0"/>
              </a:rPr>
              <a:t>Se repite el proceso de ser el caso (interconsulta de mayor nivel o de otra especialidad)</a:t>
            </a:r>
            <a:endParaRPr lang="es-CO" dirty="0">
              <a:latin typeface="Arial Narrow" panose="020B0606020202030204" pitchFamily="34" charset="0"/>
            </a:endParaRPr>
          </a:p>
        </p:txBody>
      </p:sp>
      <p:sp>
        <p:nvSpPr>
          <p:cNvPr id="4" name="CuadroTexto 3"/>
          <p:cNvSpPr txBox="1"/>
          <p:nvPr/>
        </p:nvSpPr>
        <p:spPr>
          <a:xfrm>
            <a:off x="3059832" y="383469"/>
            <a:ext cx="561662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latin typeface="Arial Narrow" panose="020B0606020202030204" pitchFamily="34" charset="0"/>
              </a:rPr>
              <a:t>SALUD</a:t>
            </a:r>
            <a:endParaRPr lang="es-E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1930278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83040" y="1124744"/>
            <a:ext cx="8093416" cy="4708981"/>
          </a:xfrm>
          <a:prstGeom prst="rect">
            <a:avLst/>
          </a:prstGeom>
          <a:noFill/>
        </p:spPr>
        <p:txBody>
          <a:bodyPr wrap="square" rtlCol="0">
            <a:spAutoFit/>
          </a:bodyPr>
          <a:lstStyle/>
          <a:p>
            <a:pPr lvl="0" algn="ctr"/>
            <a:r>
              <a:rPr lang="es-MX" sz="2000" b="1" dirty="0" smtClean="0">
                <a:solidFill>
                  <a:schemeClr val="accent1">
                    <a:lumMod val="75000"/>
                  </a:schemeClr>
                </a:solidFill>
                <a:latin typeface="Arial Narrow" panose="020B0606020202030204" pitchFamily="34" charset="0"/>
              </a:rPr>
              <a:t>PRESUPUESTO 2016 PARA ATENDER EL SISTEMA DE SALUD EN LAS CÁRCELES DEL PAÍS:</a:t>
            </a:r>
          </a:p>
          <a:p>
            <a:r>
              <a:rPr lang="es-MX" sz="2000" b="1" dirty="0">
                <a:latin typeface="Arial Narrow" panose="020B0606020202030204" pitchFamily="34" charset="0"/>
              </a:rPr>
              <a:t> </a:t>
            </a:r>
            <a:endParaRPr lang="es-ES" sz="2000" dirty="0">
              <a:latin typeface="Arial Narrow" panose="020B0606020202030204" pitchFamily="34" charset="0"/>
            </a:endParaRPr>
          </a:p>
          <a:p>
            <a:r>
              <a:rPr lang="es-ES" sz="2000" dirty="0" smtClean="0">
                <a:latin typeface="Arial Narrow" panose="020B0606020202030204" pitchFamily="34" charset="0"/>
              </a:rPr>
              <a:t>El </a:t>
            </a:r>
            <a:r>
              <a:rPr lang="es-ES" sz="2000" dirty="0">
                <a:latin typeface="Arial Narrow" panose="020B0606020202030204" pitchFamily="34" charset="0"/>
              </a:rPr>
              <a:t>Fondo Nacional de Salud para la población privada de la libertad cuenta con una apropiación presupuestal de $90.000 millones para la vigencia 2016 desagregados de la siguiente forma: </a:t>
            </a:r>
          </a:p>
          <a:p>
            <a:r>
              <a:rPr lang="es-ES" sz="2000" dirty="0">
                <a:latin typeface="Arial Narrow" panose="020B0606020202030204" pitchFamily="34" charset="0"/>
              </a:rPr>
              <a:t> </a:t>
            </a:r>
          </a:p>
          <a:p>
            <a:pPr marL="285750" lvl="0" indent="-285750">
              <a:buFont typeface="Wingdings" panose="05000000000000000000" pitchFamily="2" charset="2"/>
              <a:buChar char="Ø"/>
            </a:pPr>
            <a:r>
              <a:rPr lang="es-ES" sz="2000" dirty="0">
                <a:latin typeface="Arial Narrow" panose="020B0606020202030204" pitchFamily="34" charset="0"/>
              </a:rPr>
              <a:t>Disponibles: $10.000 millones.</a:t>
            </a:r>
          </a:p>
          <a:p>
            <a:pPr marL="285750" lvl="0" indent="-285750">
              <a:buFont typeface="Wingdings" panose="05000000000000000000" pitchFamily="2" charset="2"/>
              <a:buChar char="Ø"/>
            </a:pPr>
            <a:r>
              <a:rPr lang="es-ES" sz="2000" dirty="0">
                <a:latin typeface="Arial Narrow" panose="020B0606020202030204" pitchFamily="34" charset="0"/>
              </a:rPr>
              <a:t>No disponibles: $80.000 millones. </a:t>
            </a:r>
            <a:endParaRPr lang="es-ES" sz="2000" dirty="0" smtClean="0">
              <a:latin typeface="Arial Narrow" panose="020B0606020202030204" pitchFamily="34" charset="0"/>
            </a:endParaRPr>
          </a:p>
          <a:p>
            <a:pPr lvl="0"/>
            <a:endParaRPr lang="es-CO" dirty="0" smtClean="0">
              <a:latin typeface="Arial Narrow" panose="020B0606020202030204" pitchFamily="34" charset="0"/>
            </a:endParaRPr>
          </a:p>
          <a:p>
            <a:pPr lvl="0"/>
            <a:endParaRPr lang="es-CO" dirty="0">
              <a:latin typeface="Arial Narrow" panose="020B0606020202030204" pitchFamily="34" charset="0"/>
            </a:endParaRPr>
          </a:p>
          <a:p>
            <a:pPr lvl="0"/>
            <a:endParaRPr lang="es-CO" dirty="0" smtClean="0">
              <a:latin typeface="Arial Narrow" panose="020B0606020202030204" pitchFamily="34" charset="0"/>
            </a:endParaRPr>
          </a:p>
          <a:p>
            <a:pPr lvl="0"/>
            <a:endParaRPr lang="es-CO" dirty="0">
              <a:latin typeface="Arial Narrow" panose="020B0606020202030204" pitchFamily="34" charset="0"/>
            </a:endParaRPr>
          </a:p>
          <a:p>
            <a:pPr lvl="0"/>
            <a:endParaRPr lang="es-ES" dirty="0">
              <a:latin typeface="Arial Narrow" panose="020B0606020202030204" pitchFamily="34" charset="0"/>
            </a:endParaRPr>
          </a:p>
          <a:p>
            <a:pPr lvl="0"/>
            <a:r>
              <a:rPr lang="es-ES" dirty="0" smtClean="0">
                <a:latin typeface="Arial Narrow" panose="020B0606020202030204" pitchFamily="34" charset="0"/>
              </a:rPr>
              <a:t>*</a:t>
            </a:r>
            <a:r>
              <a:rPr lang="es-ES" sz="1200" dirty="0" smtClean="0">
                <a:latin typeface="Arial Narrow" panose="020B0606020202030204" pitchFamily="34" charset="0"/>
              </a:rPr>
              <a:t>La </a:t>
            </a:r>
            <a:r>
              <a:rPr lang="es-ES" sz="1200" dirty="0">
                <a:latin typeface="Arial Narrow" panose="020B0606020202030204" pitchFamily="34" charset="0"/>
              </a:rPr>
              <a:t>USPEC solicitará a Ministerio de Hacienda y Crédito Público el levantamiento del previo concepto, </a:t>
            </a:r>
            <a:r>
              <a:rPr lang="es-ES" sz="1200" dirty="0" smtClean="0">
                <a:latin typeface="Arial Narrow" panose="020B0606020202030204" pitchFamily="34" charset="0"/>
              </a:rPr>
              <a:t>con el fin de trasladarlos </a:t>
            </a:r>
            <a:r>
              <a:rPr lang="es-ES" sz="1200" dirty="0">
                <a:latin typeface="Arial Narrow" panose="020B0606020202030204" pitchFamily="34" charset="0"/>
              </a:rPr>
              <a:t>al Patrimonio Autónomo, en la medida de las necesidades de contratación.</a:t>
            </a:r>
          </a:p>
        </p:txBody>
      </p:sp>
      <p:sp>
        <p:nvSpPr>
          <p:cNvPr id="4" name="CuadroTexto 3"/>
          <p:cNvSpPr txBox="1"/>
          <p:nvPr/>
        </p:nvSpPr>
        <p:spPr>
          <a:xfrm>
            <a:off x="3059832" y="383469"/>
            <a:ext cx="561662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es-CO" dirty="0" smtClean="0">
                <a:latin typeface="Arial Narrow" panose="020B0606020202030204" pitchFamily="34" charset="0"/>
              </a:rPr>
              <a:t>SALUD</a:t>
            </a:r>
            <a:endParaRPr lang="es-E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590310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spc(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plantilla spc(1)</Template>
  <TotalTime>40505</TotalTime>
  <Words>6202</Words>
  <Application>Microsoft Office PowerPoint</Application>
  <PresentationFormat>Presentación en pantalla (4:3)</PresentationFormat>
  <Paragraphs>1212</Paragraphs>
  <Slides>92</Slides>
  <Notes>23</Notes>
  <HiddenSlides>0</HiddenSlides>
  <MMClips>0</MMClips>
  <ScaleCrop>false</ScaleCrop>
  <HeadingPairs>
    <vt:vector size="6" baseType="variant">
      <vt:variant>
        <vt:lpstr>Tema</vt:lpstr>
      </vt:variant>
      <vt:variant>
        <vt:i4>4</vt:i4>
      </vt:variant>
      <vt:variant>
        <vt:lpstr>Servidores OLE incrustados</vt:lpstr>
      </vt:variant>
      <vt:variant>
        <vt:i4>1</vt:i4>
      </vt:variant>
      <vt:variant>
        <vt:lpstr>Títulos de diapositiva</vt:lpstr>
      </vt:variant>
      <vt:variant>
        <vt:i4>92</vt:i4>
      </vt:variant>
    </vt:vector>
  </HeadingPairs>
  <TitlesOfParts>
    <vt:vector size="97" baseType="lpstr">
      <vt:lpstr>plantilla spc(1)</vt:lpstr>
      <vt:lpstr>Diseño personalizado</vt:lpstr>
      <vt:lpstr>Tema de Office</vt:lpstr>
      <vt:lpstr>1_Diseño personalizado</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CONTROL FINANCIERO 30%</vt:lpstr>
      <vt:lpstr>CONTROL INTERNO 10%</vt:lpstr>
      <vt:lpstr>Presentación de PowerPoint</vt:lpstr>
      <vt:lpstr>Presentación de PowerPoint</vt:lpstr>
      <vt:lpstr>Presentación de PowerPoint</vt:lpstr>
      <vt:lpstr>ACTUALIZACIÓN PLATAFORMA ESTRATÉGICA  USPEC</vt:lpstr>
      <vt:lpstr>Presentación de PowerPoint</vt:lpstr>
      <vt:lpstr>Actualización Mapa de Procesos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Andrés Hamon</dc:creator>
  <cp:lastModifiedBy>pilarrodriguez</cp:lastModifiedBy>
  <cp:revision>701</cp:revision>
  <cp:lastPrinted>2016-09-06T13:39:23Z</cp:lastPrinted>
  <dcterms:created xsi:type="dcterms:W3CDTF">2013-01-29T17:38:49Z</dcterms:created>
  <dcterms:modified xsi:type="dcterms:W3CDTF">2016-09-06T15:28:01Z</dcterms:modified>
</cp:coreProperties>
</file>