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97" r:id="rId3"/>
    <p:sldId id="468" r:id="rId4"/>
    <p:sldId id="428" r:id="rId5"/>
    <p:sldId id="462" r:id="rId6"/>
    <p:sldId id="458" r:id="rId7"/>
    <p:sldId id="460" r:id="rId8"/>
    <p:sldId id="463" r:id="rId9"/>
    <p:sldId id="461" r:id="rId10"/>
    <p:sldId id="439" r:id="rId11"/>
    <p:sldId id="464" r:id="rId12"/>
    <p:sldId id="465" r:id="rId13"/>
    <p:sldId id="466" r:id="rId14"/>
    <p:sldId id="399" r:id="rId15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2A0A"/>
    <a:srgbClr val="AF272F"/>
    <a:srgbClr val="AF2626"/>
    <a:srgbClr val="B3272D"/>
    <a:srgbClr val="FFFFCC"/>
    <a:srgbClr val="BD2B0B"/>
    <a:srgbClr val="4E6BBE"/>
    <a:srgbClr val="544FBD"/>
    <a:srgbClr val="65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90831" autoAdjust="0"/>
  </p:normalViewPr>
  <p:slideViewPr>
    <p:cSldViewPr snapToGrid="0" snapToObjects="1">
      <p:cViewPr varScale="1">
        <p:scale>
          <a:sx n="84" d="100"/>
          <a:sy n="84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style val="3"/>
  <c:chart>
    <c:autoTitleDeleted val="1"/>
    <c:plotArea>
      <c:layout>
        <c:manualLayout>
          <c:layoutTarget val="inner"/>
          <c:xMode val="edge"/>
          <c:yMode val="edge"/>
          <c:x val="0.20890777777777791"/>
          <c:y val="5.7285763888888903E-2"/>
          <c:w val="0.5757106666666667"/>
          <c:h val="0.8995479166666668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Etsrategias Transversales</c:v>
                </c:pt>
              </c:strCache>
            </c:strRef>
          </c:tx>
          <c:dPt>
            <c:idx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Hoja1!$A$2:$A$7</c:f>
              <c:strCache>
                <c:ptCount val="6"/>
                <c:pt idx="0">
                  <c:v>Infrestructuctura y Competitividad Estratégica</c:v>
                </c:pt>
                <c:pt idx="1">
                  <c:v>Movilidad Social</c:v>
                </c:pt>
                <c:pt idx="2">
                  <c:v>Consolidación del estado Social de Derecho</c:v>
                </c:pt>
                <c:pt idx="3">
                  <c:v>Transformacion del Campo</c:v>
                </c:pt>
                <c:pt idx="4">
                  <c:v>Buen Gobierno </c:v>
                </c:pt>
                <c:pt idx="5">
                  <c:v>Crecimiento Verde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Crecimiento Verde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Hoja1!$A$2:$A$7</c:f>
              <c:strCache>
                <c:ptCount val="6"/>
                <c:pt idx="0">
                  <c:v>Infrestructuctura y Competitividad Estratégica</c:v>
                </c:pt>
                <c:pt idx="1">
                  <c:v>Movilidad Social</c:v>
                </c:pt>
                <c:pt idx="2">
                  <c:v>Consolidación del estado Social de Derecho</c:v>
                </c:pt>
                <c:pt idx="3">
                  <c:v>Transformacion del Campo</c:v>
                </c:pt>
                <c:pt idx="4">
                  <c:v>Buen Gobierno </c:v>
                </c:pt>
                <c:pt idx="5">
                  <c:v>Crecimiento Verde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5">
                  <c:v>100</c:v>
                </c:pt>
              </c:numCache>
            </c:numRef>
          </c:val>
        </c:ser>
        <c:dLbls/>
        <c:firstSliceAng val="5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B746-2067-4B17-85E3-04D3597713A2}" type="datetimeFigureOut">
              <a:rPr lang="es-CO" smtClean="0"/>
              <a:pPr/>
              <a:t>02/10/2015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B804E-8DD5-433D-912C-056AD1539E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8634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5DA74C-6DFF-4C3C-B048-579DBFAFEB43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49766C-556D-4F7B-A271-D1BD0C965F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37194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" smtClean="0"/>
              <a:t>Colores menos chillones Cian y Magenta</a:t>
            </a:r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99D490-72A4-48F6-881E-9F5408FDF408}" type="slidenum">
              <a:rPr lang="es-ES" altLang="es-ES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95721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" smtClean="0"/>
              <a:t>Colores menos chillones Cian y Magenta</a:t>
            </a: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6ABD82-8909-4865-B3E8-9FA479E9D910}" type="slidenum">
              <a:rPr lang="es-ES" altLang="es-ES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19365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66C-556D-4F7B-A271-D1BD0C965F73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2963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66C-556D-4F7B-A271-D1BD0C965F73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17529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7E008-95A7-4107-9ACF-DF96560053E7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4835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" smtClean="0"/>
              <a:t>Colores menos chillones Cian y Magenta</a:t>
            </a: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ACC018-10C6-4F0B-B913-9F09767BD04C}" type="slidenum">
              <a:rPr lang="es-ES" altLang="es-ES"/>
              <a:pPr>
                <a:spcBef>
                  <a:spcPct val="0"/>
                </a:spcBef>
              </a:pPr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29460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BE51FE-6657-407B-8477-C69E11C6B20A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050BD1D-9CF7-483C-9A0E-FCCD8AA35F2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7201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F05BC6B-7C24-4BA5-91F6-B5F4BD7C0748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4A5A0DE-A3C8-4F33-9328-CF5D588CD2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61234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6600C8F-6922-4D2A-B8F7-3E4564CC2230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4A54CFF-917C-4E34-8062-DAF94BC606F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69493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030AE8-9BF3-423F-94E9-ADF9DE5DD065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6F1CAC2-169A-4D0E-A2B2-300F91B7CE8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4446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BECE1D7-0045-4FC9-856E-A40EF0F4B251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C13EB94-C225-4BC9-96A0-E95EE476525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50897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517249-59C1-4925-AE14-A02638957514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8320C45-F094-41CA-91FE-DD699A29BE1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1978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3689723-ED85-4AFD-8BE8-E665BB1996D1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1C8850-451F-48AD-9048-70F488B1CE4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2518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69888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>
            <a:spLocks noChangeArrowheads="1"/>
          </p:cNvSpPr>
          <p:nvPr userDrawn="1"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cid:image001.jpg@01D07C19.80906E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2"/>
          <p:cNvSpPr>
            <a:spLocks noChangeArrowheads="1"/>
          </p:cNvSpPr>
          <p:nvPr/>
        </p:nvSpPr>
        <p:spPr bwMode="auto">
          <a:xfrm>
            <a:off x="4038600" y="3526794"/>
            <a:ext cx="5183188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defTabSz="91440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DepartamentoNacional</a:t>
            </a:r>
            <a:r>
              <a:rPr lang="es-ES" altLang="es-E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40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Planeación</a:t>
            </a:r>
            <a:br>
              <a:rPr lang="es-ES" alt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2897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69888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uadroTexto 5"/>
          <p:cNvSpPr txBox="1">
            <a:spLocks noChangeArrowheads="1"/>
          </p:cNvSpPr>
          <p:nvPr/>
        </p:nvSpPr>
        <p:spPr bwMode="auto">
          <a:xfrm>
            <a:off x="4127500" y="5614988"/>
            <a:ext cx="2678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CO" altLang="es-E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www.dnp.gov.co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56"/>
          <a:stretch>
            <a:fillRect/>
          </a:stretch>
        </p:blipFill>
        <p:spPr>
          <a:xfrm>
            <a:off x="2106694" y="787194"/>
            <a:ext cx="4981042" cy="5456872"/>
          </a:xfrm>
          <a:prstGeom prst="rect">
            <a:avLst/>
          </a:prstGeom>
        </p:spPr>
      </p:pic>
      <p:graphicFrame>
        <p:nvGraphicFramePr>
          <p:cNvPr id="73" name="Marcador de contenido 10"/>
          <p:cNvGraphicFramePr>
            <a:graphicFrameLocks/>
          </p:cNvGraphicFramePr>
          <p:nvPr>
            <p:extLst/>
          </p:nvPr>
        </p:nvGraphicFramePr>
        <p:xfrm>
          <a:off x="2250705" y="235672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upo 15"/>
          <p:cNvGrpSpPr/>
          <p:nvPr/>
        </p:nvGrpSpPr>
        <p:grpSpPr>
          <a:xfrm>
            <a:off x="2466729" y="2352799"/>
            <a:ext cx="4283976" cy="2428690"/>
            <a:chOff x="3203848" y="1743199"/>
            <a:chExt cx="4283976" cy="2428690"/>
          </a:xfrm>
        </p:grpSpPr>
        <p:grpSp>
          <p:nvGrpSpPr>
            <p:cNvPr id="4" name="Grupo 9"/>
            <p:cNvGrpSpPr/>
            <p:nvPr/>
          </p:nvGrpSpPr>
          <p:grpSpPr>
            <a:xfrm>
              <a:off x="3399177" y="1815207"/>
              <a:ext cx="1655640" cy="484474"/>
              <a:chOff x="3399177" y="1815207"/>
              <a:chExt cx="1655640" cy="484474"/>
            </a:xfrm>
          </p:grpSpPr>
          <p:grpSp>
            <p:nvGrpSpPr>
              <p:cNvPr id="5" name="Grupo 70"/>
              <p:cNvGrpSpPr/>
              <p:nvPr/>
            </p:nvGrpSpPr>
            <p:grpSpPr>
              <a:xfrm>
                <a:off x="3563889" y="2254062"/>
                <a:ext cx="1080119" cy="45619"/>
                <a:chOff x="1629263" y="5302339"/>
                <a:chExt cx="2005855" cy="78149"/>
              </a:xfrm>
            </p:grpSpPr>
            <p:cxnSp>
              <p:nvCxnSpPr>
                <p:cNvPr id="123" name="Conector recto 122"/>
                <p:cNvCxnSpPr/>
                <p:nvPr/>
              </p:nvCxnSpPr>
              <p:spPr>
                <a:xfrm>
                  <a:off x="1629484" y="5341414"/>
                  <a:ext cx="2005634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Elipse 123"/>
                <p:cNvSpPr/>
                <p:nvPr/>
              </p:nvSpPr>
              <p:spPr>
                <a:xfrm>
                  <a:off x="1629263" y="5302339"/>
                  <a:ext cx="86911" cy="7814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1350"/>
                </a:p>
              </p:txBody>
            </p:sp>
          </p:grpSp>
          <p:sp>
            <p:nvSpPr>
              <p:cNvPr id="75" name="CuadroTexto 74"/>
              <p:cNvSpPr txBox="1">
                <a:spLocks noChangeArrowheads="1"/>
              </p:cNvSpPr>
              <p:nvPr/>
            </p:nvSpPr>
            <p:spPr bwMode="auto">
              <a:xfrm>
                <a:off x="3399177" y="1815207"/>
                <a:ext cx="1655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s-CO" sz="800" dirty="0" smtClean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SEGURIDAD, JUSTICIA Y DEMOCRACIA PARA LA CONSTRUCCIÓN DE PAZ</a:t>
                </a:r>
                <a:endParaRPr lang="es-CO" sz="800" b="1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upo 10"/>
            <p:cNvGrpSpPr/>
            <p:nvPr/>
          </p:nvGrpSpPr>
          <p:grpSpPr>
            <a:xfrm>
              <a:off x="3383124" y="3116022"/>
              <a:ext cx="873372" cy="961050"/>
              <a:chOff x="3383124" y="3116022"/>
              <a:chExt cx="873372" cy="961050"/>
            </a:xfrm>
          </p:grpSpPr>
          <p:grpSp>
            <p:nvGrpSpPr>
              <p:cNvPr id="8" name="Grupo 71"/>
              <p:cNvGrpSpPr/>
              <p:nvPr/>
            </p:nvGrpSpPr>
            <p:grpSpPr>
              <a:xfrm>
                <a:off x="3563887" y="3116022"/>
                <a:ext cx="432000" cy="45619"/>
                <a:chOff x="1582646" y="3426999"/>
                <a:chExt cx="742578" cy="78149"/>
              </a:xfrm>
            </p:grpSpPr>
            <p:cxnSp>
              <p:nvCxnSpPr>
                <p:cNvPr id="121" name="Conector recto 120"/>
                <p:cNvCxnSpPr/>
                <p:nvPr/>
              </p:nvCxnSpPr>
              <p:spPr>
                <a:xfrm>
                  <a:off x="1582646" y="3466074"/>
                  <a:ext cx="742578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Elipse 121"/>
                <p:cNvSpPr/>
                <p:nvPr/>
              </p:nvSpPr>
              <p:spPr>
                <a:xfrm>
                  <a:off x="1582648" y="3426999"/>
                  <a:ext cx="80446" cy="781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1350"/>
                </a:p>
              </p:txBody>
            </p:sp>
          </p:grpSp>
          <p:sp>
            <p:nvSpPr>
              <p:cNvPr id="76" name="CuadroTexto 75"/>
              <p:cNvSpPr txBox="1">
                <a:spLocks noChangeArrowheads="1"/>
              </p:cNvSpPr>
              <p:nvPr/>
            </p:nvSpPr>
            <p:spPr bwMode="auto">
              <a:xfrm>
                <a:off x="3383124" y="3738518"/>
                <a:ext cx="8733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s-CO" sz="800" dirty="0" smtClean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BUEN GOBIERNO</a:t>
                </a:r>
                <a:endParaRPr lang="es-CO" sz="800" b="1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upo 11"/>
            <p:cNvGrpSpPr/>
            <p:nvPr/>
          </p:nvGrpSpPr>
          <p:grpSpPr>
            <a:xfrm>
              <a:off x="3203848" y="2802414"/>
              <a:ext cx="1332134" cy="1297467"/>
              <a:chOff x="3203848" y="2802414"/>
              <a:chExt cx="1332134" cy="1297467"/>
            </a:xfrm>
          </p:grpSpPr>
          <p:grpSp>
            <p:nvGrpSpPr>
              <p:cNvPr id="10" name="Grupo 73"/>
              <p:cNvGrpSpPr/>
              <p:nvPr/>
            </p:nvGrpSpPr>
            <p:grpSpPr>
              <a:xfrm>
                <a:off x="3563888" y="4054262"/>
                <a:ext cx="972094" cy="45619"/>
                <a:chOff x="1621979" y="5433989"/>
                <a:chExt cx="1805241" cy="78149"/>
              </a:xfrm>
            </p:grpSpPr>
            <p:cxnSp>
              <p:nvCxnSpPr>
                <p:cNvPr id="94" name="Conector recto 93"/>
                <p:cNvCxnSpPr/>
                <p:nvPr/>
              </p:nvCxnSpPr>
              <p:spPr>
                <a:xfrm>
                  <a:off x="1689008" y="5473064"/>
                  <a:ext cx="1738212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Elipse 94"/>
                <p:cNvSpPr/>
                <p:nvPr/>
              </p:nvSpPr>
              <p:spPr>
                <a:xfrm>
                  <a:off x="1621979" y="5433989"/>
                  <a:ext cx="86911" cy="7814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1350"/>
                </a:p>
              </p:txBody>
            </p:sp>
          </p:grpSp>
          <p:sp>
            <p:nvSpPr>
              <p:cNvPr id="83" name="CuadroTexto 82"/>
              <p:cNvSpPr txBox="1">
                <a:spLocks noChangeArrowheads="1"/>
              </p:cNvSpPr>
              <p:nvPr/>
            </p:nvSpPr>
            <p:spPr bwMode="auto">
              <a:xfrm>
                <a:off x="3203848" y="2802414"/>
                <a:ext cx="105264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s-CO" sz="800" dirty="0" smtClean="0">
                    <a:latin typeface="Century Gothic" panose="020B0502020202020204" pitchFamily="34" charset="0"/>
                    <a:cs typeface="Arial" panose="020B0604020202020204" pitchFamily="34" charset="0"/>
                  </a:rPr>
                  <a:t>CRECIMIENTO VERDE</a:t>
                </a:r>
                <a:endParaRPr lang="es-CO" sz="800" b="1" dirty="0"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upo 4"/>
            <p:cNvGrpSpPr/>
            <p:nvPr/>
          </p:nvGrpSpPr>
          <p:grpSpPr>
            <a:xfrm>
              <a:off x="5760248" y="3810526"/>
              <a:ext cx="1568164" cy="361363"/>
              <a:chOff x="5760248" y="3810526"/>
              <a:chExt cx="1568164" cy="361363"/>
            </a:xfrm>
          </p:grpSpPr>
          <p:sp>
            <p:nvSpPr>
              <p:cNvPr id="82" name="CuadroTexto 81"/>
              <p:cNvSpPr txBox="1">
                <a:spLocks noChangeArrowheads="1"/>
              </p:cNvSpPr>
              <p:nvPr/>
            </p:nvSpPr>
            <p:spPr bwMode="auto">
              <a:xfrm>
                <a:off x="6192513" y="3810526"/>
                <a:ext cx="113589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r"/>
                <a:r>
                  <a:rPr lang="es-CO" sz="800" dirty="0" smtClean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TRANSFORMACIÓN DEL CAMPO</a:t>
                </a:r>
                <a:endParaRPr lang="es-CO" sz="800" b="1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2" name="Conector recto 131"/>
              <p:cNvCxnSpPr/>
              <p:nvPr/>
            </p:nvCxnSpPr>
            <p:spPr>
              <a:xfrm>
                <a:off x="5760248" y="4149080"/>
                <a:ext cx="1116000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Elipse 132"/>
              <p:cNvSpPr/>
              <p:nvPr/>
            </p:nvSpPr>
            <p:spPr>
              <a:xfrm>
                <a:off x="6876256" y="4126270"/>
                <a:ext cx="46800" cy="4561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1350"/>
              </a:p>
            </p:txBody>
          </p:sp>
        </p:grpSp>
        <p:grpSp>
          <p:nvGrpSpPr>
            <p:cNvPr id="12" name="Grupo 6"/>
            <p:cNvGrpSpPr/>
            <p:nvPr/>
          </p:nvGrpSpPr>
          <p:grpSpPr>
            <a:xfrm>
              <a:off x="6300192" y="2802457"/>
              <a:ext cx="1187632" cy="358253"/>
              <a:chOff x="6300192" y="2802457"/>
              <a:chExt cx="1187632" cy="358253"/>
            </a:xfrm>
          </p:grpSpPr>
          <p:sp>
            <p:nvSpPr>
              <p:cNvPr id="77" name="CuadroTexto 76"/>
              <p:cNvSpPr txBox="1">
                <a:spLocks noChangeArrowheads="1"/>
              </p:cNvSpPr>
              <p:nvPr/>
            </p:nvSpPr>
            <p:spPr bwMode="auto">
              <a:xfrm>
                <a:off x="6372200" y="2802457"/>
                <a:ext cx="111562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r"/>
                <a:r>
                  <a:rPr lang="es-CO" sz="800" dirty="0" smtClean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MOVILIDAD SOCIAL</a:t>
                </a:r>
                <a:endParaRPr lang="es-CO" sz="800" b="1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4" name="Conector recto 133"/>
              <p:cNvCxnSpPr/>
              <p:nvPr/>
            </p:nvCxnSpPr>
            <p:spPr>
              <a:xfrm>
                <a:off x="6300192" y="3138832"/>
                <a:ext cx="576000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Elipse 134"/>
              <p:cNvSpPr/>
              <p:nvPr/>
            </p:nvSpPr>
            <p:spPr>
              <a:xfrm>
                <a:off x="6876256" y="3115091"/>
                <a:ext cx="46800" cy="4561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1350"/>
              </a:p>
            </p:txBody>
          </p:sp>
        </p:grpSp>
        <p:grpSp>
          <p:nvGrpSpPr>
            <p:cNvPr id="13" name="Grupo 8"/>
            <p:cNvGrpSpPr/>
            <p:nvPr/>
          </p:nvGrpSpPr>
          <p:grpSpPr>
            <a:xfrm>
              <a:off x="5652120" y="1743199"/>
              <a:ext cx="1835704" cy="484006"/>
              <a:chOff x="5652120" y="1743199"/>
              <a:chExt cx="1835704" cy="484006"/>
            </a:xfrm>
          </p:grpSpPr>
          <p:grpSp>
            <p:nvGrpSpPr>
              <p:cNvPr id="14" name="Grupo 7"/>
              <p:cNvGrpSpPr/>
              <p:nvPr/>
            </p:nvGrpSpPr>
            <p:grpSpPr>
              <a:xfrm>
                <a:off x="5652120" y="1743199"/>
                <a:ext cx="1835704" cy="461665"/>
                <a:chOff x="5652120" y="1743199"/>
                <a:chExt cx="1835704" cy="461665"/>
              </a:xfrm>
            </p:grpSpPr>
            <p:sp>
              <p:nvSpPr>
                <p:cNvPr id="84" name="CuadroTexto 83"/>
                <p:cNvSpPr txBox="1">
                  <a:spLocks noChangeArrowheads="1"/>
                </p:cNvSpPr>
                <p:nvPr/>
              </p:nvSpPr>
              <p:spPr bwMode="auto">
                <a:xfrm>
                  <a:off x="6084168" y="1743199"/>
                  <a:ext cx="140365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r"/>
                  <a:r>
                    <a:rPr lang="es-CO" sz="800" dirty="0" smtClean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COMPETITIVIDAD E INFRAESTRUCTURAS ESTRATÉGICAS</a:t>
                  </a:r>
                  <a:endParaRPr lang="es-CO" sz="800" b="1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1" name="Conector recto 130"/>
                <p:cNvCxnSpPr/>
                <p:nvPr/>
              </p:nvCxnSpPr>
              <p:spPr>
                <a:xfrm>
                  <a:off x="5652120" y="2204864"/>
                  <a:ext cx="1224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Elipse 161"/>
              <p:cNvSpPr/>
              <p:nvPr/>
            </p:nvSpPr>
            <p:spPr>
              <a:xfrm>
                <a:off x="6876256" y="2181586"/>
                <a:ext cx="46800" cy="4561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1350"/>
              </a:p>
            </p:txBody>
          </p:sp>
        </p:grpSp>
      </p:grpSp>
      <p:grpSp>
        <p:nvGrpSpPr>
          <p:cNvPr id="15" name="Grupo 63"/>
          <p:cNvGrpSpPr/>
          <p:nvPr/>
        </p:nvGrpSpPr>
        <p:grpSpPr>
          <a:xfrm>
            <a:off x="3656197" y="3246512"/>
            <a:ext cx="1906876" cy="1018895"/>
            <a:chOff x="4393316" y="2626195"/>
            <a:chExt cx="1906877" cy="1018895"/>
          </a:xfrm>
        </p:grpSpPr>
        <p:grpSp>
          <p:nvGrpSpPr>
            <p:cNvPr id="16" name="Grupo 64"/>
            <p:cNvGrpSpPr/>
            <p:nvPr/>
          </p:nvGrpSpPr>
          <p:grpSpPr>
            <a:xfrm>
              <a:off x="4393316" y="2631931"/>
              <a:ext cx="1906877" cy="1013159"/>
              <a:chOff x="4393316" y="2631931"/>
              <a:chExt cx="1906877" cy="1013159"/>
            </a:xfrm>
          </p:grpSpPr>
          <p:grpSp>
            <p:nvGrpSpPr>
              <p:cNvPr id="17" name="Grupo 86"/>
              <p:cNvGrpSpPr/>
              <p:nvPr/>
            </p:nvGrpSpPr>
            <p:grpSpPr>
              <a:xfrm>
                <a:off x="4393316" y="2642890"/>
                <a:ext cx="1906877" cy="1002200"/>
                <a:chOff x="4029693" y="1785155"/>
                <a:chExt cx="5547824" cy="2678990"/>
              </a:xfrm>
            </p:grpSpPr>
            <p:grpSp>
              <p:nvGrpSpPr>
                <p:cNvPr id="18" name="Grupo 103"/>
                <p:cNvGrpSpPr/>
                <p:nvPr/>
              </p:nvGrpSpPr>
              <p:grpSpPr>
                <a:xfrm>
                  <a:off x="4029693" y="2676201"/>
                  <a:ext cx="4846238" cy="1787944"/>
                  <a:chOff x="4029693" y="2676201"/>
                  <a:chExt cx="4846238" cy="1787944"/>
                </a:xfrm>
              </p:grpSpPr>
              <p:grpSp>
                <p:nvGrpSpPr>
                  <p:cNvPr id="19" name="Grupo 145"/>
                  <p:cNvGrpSpPr/>
                  <p:nvPr/>
                </p:nvGrpSpPr>
                <p:grpSpPr>
                  <a:xfrm>
                    <a:off x="4029693" y="2678008"/>
                    <a:ext cx="1404977" cy="1786137"/>
                    <a:chOff x="4029693" y="2678008"/>
                    <a:chExt cx="1404977" cy="1786137"/>
                  </a:xfrm>
                </p:grpSpPr>
                <p:sp>
                  <p:nvSpPr>
                    <p:cNvPr id="155" name="Rectángulo 154"/>
                    <p:cNvSpPr/>
                    <p:nvPr/>
                  </p:nvSpPr>
                  <p:spPr>
                    <a:xfrm>
                      <a:off x="4114799" y="2728452"/>
                      <a:ext cx="1244496" cy="167910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/>
                    </a:p>
                  </p:txBody>
                </p:sp>
                <p:sp>
                  <p:nvSpPr>
                    <p:cNvPr id="156" name="Rectángulo 155"/>
                    <p:cNvSpPr/>
                    <p:nvPr/>
                  </p:nvSpPr>
                  <p:spPr>
                    <a:xfrm>
                      <a:off x="4029693" y="4428145"/>
                      <a:ext cx="1400058" cy="36000"/>
                    </a:xfrm>
                    <a:prstGeom prst="rect">
                      <a:avLst/>
                    </a:prstGeom>
                    <a:solidFill>
                      <a:srgbClr val="CC0000">
                        <a:alpha val="7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/>
                    </a:p>
                  </p:txBody>
                </p:sp>
                <p:sp>
                  <p:nvSpPr>
                    <p:cNvPr id="157" name="Rectángulo 156"/>
                    <p:cNvSpPr/>
                    <p:nvPr/>
                  </p:nvSpPr>
                  <p:spPr>
                    <a:xfrm>
                      <a:off x="4034612" y="2678008"/>
                      <a:ext cx="1400058" cy="36000"/>
                    </a:xfrm>
                    <a:prstGeom prst="rect">
                      <a:avLst/>
                    </a:prstGeom>
                    <a:solidFill>
                      <a:srgbClr val="CC0000">
                        <a:alpha val="7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/>
                    </a:p>
                  </p:txBody>
                </p:sp>
              </p:grpSp>
              <p:grpSp>
                <p:nvGrpSpPr>
                  <p:cNvPr id="21" name="Grupo 146"/>
                  <p:cNvGrpSpPr/>
                  <p:nvPr/>
                </p:nvGrpSpPr>
                <p:grpSpPr>
                  <a:xfrm>
                    <a:off x="5737120" y="2727716"/>
                    <a:ext cx="1400059" cy="1735152"/>
                    <a:chOff x="4036149" y="2722799"/>
                    <a:chExt cx="1400059" cy="1735152"/>
                  </a:xfrm>
                </p:grpSpPr>
                <p:sp>
                  <p:nvSpPr>
                    <p:cNvPr id="153" name="Rectángulo 152"/>
                    <p:cNvSpPr/>
                    <p:nvPr/>
                  </p:nvSpPr>
                  <p:spPr>
                    <a:xfrm>
                      <a:off x="4114799" y="2722799"/>
                      <a:ext cx="1244497" cy="167910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/>
                    </a:p>
                  </p:txBody>
                </p:sp>
                <p:sp>
                  <p:nvSpPr>
                    <p:cNvPr id="154" name="Rectángulo 153"/>
                    <p:cNvSpPr/>
                    <p:nvPr/>
                  </p:nvSpPr>
                  <p:spPr>
                    <a:xfrm>
                      <a:off x="4036149" y="4421951"/>
                      <a:ext cx="1400059" cy="36000"/>
                    </a:xfrm>
                    <a:prstGeom prst="rect">
                      <a:avLst/>
                    </a:prstGeom>
                    <a:solidFill>
                      <a:srgbClr val="CC0000">
                        <a:alpha val="7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/>
                    </a:p>
                  </p:txBody>
                </p:sp>
              </p:grpSp>
              <p:sp>
                <p:nvSpPr>
                  <p:cNvPr id="148" name="Rectángulo 147"/>
                  <p:cNvSpPr/>
                  <p:nvPr/>
                </p:nvSpPr>
                <p:spPr>
                  <a:xfrm>
                    <a:off x="5730662" y="2676201"/>
                    <a:ext cx="1400059" cy="36000"/>
                  </a:xfrm>
                  <a:prstGeom prst="rect">
                    <a:avLst/>
                  </a:prstGeom>
                  <a:solidFill>
                    <a:srgbClr val="CC0000">
                      <a:alpha val="7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CO" sz="1350"/>
                  </a:p>
                </p:txBody>
              </p:sp>
              <p:grpSp>
                <p:nvGrpSpPr>
                  <p:cNvPr id="22" name="Grupo 148"/>
                  <p:cNvGrpSpPr/>
                  <p:nvPr/>
                </p:nvGrpSpPr>
                <p:grpSpPr>
                  <a:xfrm>
                    <a:off x="7470952" y="2678008"/>
                    <a:ext cx="1404979" cy="1786137"/>
                    <a:chOff x="4029693" y="2678008"/>
                    <a:chExt cx="1404979" cy="1786137"/>
                  </a:xfrm>
                </p:grpSpPr>
                <p:sp>
                  <p:nvSpPr>
                    <p:cNvPr id="150" name="Rectángulo 149"/>
                    <p:cNvSpPr/>
                    <p:nvPr/>
                  </p:nvSpPr>
                  <p:spPr>
                    <a:xfrm>
                      <a:off x="4114799" y="2728452"/>
                      <a:ext cx="1244496" cy="167910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 dirty="0"/>
                    </a:p>
                  </p:txBody>
                </p:sp>
                <p:sp>
                  <p:nvSpPr>
                    <p:cNvPr id="151" name="Rectángulo 150"/>
                    <p:cNvSpPr/>
                    <p:nvPr/>
                  </p:nvSpPr>
                  <p:spPr>
                    <a:xfrm>
                      <a:off x="4029693" y="4428145"/>
                      <a:ext cx="1400058" cy="36000"/>
                    </a:xfrm>
                    <a:prstGeom prst="rect">
                      <a:avLst/>
                    </a:prstGeom>
                    <a:solidFill>
                      <a:srgbClr val="CC0000">
                        <a:alpha val="7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/>
                    </a:p>
                  </p:txBody>
                </p:sp>
                <p:sp>
                  <p:nvSpPr>
                    <p:cNvPr id="152" name="Rectángulo 151"/>
                    <p:cNvSpPr/>
                    <p:nvPr/>
                  </p:nvSpPr>
                  <p:spPr>
                    <a:xfrm>
                      <a:off x="4034613" y="2678008"/>
                      <a:ext cx="1400059" cy="36000"/>
                    </a:xfrm>
                    <a:prstGeom prst="rect">
                      <a:avLst/>
                    </a:prstGeom>
                    <a:solidFill>
                      <a:srgbClr val="CC0000">
                        <a:alpha val="7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s-CO" sz="1350"/>
                    </a:p>
                  </p:txBody>
                </p:sp>
              </p:grpSp>
            </p:grpSp>
            <p:sp>
              <p:nvSpPr>
                <p:cNvPr id="107" name="CuadroTexto 106"/>
                <p:cNvSpPr txBox="1">
                  <a:spLocks noChangeArrowheads="1"/>
                </p:cNvSpPr>
                <p:nvPr/>
              </p:nvSpPr>
              <p:spPr bwMode="auto">
                <a:xfrm>
                  <a:off x="4130558" y="2171676"/>
                  <a:ext cx="1366022" cy="5759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s-CO" sz="800" dirty="0" smtClean="0">
                      <a:solidFill>
                        <a:srgbClr val="99000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Paz</a:t>
                  </a:r>
                  <a:endParaRPr lang="es-CO" sz="800" b="1" dirty="0">
                    <a:solidFill>
                      <a:srgbClr val="99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" name="Grupo 107"/>
                <p:cNvGrpSpPr/>
                <p:nvPr/>
              </p:nvGrpSpPr>
              <p:grpSpPr>
                <a:xfrm>
                  <a:off x="5846251" y="1785155"/>
                  <a:ext cx="108000" cy="866192"/>
                  <a:chOff x="2311350" y="2625854"/>
                  <a:chExt cx="108000" cy="1014020"/>
                </a:xfrm>
              </p:grpSpPr>
              <p:cxnSp>
                <p:nvCxnSpPr>
                  <p:cNvPr id="138" name="Conector recto 137"/>
                  <p:cNvCxnSpPr/>
                  <p:nvPr/>
                </p:nvCxnSpPr>
                <p:spPr>
                  <a:xfrm>
                    <a:off x="2365351" y="2625979"/>
                    <a:ext cx="0" cy="1013895"/>
                  </a:xfrm>
                  <a:prstGeom prst="line">
                    <a:avLst/>
                  </a:prstGeom>
                  <a:ln w="19050">
                    <a:solidFill>
                      <a:srgbClr val="CC0000">
                        <a:alpha val="72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Elipse 144"/>
                  <p:cNvSpPr/>
                  <p:nvPr/>
                </p:nvSpPr>
                <p:spPr>
                  <a:xfrm>
                    <a:off x="2311350" y="2625854"/>
                    <a:ext cx="108000" cy="126434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solidFill>
                      <a:srgbClr val="CC0000">
                        <a:alpha val="72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CO" sz="1350"/>
                  </a:p>
                </p:txBody>
              </p:sp>
            </p:grpSp>
            <p:sp>
              <p:nvSpPr>
                <p:cNvPr id="136" name="CuadroTexto 135"/>
                <p:cNvSpPr txBox="1">
                  <a:spLocks noChangeArrowheads="1"/>
                </p:cNvSpPr>
                <p:nvPr/>
              </p:nvSpPr>
              <p:spPr bwMode="auto">
                <a:xfrm>
                  <a:off x="5726081" y="2170125"/>
                  <a:ext cx="1756452" cy="577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s-CO" sz="800" dirty="0" smtClean="0">
                      <a:solidFill>
                        <a:srgbClr val="99000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Equidad</a:t>
                  </a:r>
                  <a:endParaRPr lang="es-CO" sz="800" b="1" dirty="0">
                    <a:solidFill>
                      <a:srgbClr val="99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CuadroTexto 136"/>
                <p:cNvSpPr txBox="1">
                  <a:spLocks noChangeArrowheads="1"/>
                </p:cNvSpPr>
                <p:nvPr/>
              </p:nvSpPr>
              <p:spPr bwMode="auto">
                <a:xfrm>
                  <a:off x="7477779" y="2170125"/>
                  <a:ext cx="2099738" cy="5759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s-CO" sz="800" dirty="0" smtClean="0">
                      <a:solidFill>
                        <a:srgbClr val="99000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Educación</a:t>
                  </a:r>
                  <a:endParaRPr lang="es-CO" sz="800" b="1" dirty="0">
                    <a:solidFill>
                      <a:srgbClr val="99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upo 78"/>
              <p:cNvGrpSpPr/>
              <p:nvPr/>
            </p:nvGrpSpPr>
            <p:grpSpPr>
              <a:xfrm>
                <a:off x="5610331" y="2631931"/>
                <a:ext cx="37121" cy="328980"/>
                <a:chOff x="5610331" y="2631931"/>
                <a:chExt cx="37121" cy="328980"/>
              </a:xfrm>
            </p:grpSpPr>
            <p:cxnSp>
              <p:nvCxnSpPr>
                <p:cNvPr id="80" name="Conector recto 79"/>
                <p:cNvCxnSpPr/>
                <p:nvPr/>
              </p:nvCxnSpPr>
              <p:spPr>
                <a:xfrm>
                  <a:off x="5626806" y="2636912"/>
                  <a:ext cx="0" cy="323999"/>
                </a:xfrm>
                <a:prstGeom prst="line">
                  <a:avLst/>
                </a:prstGeom>
                <a:ln w="19050">
                  <a:solidFill>
                    <a:srgbClr val="CC0000">
                      <a:alpha val="72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Elipse 80"/>
                <p:cNvSpPr/>
                <p:nvPr/>
              </p:nvSpPr>
              <p:spPr>
                <a:xfrm>
                  <a:off x="5610331" y="2631931"/>
                  <a:ext cx="37121" cy="40403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solidFill>
                    <a:srgbClr val="CC0000">
                      <a:alpha val="72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1350"/>
                </a:p>
              </p:txBody>
            </p:sp>
          </p:grpSp>
        </p:grpSp>
        <p:grpSp>
          <p:nvGrpSpPr>
            <p:cNvPr id="25" name="Grupo 65"/>
            <p:cNvGrpSpPr/>
            <p:nvPr/>
          </p:nvGrpSpPr>
          <p:grpSpPr>
            <a:xfrm>
              <a:off x="4455612" y="2626195"/>
              <a:ext cx="37121" cy="334716"/>
              <a:chOff x="4455612" y="2626195"/>
              <a:chExt cx="37121" cy="334716"/>
            </a:xfrm>
          </p:grpSpPr>
          <p:cxnSp>
            <p:nvCxnSpPr>
              <p:cNvPr id="67" name="Conector recto 66"/>
              <p:cNvCxnSpPr/>
              <p:nvPr/>
            </p:nvCxnSpPr>
            <p:spPr>
              <a:xfrm>
                <a:off x="4471187" y="2636912"/>
                <a:ext cx="0" cy="323999"/>
              </a:xfrm>
              <a:prstGeom prst="line">
                <a:avLst/>
              </a:prstGeom>
              <a:ln w="19050">
                <a:solidFill>
                  <a:srgbClr val="CC0000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Elipse 67"/>
              <p:cNvSpPr/>
              <p:nvPr/>
            </p:nvSpPr>
            <p:spPr>
              <a:xfrm>
                <a:off x="4455612" y="2626195"/>
                <a:ext cx="37121" cy="40403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>
                    <a:alpha val="7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1350"/>
              </a:p>
            </p:txBody>
          </p:sp>
        </p:grpSp>
      </p:grpSp>
      <p:grpSp>
        <p:nvGrpSpPr>
          <p:cNvPr id="26" name="Grupo 84"/>
          <p:cNvGrpSpPr/>
          <p:nvPr/>
        </p:nvGrpSpPr>
        <p:grpSpPr>
          <a:xfrm>
            <a:off x="678072" y="5666985"/>
            <a:ext cx="5550112" cy="577081"/>
            <a:chOff x="678072" y="5949280"/>
            <a:chExt cx="5550112" cy="577081"/>
          </a:xfrm>
        </p:grpSpPr>
        <p:grpSp>
          <p:nvGrpSpPr>
            <p:cNvPr id="27" name="Grupo 85"/>
            <p:cNvGrpSpPr/>
            <p:nvPr/>
          </p:nvGrpSpPr>
          <p:grpSpPr>
            <a:xfrm>
              <a:off x="3923928" y="6022449"/>
              <a:ext cx="2304256" cy="430887"/>
              <a:chOff x="6660256" y="953989"/>
              <a:chExt cx="2304256" cy="430887"/>
            </a:xfrm>
          </p:grpSpPr>
          <p:sp>
            <p:nvSpPr>
              <p:cNvPr id="99" name="Elipse 98"/>
              <p:cNvSpPr/>
              <p:nvPr/>
            </p:nvSpPr>
            <p:spPr>
              <a:xfrm>
                <a:off x="6660256" y="1062021"/>
                <a:ext cx="180000" cy="180000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/>
              </a:p>
            </p:txBody>
          </p:sp>
          <p:sp>
            <p:nvSpPr>
              <p:cNvPr id="100" name="CuadroTexto 99"/>
              <p:cNvSpPr txBox="1"/>
              <p:nvPr/>
            </p:nvSpPr>
            <p:spPr>
              <a:xfrm>
                <a:off x="6804272" y="953989"/>
                <a:ext cx="21602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50" dirty="0" smtClean="0">
                    <a:solidFill>
                      <a:srgbClr val="3399FF"/>
                    </a:solidFill>
                    <a:latin typeface="Century Gothic" panose="020B0502020202020204" pitchFamily="34" charset="0"/>
                  </a:rPr>
                  <a:t>Estrategia</a:t>
                </a:r>
              </a:p>
              <a:p>
                <a:r>
                  <a:rPr lang="es-CO" sz="1050" dirty="0" smtClean="0">
                    <a:solidFill>
                      <a:srgbClr val="3399FF"/>
                    </a:solidFill>
                    <a:latin typeface="Century Gothic" panose="020B0502020202020204" pitchFamily="34" charset="0"/>
                  </a:rPr>
                  <a:t>Regional</a:t>
                </a:r>
                <a:endParaRPr lang="es-CO" sz="1050" dirty="0">
                  <a:solidFill>
                    <a:srgbClr val="3399FF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8" name="Grupo 87"/>
            <p:cNvGrpSpPr/>
            <p:nvPr/>
          </p:nvGrpSpPr>
          <p:grpSpPr>
            <a:xfrm>
              <a:off x="678072" y="6119718"/>
              <a:ext cx="1301640" cy="261610"/>
              <a:chOff x="6660232" y="726623"/>
              <a:chExt cx="1301640" cy="261610"/>
            </a:xfrm>
          </p:grpSpPr>
          <p:sp>
            <p:nvSpPr>
              <p:cNvPr id="97" name="Elipse 96"/>
              <p:cNvSpPr/>
              <p:nvPr/>
            </p:nvSpPr>
            <p:spPr>
              <a:xfrm>
                <a:off x="6660232" y="73622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CuadroTexto 97"/>
              <p:cNvSpPr txBox="1"/>
              <p:nvPr/>
            </p:nvSpPr>
            <p:spPr>
              <a:xfrm>
                <a:off x="6809744" y="726623"/>
                <a:ext cx="1152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5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Pilares</a:t>
                </a:r>
              </a:p>
            </p:txBody>
          </p:sp>
        </p:grpSp>
        <p:grpSp>
          <p:nvGrpSpPr>
            <p:cNvPr id="29" name="Grupo 88"/>
            <p:cNvGrpSpPr/>
            <p:nvPr/>
          </p:nvGrpSpPr>
          <p:grpSpPr>
            <a:xfrm>
              <a:off x="1547664" y="6021288"/>
              <a:ext cx="2304256" cy="430887"/>
              <a:chOff x="6660256" y="926190"/>
              <a:chExt cx="2304256" cy="430887"/>
            </a:xfrm>
          </p:grpSpPr>
          <p:sp>
            <p:nvSpPr>
              <p:cNvPr id="93" name="Elipse 92"/>
              <p:cNvSpPr/>
              <p:nvPr/>
            </p:nvSpPr>
            <p:spPr>
              <a:xfrm>
                <a:off x="6660256" y="1034222"/>
                <a:ext cx="180000" cy="18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CuadroTexto 95"/>
              <p:cNvSpPr txBox="1"/>
              <p:nvPr/>
            </p:nvSpPr>
            <p:spPr>
              <a:xfrm>
                <a:off x="6804272" y="926190"/>
                <a:ext cx="21602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50" dirty="0">
                    <a:solidFill>
                      <a:srgbClr val="4F81BD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Estrategias</a:t>
                </a:r>
              </a:p>
              <a:p>
                <a:r>
                  <a:rPr lang="es-CO" sz="1050" dirty="0">
                    <a:solidFill>
                      <a:srgbClr val="4F81BD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Transversales</a:t>
                </a:r>
              </a:p>
            </p:txBody>
          </p:sp>
        </p:grpSp>
        <p:grpSp>
          <p:nvGrpSpPr>
            <p:cNvPr id="30" name="Grupo 89"/>
            <p:cNvGrpSpPr/>
            <p:nvPr/>
          </p:nvGrpSpPr>
          <p:grpSpPr>
            <a:xfrm>
              <a:off x="2771800" y="5949280"/>
              <a:ext cx="1692815" cy="577081"/>
              <a:chOff x="6660256" y="847612"/>
              <a:chExt cx="1692815" cy="577081"/>
            </a:xfrm>
          </p:grpSpPr>
          <p:sp>
            <p:nvSpPr>
              <p:cNvPr id="91" name="Elipse 90"/>
              <p:cNvSpPr/>
              <p:nvPr/>
            </p:nvSpPr>
            <p:spPr>
              <a:xfrm>
                <a:off x="6660256" y="1027652"/>
                <a:ext cx="180000" cy="180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srgbClr val="92D050"/>
                  </a:solidFill>
                </a:endParaRPr>
              </a:p>
            </p:txBody>
          </p:sp>
          <p:sp>
            <p:nvSpPr>
              <p:cNvPr id="92" name="CuadroTexto 91"/>
              <p:cNvSpPr txBox="1"/>
              <p:nvPr/>
            </p:nvSpPr>
            <p:spPr>
              <a:xfrm>
                <a:off x="6804272" y="847612"/>
                <a:ext cx="154879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50" dirty="0">
                    <a:solidFill>
                      <a:schemeClr val="accent3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Estrategia</a:t>
                </a:r>
              </a:p>
              <a:p>
                <a:r>
                  <a:rPr lang="es-CO" sz="1050" dirty="0" smtClean="0">
                    <a:solidFill>
                      <a:schemeClr val="accent3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Transversal Envolvente</a:t>
                </a:r>
                <a:endParaRPr lang="es-CO" sz="1050" dirty="0">
                  <a:solidFill>
                    <a:schemeClr val="accent3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02" name="CuadroTexto 101"/>
          <p:cNvSpPr txBox="1">
            <a:spLocks noChangeArrowheads="1"/>
          </p:cNvSpPr>
          <p:nvPr/>
        </p:nvSpPr>
        <p:spPr bwMode="auto">
          <a:xfrm>
            <a:off x="7601729" y="3975368"/>
            <a:ext cx="2115415" cy="2923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</a:t>
            </a:r>
            <a:endParaRPr lang="es-CO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CuadroTexto 104"/>
          <p:cNvSpPr txBox="1">
            <a:spLocks noChangeArrowheads="1"/>
          </p:cNvSpPr>
          <p:nvPr/>
        </p:nvSpPr>
        <p:spPr bwMode="auto">
          <a:xfrm>
            <a:off x="7601729" y="4393595"/>
            <a:ext cx="1886385" cy="2923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Cafetero</a:t>
            </a:r>
            <a:endParaRPr lang="es-CO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uadroTexto 108"/>
          <p:cNvSpPr txBox="1">
            <a:spLocks noChangeArrowheads="1"/>
          </p:cNvSpPr>
          <p:nvPr/>
        </p:nvSpPr>
        <p:spPr bwMode="auto">
          <a:xfrm>
            <a:off x="7601729" y="4751008"/>
            <a:ext cx="1886385" cy="2923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Oriente</a:t>
            </a:r>
            <a:endParaRPr lang="es-CO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uadroTexto 111"/>
          <p:cNvSpPr txBox="1">
            <a:spLocks noChangeArrowheads="1"/>
          </p:cNvSpPr>
          <p:nvPr/>
        </p:nvSpPr>
        <p:spPr bwMode="auto">
          <a:xfrm>
            <a:off x="7601729" y="5122202"/>
            <a:ext cx="1542495" cy="2923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Llano</a:t>
            </a:r>
          </a:p>
        </p:txBody>
      </p:sp>
      <p:sp>
        <p:nvSpPr>
          <p:cNvPr id="114" name="CuadroTexto 113"/>
          <p:cNvSpPr txBox="1">
            <a:spLocks noChangeArrowheads="1"/>
          </p:cNvSpPr>
          <p:nvPr/>
        </p:nvSpPr>
        <p:spPr bwMode="auto">
          <a:xfrm>
            <a:off x="7601729" y="5877839"/>
            <a:ext cx="1542495" cy="2923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Sur</a:t>
            </a:r>
          </a:p>
        </p:txBody>
      </p:sp>
      <p:sp>
        <p:nvSpPr>
          <p:cNvPr id="115" name="CuadroTexto 114"/>
          <p:cNvSpPr txBox="1">
            <a:spLocks noChangeArrowheads="1"/>
          </p:cNvSpPr>
          <p:nvPr/>
        </p:nvSpPr>
        <p:spPr bwMode="auto">
          <a:xfrm>
            <a:off x="7601729" y="5489195"/>
            <a:ext cx="1935635" cy="2923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Pacífico</a:t>
            </a:r>
            <a:endParaRPr lang="es-CO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9769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CuadroTexto 16"/>
          <p:cNvSpPr txBox="1">
            <a:spLocks noChangeArrowheads="1"/>
          </p:cNvSpPr>
          <p:nvPr/>
        </p:nvSpPr>
        <p:spPr bwMode="auto">
          <a:xfrm>
            <a:off x="109945" y="1846268"/>
            <a:ext cx="2805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CO" sz="1200" i="1" dirty="0">
                <a:solidFill>
                  <a:srgbClr val="B3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PND 2014-2018 “Todos </a:t>
            </a:r>
            <a:r>
              <a:rPr lang="es-CO" altLang="es-CO" sz="1200" i="1" dirty="0" smtClean="0">
                <a:solidFill>
                  <a:srgbClr val="B3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 nuevo país” </a:t>
            </a:r>
            <a:r>
              <a:rPr lang="es-CO" altLang="es-CO" sz="1200" i="1" dirty="0">
                <a:solidFill>
                  <a:srgbClr val="B3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ejecuta en los territorios para construir un país en paz, equitativo y educado…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3257350" y="712825"/>
            <a:ext cx="5556670" cy="646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s-CO" dirty="0" smtClean="0">
                <a:solidFill>
                  <a:schemeClr val="tx1"/>
                </a:solidFill>
                <a:latin typeface="+mn-lt"/>
                <a:ea typeface="+mn-ea"/>
              </a:rPr>
              <a:t>El Plan de Acción COT debe contribuir al logro de los objetivos y metas de OT incluidas en el PND</a:t>
            </a:r>
          </a:p>
        </p:txBody>
      </p:sp>
      <p:sp>
        <p:nvSpPr>
          <p:cNvPr id="117" name="116 Rectángulo"/>
          <p:cNvSpPr/>
          <p:nvPr/>
        </p:nvSpPr>
        <p:spPr>
          <a:xfrm>
            <a:off x="4735221" y="81992"/>
            <a:ext cx="407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Articulación plan de acción COT con PND</a:t>
            </a:r>
          </a:p>
        </p:txBody>
      </p:sp>
    </p:spTree>
    <p:extLst>
      <p:ext uri="{BB962C8B-B14F-4D97-AF65-F5344CB8AC3E}">
        <p14:creationId xmlns:p14="http://schemas.microsoft.com/office/powerpoint/2010/main" xmlns="" val="163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83"/>
          <p:cNvSpPr txBox="1">
            <a:spLocks noChangeArrowheads="1"/>
          </p:cNvSpPr>
          <p:nvPr/>
        </p:nvSpPr>
        <p:spPr bwMode="auto">
          <a:xfrm>
            <a:off x="2633740" y="2599913"/>
            <a:ext cx="54502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1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Objetivos y metas de OT por estrategia: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836455" y="699911"/>
            <a:ext cx="5882820" cy="46724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s-CO" sz="1400" dirty="0" smtClean="0">
                <a:solidFill>
                  <a:schemeClr val="tx1"/>
                </a:solidFill>
              </a:rPr>
              <a:t>La </a:t>
            </a:r>
            <a:r>
              <a:rPr lang="es-CO" sz="1400" dirty="0" smtClean="0">
                <a:solidFill>
                  <a:schemeClr val="tx1"/>
                </a:solidFill>
                <a:latin typeface="+mn-lt"/>
                <a:ea typeface="+mn-ea"/>
              </a:rPr>
              <a:t>articulación del Plan de Acción COT con </a:t>
            </a:r>
            <a:r>
              <a:rPr lang="es-CO" sz="1400" dirty="0" smtClean="0">
                <a:solidFill>
                  <a:schemeClr val="tx1"/>
                </a:solidFill>
              </a:rPr>
              <a:t> los el </a:t>
            </a:r>
            <a:r>
              <a:rPr lang="es-CO" sz="1400" dirty="0" smtClean="0">
                <a:solidFill>
                  <a:schemeClr val="tx1"/>
                </a:solidFill>
                <a:latin typeface="+mn-lt"/>
                <a:ea typeface="+mn-ea"/>
              </a:rPr>
              <a:t>PND requiere de una estrategia conjunta</a:t>
            </a:r>
          </a:p>
        </p:txBody>
      </p:sp>
      <p:cxnSp>
        <p:nvCxnSpPr>
          <p:cNvPr id="10" name="Conector recto 130"/>
          <p:cNvCxnSpPr/>
          <p:nvPr/>
        </p:nvCxnSpPr>
        <p:spPr>
          <a:xfrm>
            <a:off x="306139" y="3592978"/>
            <a:ext cx="193891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83"/>
          <p:cNvSpPr txBox="1">
            <a:spLocks noChangeArrowheads="1"/>
          </p:cNvSpPr>
          <p:nvPr/>
        </p:nvSpPr>
        <p:spPr bwMode="auto">
          <a:xfrm>
            <a:off x="165589" y="2931514"/>
            <a:ext cx="2155810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BUEN </a:t>
            </a:r>
          </a:p>
          <a:p>
            <a:pPr algn="r"/>
            <a:r>
              <a:rPr lang="es-CO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GOBIERNO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21399" y="1696124"/>
            <a:ext cx="6397876" cy="25391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/>
              <a:t>  7 Regiones con ejercicios de perspectivas de desarrollo de largo plazo construidos </a:t>
            </a:r>
          </a:p>
          <a:p>
            <a:r>
              <a:rPr lang="es-CO" sz="1400" dirty="0" smtClean="0"/>
              <a:t>	</a:t>
            </a:r>
            <a:endParaRPr lang="es-CO" sz="600" dirty="0" smtClean="0"/>
          </a:p>
          <a:p>
            <a:pPr>
              <a:buFont typeface="Arial" pitchFamily="34" charset="0"/>
              <a:buChar char="•"/>
            </a:pPr>
            <a:r>
              <a:rPr lang="es-CO" sz="1400" dirty="0" smtClean="0"/>
              <a:t>  </a:t>
            </a:r>
            <a:r>
              <a:rPr lang="es-CO" sz="1400" b="1" dirty="0" smtClean="0"/>
              <a:t>2 Sectores priorizados para aplicar propuesta de reparto de competencias diferenciadas </a:t>
            </a:r>
            <a:r>
              <a:rPr lang="es-CO" sz="1400" dirty="0" smtClean="0"/>
              <a:t>a las entidades territoriales 	</a:t>
            </a:r>
          </a:p>
          <a:p>
            <a:endParaRPr lang="es-CO" sz="1400" dirty="0" smtClean="0"/>
          </a:p>
          <a:p>
            <a:pPr>
              <a:buFont typeface="Arial" pitchFamily="34" charset="0"/>
              <a:buChar char="•"/>
            </a:pPr>
            <a:r>
              <a:rPr lang="es-CO" sz="1400" dirty="0" smtClean="0"/>
              <a:t> </a:t>
            </a:r>
            <a:r>
              <a:rPr lang="es-CO" sz="1400" b="1" dirty="0" smtClean="0"/>
              <a:t>Impulsa</a:t>
            </a:r>
            <a:r>
              <a:rPr lang="es-CO" sz="1400" dirty="0" smtClean="0"/>
              <a:t>r la </a:t>
            </a:r>
            <a:r>
              <a:rPr lang="es-CO" sz="1400" b="1" dirty="0" smtClean="0"/>
              <a:t>creación de observatorios regionales </a:t>
            </a:r>
            <a:r>
              <a:rPr lang="es-CO" sz="1400" dirty="0" smtClean="0"/>
              <a:t>donde estos aún no existan.</a:t>
            </a:r>
          </a:p>
          <a:p>
            <a:endParaRPr lang="es-CO" sz="1400" dirty="0" smtClean="0"/>
          </a:p>
          <a:p>
            <a:pPr>
              <a:buFont typeface="Arial" pitchFamily="34" charset="0"/>
              <a:buChar char="•"/>
            </a:pPr>
            <a:r>
              <a:rPr lang="es-CO" sz="1400" dirty="0" smtClean="0"/>
              <a:t>Reglamentar y poner en funcionamiento Zonas de Inversión Especial para la Superación de la Pobreza (ZIESP)</a:t>
            </a:r>
          </a:p>
          <a:p>
            <a:endParaRPr lang="es-CO" sz="1400" dirty="0" smtClean="0"/>
          </a:p>
          <a:p>
            <a:pPr>
              <a:buFont typeface="Arial" pitchFamily="34" charset="0"/>
              <a:buChar char="•"/>
            </a:pPr>
            <a:r>
              <a:rPr lang="es-CO" sz="1400" dirty="0" smtClean="0"/>
              <a:t> </a:t>
            </a:r>
            <a:r>
              <a:rPr lang="es-CO" sz="1400" b="1" dirty="0" smtClean="0"/>
              <a:t>Fortalecer Plan Nacional de Cartografía </a:t>
            </a:r>
            <a:r>
              <a:rPr lang="es-CO" sz="1400" dirty="0" smtClean="0"/>
              <a:t>y diseñar </a:t>
            </a:r>
            <a:r>
              <a:rPr lang="es-CO" sz="1400" b="1" dirty="0" smtClean="0"/>
              <a:t>Portal Geográfico Nacional</a:t>
            </a:r>
          </a:p>
          <a:p>
            <a:pPr>
              <a:buFont typeface="Arial" pitchFamily="34" charset="0"/>
              <a:buChar char="•"/>
            </a:pPr>
            <a:endParaRPr lang="es-CO" sz="500" dirty="0" smtClean="0"/>
          </a:p>
        </p:txBody>
      </p:sp>
      <p:sp>
        <p:nvSpPr>
          <p:cNvPr id="20" name="19 Rectángulo"/>
          <p:cNvSpPr/>
          <p:nvPr/>
        </p:nvSpPr>
        <p:spPr>
          <a:xfrm>
            <a:off x="4735221" y="81992"/>
            <a:ext cx="407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Articulación plan de acción COT con PND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346841" y="4572000"/>
            <a:ext cx="6519468" cy="13542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 Narrow" pitchFamily="34" charset="0"/>
              </a:rPr>
              <a:t>  </a:t>
            </a:r>
            <a:r>
              <a:rPr lang="es-CO" sz="1600" b="1" dirty="0" smtClean="0">
                <a:latin typeface="Arial Narrow" pitchFamily="34" charset="0"/>
              </a:rPr>
              <a:t>930.745</a:t>
            </a:r>
            <a:r>
              <a:rPr lang="es-CO" sz="1600" dirty="0" smtClean="0">
                <a:latin typeface="Arial Narrow" pitchFamily="34" charset="0"/>
              </a:rPr>
              <a:t> predios intervenidos por la </a:t>
            </a:r>
            <a:r>
              <a:rPr lang="es-CO" sz="1600" b="1" dirty="0" smtClean="0">
                <a:latin typeface="Arial Narrow" pitchFamily="34" charset="0"/>
              </a:rPr>
              <a:t>política de ordenamiento social y productivo del territorio</a:t>
            </a:r>
          </a:p>
          <a:p>
            <a:pPr>
              <a:buFont typeface="Arial" pitchFamily="34" charset="0"/>
              <a:buChar char="•"/>
            </a:pPr>
            <a:endParaRPr lang="es-CO" sz="8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b="1" dirty="0" smtClean="0">
                <a:latin typeface="Arial Narrow" pitchFamily="34" charset="0"/>
              </a:rPr>
              <a:t> 850.745 --- </a:t>
            </a:r>
            <a:r>
              <a:rPr lang="es-CO" sz="1600" dirty="0" smtClean="0">
                <a:latin typeface="Arial Narrow" pitchFamily="34" charset="0"/>
              </a:rPr>
              <a:t>Predios rurales </a:t>
            </a:r>
            <a:r>
              <a:rPr lang="es-CO" sz="1600" b="1" dirty="0" smtClean="0">
                <a:latin typeface="Arial Narrow" pitchFamily="34" charset="0"/>
              </a:rPr>
              <a:t>actualizados catastralmente</a:t>
            </a:r>
          </a:p>
          <a:p>
            <a:pPr>
              <a:buFont typeface="Arial" pitchFamily="34" charset="0"/>
              <a:buChar char="•"/>
            </a:pPr>
            <a:endParaRPr lang="es-CO" sz="10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b="1" dirty="0" smtClean="0">
                <a:latin typeface="Arial Narrow" pitchFamily="34" charset="0"/>
              </a:rPr>
              <a:t> 80.000 predios formalizados y entregados para el desarrollo rural</a:t>
            </a:r>
          </a:p>
        </p:txBody>
      </p:sp>
      <p:cxnSp>
        <p:nvCxnSpPr>
          <p:cNvPr id="24" name="Conector recto 130"/>
          <p:cNvCxnSpPr/>
          <p:nvPr/>
        </p:nvCxnSpPr>
        <p:spPr>
          <a:xfrm>
            <a:off x="689882" y="5192132"/>
            <a:ext cx="168999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83"/>
          <p:cNvSpPr txBox="1">
            <a:spLocks noChangeArrowheads="1"/>
          </p:cNvSpPr>
          <p:nvPr/>
        </p:nvSpPr>
        <p:spPr bwMode="auto">
          <a:xfrm>
            <a:off x="165588" y="4668912"/>
            <a:ext cx="2181779" cy="5847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TRANSFORMACIÓN </a:t>
            </a:r>
          </a:p>
          <a:p>
            <a:pPr algn="r"/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 CAMPO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5481" y="4589151"/>
            <a:ext cx="6525669" cy="7463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latinLnBrk="0">
              <a:lnSpc>
                <a:spcPct val="100000"/>
              </a:lnSpc>
              <a:buClrTx/>
              <a:buSzTx/>
              <a:tabLst/>
            </a:pPr>
            <a:endParaRPr lang="es-CO" sz="1050" dirty="0" smtClean="0">
              <a:latin typeface="Arial Narrow" pitchFamily="34" charset="0"/>
            </a:endParaRPr>
          </a:p>
          <a:p>
            <a:pPr marL="0" marR="0" lvl="0" indent="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s-CO" sz="1600" dirty="0" smtClean="0">
                <a:latin typeface="Arial Narrow" pitchFamily="34" charset="0"/>
              </a:rPr>
              <a:t>  Consolidar desarrollo minero energético: </a:t>
            </a:r>
            <a:r>
              <a:rPr lang="es-CO" sz="1600" b="1" dirty="0" smtClean="0">
                <a:latin typeface="Arial Narrow" pitchFamily="34" charset="0"/>
              </a:rPr>
              <a:t>Armonizar vocación del suelo visión común y por regiones </a:t>
            </a:r>
            <a:r>
              <a:rPr lang="es-CO" sz="1600" dirty="0" smtClean="0">
                <a:latin typeface="Arial Narrow" pitchFamily="34" charset="0"/>
              </a:rPr>
              <a:t>. Áreas de reserva para el desarrollo minero  </a:t>
            </a:r>
          </a:p>
        </p:txBody>
      </p:sp>
      <p:cxnSp>
        <p:nvCxnSpPr>
          <p:cNvPr id="11" name="Conector recto 130"/>
          <p:cNvCxnSpPr/>
          <p:nvPr/>
        </p:nvCxnSpPr>
        <p:spPr>
          <a:xfrm>
            <a:off x="576323" y="5063191"/>
            <a:ext cx="168999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25295" y="4556543"/>
            <a:ext cx="2100625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COMPETITIVIDAD E INFRAESTRUCTURAS ESTRATÉGICAS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36455" y="464406"/>
            <a:ext cx="5882820" cy="80434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s-CO" sz="1600" dirty="0" smtClean="0">
                <a:solidFill>
                  <a:schemeClr val="tx1"/>
                </a:solidFill>
              </a:rPr>
              <a:t>La </a:t>
            </a:r>
            <a:r>
              <a:rPr lang="es-CO" sz="1600" dirty="0" smtClean="0">
                <a:solidFill>
                  <a:schemeClr val="tx1"/>
                </a:solidFill>
                <a:latin typeface="+mn-lt"/>
                <a:ea typeface="+mn-ea"/>
              </a:rPr>
              <a:t>articulación del Plan de Acción COT con </a:t>
            </a:r>
            <a:r>
              <a:rPr lang="es-CO" sz="1600" dirty="0" smtClean="0">
                <a:solidFill>
                  <a:schemeClr val="tx1"/>
                </a:solidFill>
              </a:rPr>
              <a:t> los el </a:t>
            </a:r>
            <a:r>
              <a:rPr lang="es-CO" sz="1600" dirty="0" smtClean="0">
                <a:solidFill>
                  <a:schemeClr val="tx1"/>
                </a:solidFill>
                <a:latin typeface="+mn-lt"/>
                <a:ea typeface="+mn-ea"/>
              </a:rPr>
              <a:t>PND requiere de una estrategia conjunta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735221" y="81992"/>
            <a:ext cx="407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Articulación plan de acción COT con PND</a:t>
            </a:r>
          </a:p>
        </p:txBody>
      </p:sp>
      <p:cxnSp>
        <p:nvCxnSpPr>
          <p:cNvPr id="20" name="Conector recto 130"/>
          <p:cNvCxnSpPr/>
          <p:nvPr/>
        </p:nvCxnSpPr>
        <p:spPr>
          <a:xfrm>
            <a:off x="535517" y="2681707"/>
            <a:ext cx="193891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83"/>
          <p:cNvSpPr txBox="1">
            <a:spLocks noChangeArrowheads="1"/>
          </p:cNvSpPr>
          <p:nvPr/>
        </p:nvSpPr>
        <p:spPr bwMode="auto">
          <a:xfrm>
            <a:off x="94746" y="2472112"/>
            <a:ext cx="2155810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MOVILIDAD </a:t>
            </a:r>
          </a:p>
          <a:p>
            <a:pPr algn="r"/>
            <a:r>
              <a:rPr lang="es-CO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285371" y="1753624"/>
            <a:ext cx="652864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b="1" dirty="0" smtClean="0"/>
              <a:t>400 municipios </a:t>
            </a:r>
            <a:r>
              <a:rPr lang="es-CO" sz="1400" dirty="0" smtClean="0"/>
              <a:t>capacitados y/o apoyados técnicamente para la </a:t>
            </a:r>
            <a:r>
              <a:rPr lang="es-CO" sz="1600" b="1" dirty="0" smtClean="0"/>
              <a:t>revisión de POT </a:t>
            </a:r>
            <a:r>
              <a:rPr lang="es-CO" sz="1400" dirty="0" smtClean="0"/>
              <a:t>y para incorporación del </a:t>
            </a:r>
            <a:r>
              <a:rPr lang="es-CO" sz="1400" b="1" dirty="0" smtClean="0"/>
              <a:t>gestión del riesgo</a:t>
            </a:r>
            <a:r>
              <a:rPr lang="es-CO" sz="14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s-CO" sz="300" dirty="0" smtClean="0"/>
          </a:p>
          <a:p>
            <a:pPr>
              <a:buFont typeface="Arial" pitchFamily="34" charset="0"/>
              <a:buChar char="•"/>
            </a:pPr>
            <a:endParaRPr lang="es-CO" sz="400" dirty="0" smtClean="0"/>
          </a:p>
          <a:p>
            <a:pPr>
              <a:buFont typeface="Arial" pitchFamily="34" charset="0"/>
              <a:buChar char="•"/>
            </a:pPr>
            <a:r>
              <a:rPr lang="es-CO" sz="1400" dirty="0" smtClean="0"/>
              <a:t> </a:t>
            </a:r>
            <a:r>
              <a:rPr lang="es-CO" sz="1600" b="1" dirty="0" smtClean="0"/>
              <a:t> 68 </a:t>
            </a:r>
            <a:r>
              <a:rPr lang="es-CO" sz="1600" dirty="0" smtClean="0"/>
              <a:t>Municipios con lineamientos para incorporar </a:t>
            </a:r>
            <a:r>
              <a:rPr lang="es-CO" sz="1600" b="1" dirty="0" smtClean="0"/>
              <a:t>la gestión del riesgo en los POT</a:t>
            </a:r>
            <a:endParaRPr lang="es-CO" sz="1600" dirty="0" smtClean="0"/>
          </a:p>
          <a:p>
            <a:pPr>
              <a:buFont typeface="Arial" pitchFamily="34" charset="0"/>
              <a:buChar char="•"/>
            </a:pPr>
            <a:endParaRPr lang="es-CO" sz="300" b="1" dirty="0" smtClean="0"/>
          </a:p>
          <a:p>
            <a:endParaRPr lang="es-CO" sz="600" dirty="0" smtClean="0"/>
          </a:p>
          <a:p>
            <a:pPr>
              <a:buFont typeface="Arial" pitchFamily="34" charset="0"/>
              <a:buChar char="•"/>
            </a:pPr>
            <a:r>
              <a:rPr lang="es-CO" sz="1600" dirty="0" smtClean="0"/>
              <a:t>  </a:t>
            </a:r>
            <a:r>
              <a:rPr lang="es-CO" sz="1600" b="1" dirty="0" smtClean="0"/>
              <a:t>250 municipios </a:t>
            </a:r>
            <a:r>
              <a:rPr lang="es-CO" sz="1600" dirty="0" smtClean="0"/>
              <a:t>apoyo metodología identificación </a:t>
            </a:r>
            <a:r>
              <a:rPr lang="es-CO" sz="1600" b="1" dirty="0" smtClean="0"/>
              <a:t>asentamientos en riesgo</a:t>
            </a:r>
          </a:p>
          <a:p>
            <a:endParaRPr lang="es-CO" sz="900" b="1" dirty="0" smtClean="0"/>
          </a:p>
          <a:p>
            <a:pPr>
              <a:buFont typeface="Arial" pitchFamily="34" charset="0"/>
              <a:buChar char="•"/>
            </a:pPr>
            <a:r>
              <a:rPr lang="es-CO" sz="1600" b="1" dirty="0" smtClean="0"/>
              <a:t>  4 planes piloto departamentales </a:t>
            </a:r>
            <a:r>
              <a:rPr lang="es-CO" sz="1600" dirty="0" smtClean="0"/>
              <a:t>de ordenamiento territorial que vinculen las principales </a:t>
            </a:r>
            <a:r>
              <a:rPr lang="es-CO" sz="1600" b="1" dirty="0" smtClean="0"/>
              <a:t>aglomeraciones urbanas del país</a:t>
            </a:r>
          </a:p>
          <a:p>
            <a:endParaRPr lang="es-CO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7059" y="1354667"/>
            <a:ext cx="8369472" cy="1477328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90000"/>
              </a:lnSpc>
            </a:pPr>
            <a:r>
              <a:rPr lang="es-CO" sz="1600" b="1" dirty="0" smtClean="0">
                <a:solidFill>
                  <a:schemeClr val="bg1"/>
                </a:solidFill>
                <a:latin typeface="Arial Narrow" pitchFamily="34" charset="0"/>
              </a:rPr>
              <a:t>La COT debe fortalecerse como organismo que toma decisiones conjuntas y articuladas de OT. </a:t>
            </a:r>
          </a:p>
          <a:p>
            <a:pPr marL="514350" indent="-514350" algn="ctr">
              <a:lnSpc>
                <a:spcPct val="90000"/>
              </a:lnSpc>
            </a:pPr>
            <a:r>
              <a:rPr lang="es-CO" b="1" dirty="0" smtClean="0">
                <a:solidFill>
                  <a:schemeClr val="bg1"/>
                </a:solidFill>
                <a:latin typeface="Arial Narrow" pitchFamily="34" charset="0"/>
              </a:rPr>
              <a:t>Se requiere:</a:t>
            </a:r>
          </a:p>
          <a:p>
            <a:pPr marL="514350" indent="-514350" algn="ctr">
              <a:lnSpc>
                <a:spcPct val="90000"/>
              </a:lnSpc>
            </a:pPr>
            <a:endParaRPr lang="es-CO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Incorporar a la COT otras entidades con alta injerencia en el OT  (con voz y voto)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endParaRPr lang="es-CO" sz="16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Fortalecer el CEI: </a:t>
            </a:r>
            <a:r>
              <a:rPr lang="es-CO" sz="1600" b="1" dirty="0" smtClean="0">
                <a:solidFill>
                  <a:schemeClr val="bg1"/>
                </a:solidFill>
                <a:latin typeface="Arial Narrow" pitchFamily="34" charset="0"/>
              </a:rPr>
              <a:t>Escalar</a:t>
            </a: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 propuestas a decisiones al alto nivel (COT y Congreso)</a:t>
            </a:r>
            <a:endParaRPr lang="es-CO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096192" y="4347283"/>
            <a:ext cx="6715728" cy="0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e08595.medialib.glogster.com/camilaquiroga/media/f5/f56a461d6b1278e76bd4e463d1b63042fb21d00c/14664929-personas-humana-3d-sit-personaje-en-la-piramide-3d-hacer-ilustracion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4961" r="26919" b="9624"/>
          <a:stretch>
            <a:fillRect/>
          </a:stretch>
        </p:blipFill>
        <p:spPr bwMode="auto">
          <a:xfrm>
            <a:off x="1232096" y="3387356"/>
            <a:ext cx="1514075" cy="2142462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>
            <a:off x="1096192" y="5445356"/>
            <a:ext cx="6715728" cy="0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041071" y="5445356"/>
            <a:ext cx="3025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tx2"/>
                </a:solidFill>
              </a:rPr>
              <a:t>Nivel Técnico  Asesor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50461" y="4381150"/>
            <a:ext cx="2028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dirty="0" smtClean="0">
                <a:solidFill>
                  <a:schemeClr val="tx2"/>
                </a:solidFill>
              </a:rPr>
              <a:t>Nivel técnico directivo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123198" y="5111826"/>
            <a:ext cx="1881969" cy="565371"/>
          </a:xfrm>
          <a:prstGeom prst="rect">
            <a:avLst/>
          </a:prstGeom>
          <a:solidFill>
            <a:srgbClr val="002060"/>
          </a:solidFill>
          <a:ln>
            <a:solidFill>
              <a:srgbClr val="BC2A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CEI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894668" y="3387356"/>
            <a:ext cx="5310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tx2"/>
                </a:solidFill>
              </a:rPr>
              <a:t>Ministros y  Directores </a:t>
            </a:r>
          </a:p>
          <a:p>
            <a:pPr algn="ctr"/>
            <a:r>
              <a:rPr lang="es-CO" sz="1600" dirty="0" smtClean="0">
                <a:solidFill>
                  <a:schemeClr val="tx2"/>
                </a:solidFill>
              </a:rPr>
              <a:t>Entidades Nacionales</a:t>
            </a:r>
            <a:endParaRPr lang="es-CO" sz="1600" dirty="0">
              <a:solidFill>
                <a:schemeClr val="tx2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086798" y="3646303"/>
            <a:ext cx="6725122" cy="0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2867696" y="3492414"/>
            <a:ext cx="2340671" cy="307777"/>
          </a:xfrm>
          <a:prstGeom prst="rect">
            <a:avLst/>
          </a:prstGeom>
          <a:solidFill>
            <a:srgbClr val="002060"/>
          </a:solidFill>
          <a:ln>
            <a:solidFill>
              <a:srgbClr val="AF272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COT SENADO  CÁMARA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811921" y="3355457"/>
            <a:ext cx="1038166" cy="461665"/>
          </a:xfrm>
          <a:prstGeom prst="rect">
            <a:avLst/>
          </a:prstGeom>
          <a:solidFill>
            <a:srgbClr val="002060"/>
          </a:solidFill>
          <a:ln>
            <a:solidFill>
              <a:srgbClr val="AF272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COT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735221" y="81992"/>
            <a:ext cx="407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Retos de la COT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0" y="3378200"/>
            <a:ext cx="9156700" cy="19431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28649" y="4222750"/>
            <a:ext cx="4276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CO" altLang="es-ES" sz="1600" noProof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(+57 1) </a:t>
            </a:r>
            <a:r>
              <a:rPr lang="es-CO" altLang="es-ES" sz="1600" noProof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3815000 ext. 1338/39</a:t>
            </a:r>
            <a:endParaRPr lang="es-CO" altLang="es-ES" sz="1600" noProof="1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O" altLang="es-ES" sz="1600" noProof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10 No. 24 – 55 Piso 4°</a:t>
            </a:r>
            <a:endParaRPr lang="es-CO" altLang="es-ES" sz="1600" noProof="1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O" altLang="es-ES" sz="1600" noProof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- Colombia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2775" y="3716338"/>
            <a:ext cx="283845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Secretaria Técnica de la COT</a:t>
            </a:r>
            <a:endParaRPr sz="1600" b="1" noProof="1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843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2897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69888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ángulo 1"/>
          <p:cNvSpPr>
            <a:spLocks noChangeArrowheads="1"/>
          </p:cNvSpPr>
          <p:nvPr/>
        </p:nvSpPr>
        <p:spPr bwMode="auto">
          <a:xfrm>
            <a:off x="2644779" y="5862638"/>
            <a:ext cx="3854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secretariatecnicacot@dnp.gov.co</a:t>
            </a:r>
            <a:endParaRPr lang="es-ES" altLang="es-E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-23812" y="3888494"/>
            <a:ext cx="9156700" cy="198755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43" name="Rectangle 82"/>
          <p:cNvSpPr>
            <a:spLocks noChangeArrowheads="1"/>
          </p:cNvSpPr>
          <p:nvPr/>
        </p:nvSpPr>
        <p:spPr bwMode="auto">
          <a:xfrm>
            <a:off x="989012" y="4064000"/>
            <a:ext cx="8154988" cy="29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defTabSz="91440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dirty="0" smtClean="0">
                <a:solidFill>
                  <a:srgbClr val="AF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Técnica de la Comisión de Ordenamiento Territorial - COT</a:t>
            </a:r>
            <a:endParaRPr lang="es-ES" altLang="es-ES" dirty="0">
              <a:solidFill>
                <a:srgbClr val="AF27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2"/>
          <p:cNvSpPr>
            <a:spLocks noChangeArrowheads="1"/>
          </p:cNvSpPr>
          <p:nvPr/>
        </p:nvSpPr>
        <p:spPr bwMode="auto">
          <a:xfrm>
            <a:off x="977900" y="4354336"/>
            <a:ext cx="685165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Territorial Sostenible</a:t>
            </a: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323163" y="5148944"/>
            <a:ext cx="8820837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defTabSz="91440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2800" b="1" dirty="0" smtClean="0">
                <a:solidFill>
                  <a:srgbClr val="AF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ST- COT: </a:t>
            </a:r>
            <a:r>
              <a:rPr lang="es-ES" altLang="es-ES" sz="2000" b="1" dirty="0" smtClean="0">
                <a:solidFill>
                  <a:srgbClr val="AF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acción articulados con PND </a:t>
            </a:r>
            <a:endParaRPr lang="es-ES" altLang="es-ES" sz="2800" b="1" dirty="0">
              <a:solidFill>
                <a:srgbClr val="AF27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O" sz="2400" smtClean="0">
                <a:solidFill>
                  <a:srgbClr val="C00000"/>
                </a:solidFill>
                <a:latin typeface="Arial Narrow" pitchFamily="34" charset="0"/>
              </a:rPr>
              <a:t>SÉPTIMA SESIÓN DE LA COT</a:t>
            </a:r>
            <a:br>
              <a:rPr lang="es-CO" sz="24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s-CO" sz="2000" smtClean="0">
                <a:solidFill>
                  <a:srgbClr val="C00000"/>
                </a:solidFill>
                <a:latin typeface="Arial Narrow" pitchFamily="34" charset="0"/>
              </a:rPr>
              <a:t>COMISIÓN DE ORDENAMIENTO TERRITORIAL - COT</a:t>
            </a:r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 bwMode="auto">
          <a:xfrm>
            <a:off x="971550" y="1577975"/>
            <a:ext cx="7715250" cy="146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z="1800" dirty="0" smtClean="0">
                <a:latin typeface="Arial Narrow" pitchFamily="34" charset="0"/>
              </a:rPr>
              <a:t>Fecha: 24 de abril de 2015</a:t>
            </a:r>
          </a:p>
          <a:p>
            <a:r>
              <a:rPr lang="es-CO" sz="1800" dirty="0" smtClean="0">
                <a:latin typeface="Arial Narrow" pitchFamily="34" charset="0"/>
              </a:rPr>
              <a:t>Lugar: Ministerio del Interior, Edificio La Giralda, Carrera 8 No. 7 – 83 – Salón Viceministros</a:t>
            </a:r>
          </a:p>
          <a:p>
            <a:r>
              <a:rPr lang="es-CO" sz="1800" dirty="0" smtClean="0">
                <a:latin typeface="Arial Narrow" pitchFamily="34" charset="0"/>
              </a:rPr>
              <a:t>Hora: 10:30 </a:t>
            </a:r>
            <a:r>
              <a:rPr lang="es-CO" sz="1800" dirty="0" err="1" smtClean="0">
                <a:latin typeface="Arial Narrow" pitchFamily="34" charset="0"/>
              </a:rPr>
              <a:t>a.m</a:t>
            </a:r>
            <a:endParaRPr lang="es-CO" sz="1800" dirty="0" smtClean="0">
              <a:latin typeface="Arial Narrow" pitchFamily="34" charset="0"/>
            </a:endParaRPr>
          </a:p>
          <a:p>
            <a:endParaRPr lang="es-CO" dirty="0" smtClean="0">
              <a:latin typeface="Arial Narrow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25525" y="3279775"/>
            <a:ext cx="6954148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>
                <a:solidFill>
                  <a:srgbClr val="C00000"/>
                </a:solidFill>
                <a:latin typeface="Arial Narrow" pitchFamily="34" charset="0"/>
              </a:rPr>
              <a:t>ORDEN DEL DÍA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CO" dirty="0">
                <a:latin typeface="Arial Narrow" pitchFamily="34" charset="0"/>
              </a:rPr>
              <a:t>Verificación del Quorum y aprobación del orden del día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CO" dirty="0">
                <a:latin typeface="Arial Narrow" pitchFamily="34" charset="0"/>
              </a:rPr>
              <a:t>Informe de la Secretaría Técnica y aprobación del Plan de Acción 2015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CO" dirty="0" smtClean="0">
                <a:latin typeface="Arial Narrow" pitchFamily="34" charset="0"/>
              </a:rPr>
              <a:t>Articulación Plan de Acción COT con PND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CO" dirty="0" smtClean="0">
                <a:latin typeface="Arial Narrow" pitchFamily="34" charset="0"/>
              </a:rPr>
              <a:t>Aprobación </a:t>
            </a:r>
            <a:r>
              <a:rPr lang="es-CO" dirty="0">
                <a:latin typeface="Arial Narrow" pitchFamily="34" charset="0"/>
              </a:rPr>
              <a:t>del Concepto sobre el proyecto de conversión de Cali en Distrito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CO" dirty="0" smtClean="0">
                <a:latin typeface="Arial Narrow" pitchFamily="34" charset="0"/>
              </a:rPr>
              <a:t>Varios  </a:t>
            </a:r>
            <a:endParaRPr lang="es-CO" dirty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s-CO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1422" y="1591731"/>
            <a:ext cx="66943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s-CO" b="1" dirty="0" smtClean="0">
              <a:latin typeface="Arial Narrow" pitchFamily="34" charset="0"/>
            </a:endParaRPr>
          </a:p>
          <a:p>
            <a:pPr marL="514350" indent="-514350"/>
            <a:r>
              <a:rPr lang="es-CO" b="1" dirty="0" smtClean="0">
                <a:latin typeface="Arial Narrow" pitchFamily="34" charset="0"/>
              </a:rPr>
              <a:t>1. Informe de Secretaría Técnica y Aprobación Plan De Acción 2015</a:t>
            </a:r>
          </a:p>
          <a:p>
            <a:pPr marL="514350" indent="-514350"/>
            <a:endParaRPr lang="es-CO" sz="1400" b="1" dirty="0" smtClean="0">
              <a:latin typeface="Arial Narrow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Acciones y logros 2011 – 2014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Propuesta Plan de Acción 2015</a:t>
            </a:r>
          </a:p>
          <a:p>
            <a:pPr marL="514350" indent="-514350"/>
            <a:endParaRPr lang="es-CO" b="1" dirty="0" smtClean="0">
              <a:latin typeface="Arial Narrow" pitchFamily="34" charset="0"/>
            </a:endParaRPr>
          </a:p>
          <a:p>
            <a:pPr marL="514350" indent="-514350"/>
            <a:r>
              <a:rPr lang="es-CO" b="1" dirty="0" smtClean="0">
                <a:latin typeface="Arial Narrow" pitchFamily="34" charset="0"/>
              </a:rPr>
              <a:t>2 . Articulación Plan de Acción COT con PND</a:t>
            </a:r>
          </a:p>
          <a:p>
            <a:pPr marL="514350" indent="-514350"/>
            <a:endParaRPr lang="es-CO" b="1" dirty="0" smtClean="0">
              <a:latin typeface="Arial Narrow" pitchFamily="34" charset="0"/>
            </a:endParaRPr>
          </a:p>
          <a:p>
            <a:pPr marL="514350" indent="-514350"/>
            <a:r>
              <a:rPr lang="es-CO" b="1" dirty="0" smtClean="0">
                <a:latin typeface="Arial Narrow" pitchFamily="34" charset="0"/>
              </a:rPr>
              <a:t>3.  Retos de la COT</a:t>
            </a:r>
            <a:endParaRPr lang="es-ES" dirty="0" smtClean="0">
              <a:latin typeface="Arial Narrow" pitchFamily="34" charset="0"/>
            </a:endParaRPr>
          </a:p>
          <a:p>
            <a:pPr marL="514350" indent="-514350"/>
            <a:endParaRPr lang="es-CO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06894" y="116119"/>
            <a:ext cx="6401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CO" sz="2800" b="1" dirty="0" smtClean="0">
                <a:solidFill>
                  <a:srgbClr val="AF272F"/>
                </a:solidFill>
                <a:latin typeface="Arial Narrow" panose="020B0606020202030204" pitchFamily="34" charset="0"/>
              </a:rPr>
              <a:t>Informe de la Secretaría Técnica</a:t>
            </a:r>
          </a:p>
          <a:p>
            <a:pPr marL="514350" indent="-514350" algn="r"/>
            <a:r>
              <a:rPr lang="es-CO" sz="2800" b="1" dirty="0" smtClean="0">
                <a:solidFill>
                  <a:srgbClr val="AF272F"/>
                </a:solidFill>
                <a:latin typeface="Arial Narrow" panose="020B0606020202030204" pitchFamily="34" charset="0"/>
              </a:rPr>
              <a:t>y aprobación del Plan de Acción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131" y="48092"/>
            <a:ext cx="3165138" cy="1015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2" name="Imagen 1"/>
          <p:cNvPicPr>
            <a:picLocks noChangeAspect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83" b="6552"/>
          <a:stretch>
            <a:fillRect/>
          </a:stretch>
        </p:blipFill>
        <p:spPr>
          <a:xfrm>
            <a:off x="1849533" y="1156035"/>
            <a:ext cx="4981042" cy="51987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396" y="749325"/>
            <a:ext cx="1814317" cy="5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431" y="749325"/>
            <a:ext cx="1922469" cy="5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479" y="3948419"/>
            <a:ext cx="1237681" cy="8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81" y="2655126"/>
            <a:ext cx="996427" cy="9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526" y="749325"/>
            <a:ext cx="1986809" cy="5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46" y="1324141"/>
            <a:ext cx="980975" cy="117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9210" y="1324141"/>
            <a:ext cx="923925" cy="923925"/>
          </a:xfrm>
          <a:prstGeom prst="rect">
            <a:avLst/>
          </a:prstGeom>
        </p:spPr>
      </p:pic>
      <p:pic>
        <p:nvPicPr>
          <p:cNvPr id="14" name="Picture 2" descr="https://encrypted-tbn2.gstatic.com/images?q=tbn:ANd9GcSmkEC_7Jgp7p64b_wygUZ5UCA3DyYmzQeQ3s2Nfn4VJgJJBvo65us2yra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301" y="1324141"/>
            <a:ext cx="1471463" cy="9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pazabogados.com.co/wp-content/uploads/2014/04/Congreso-de-la-republic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379"/>
          <a:stretch>
            <a:fillRect/>
          </a:stretch>
        </p:blipFill>
        <p:spPr bwMode="auto">
          <a:xfrm>
            <a:off x="6182550" y="1489811"/>
            <a:ext cx="1296050" cy="5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358" y="3918373"/>
            <a:ext cx="1997822" cy="6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6211" y="2779791"/>
            <a:ext cx="1337233" cy="6427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1646" y="4556103"/>
            <a:ext cx="1843245" cy="5004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1649" y="2855019"/>
            <a:ext cx="1162828" cy="5143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17" y="5145636"/>
            <a:ext cx="1725135" cy="4441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7620" y="5148268"/>
            <a:ext cx="1827992" cy="5004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10"/>
          <a:stretch>
            <a:fillRect/>
          </a:stretch>
        </p:blipFill>
        <p:spPr>
          <a:xfrm>
            <a:off x="-1877" y="3935240"/>
            <a:ext cx="1910097" cy="50177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200" y="2826867"/>
            <a:ext cx="466635" cy="59384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86" y="4446242"/>
            <a:ext cx="1728440" cy="594704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90"/>
          <a:stretch>
            <a:fillRect/>
          </a:stretch>
        </p:blipFill>
        <p:spPr bwMode="auto">
          <a:xfrm>
            <a:off x="71740" y="726355"/>
            <a:ext cx="1785664" cy="53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7" descr="Descripción: D:\Beatriz E. Villa\COMUNICACIONES\Nueva imagen\Logo Area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013" y="4926061"/>
            <a:ext cx="828754" cy="10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571" y="1336595"/>
            <a:ext cx="819998" cy="9543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076" y="2867732"/>
            <a:ext cx="1203260" cy="50212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271"/>
          <a:stretch/>
        </p:blipFill>
        <p:spPr>
          <a:xfrm>
            <a:off x="4049449" y="3968627"/>
            <a:ext cx="915146" cy="61982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00934" y="4628095"/>
            <a:ext cx="1198802" cy="517454"/>
          </a:xfrm>
          <a:prstGeom prst="rect">
            <a:avLst/>
          </a:prstGeom>
        </p:spPr>
      </p:pic>
      <p:cxnSp>
        <p:nvCxnSpPr>
          <p:cNvPr id="34" name="33 Conector recto"/>
          <p:cNvCxnSpPr/>
          <p:nvPr/>
        </p:nvCxnSpPr>
        <p:spPr>
          <a:xfrm>
            <a:off x="161893" y="2587317"/>
            <a:ext cx="6421551" cy="35284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Imagen 5" descr="https://encrypted-tbn1.gstatic.com/images?q=tbn:ANd9GcRKzoc1lpa6NHjGx5K3nccmRSCyCSgRCr1LM0Z5g-dUx0LaeNY54LSPZg"/>
          <p:cNvPicPr>
            <a:picLocks noChangeAspect="1" noChangeArrowheads="1"/>
          </p:cNvPicPr>
          <p:nvPr/>
        </p:nvPicPr>
        <p:blipFill>
          <a:blip r:embed="rId28" r:link="rId29"/>
          <a:srcRect/>
          <a:stretch>
            <a:fillRect/>
          </a:stretch>
        </p:blipFill>
        <p:spPr bwMode="auto">
          <a:xfrm>
            <a:off x="3913015" y="5183811"/>
            <a:ext cx="1253778" cy="399912"/>
          </a:xfrm>
          <a:prstGeom prst="rect">
            <a:avLst/>
          </a:prstGeom>
          <a:noFill/>
        </p:spPr>
      </p:pic>
      <p:cxnSp>
        <p:nvCxnSpPr>
          <p:cNvPr id="36" name="35 Conector recto"/>
          <p:cNvCxnSpPr/>
          <p:nvPr/>
        </p:nvCxnSpPr>
        <p:spPr>
          <a:xfrm>
            <a:off x="161893" y="3852588"/>
            <a:ext cx="6421551" cy="6621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-1221639" y="2210889"/>
            <a:ext cx="5507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Miembros</a:t>
            </a:r>
            <a:endParaRPr lang="es-CO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085500" y="3459099"/>
            <a:ext cx="283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Invitados permanentes</a:t>
            </a:r>
            <a:endParaRPr lang="es-CO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637925" y="6171884"/>
            <a:ext cx="283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Invitados temáticos</a:t>
            </a:r>
            <a:endParaRPr lang="es-CO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2715924" y="110802"/>
            <a:ext cx="6183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Contexto: Integrantes y funciones COT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640517" y="2228689"/>
            <a:ext cx="2258753" cy="41645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CO" sz="2000" b="1" dirty="0" smtClean="0"/>
              <a:t>COT</a:t>
            </a:r>
            <a:r>
              <a:rPr lang="es-CO" dirty="0" smtClean="0"/>
              <a:t> </a:t>
            </a:r>
          </a:p>
          <a:p>
            <a:pPr algn="ctr"/>
            <a:r>
              <a:rPr lang="es-CO" sz="1600" b="1" dirty="0" smtClean="0"/>
              <a:t>INSTANCIA ASESORA EN</a:t>
            </a:r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  <p:sp>
        <p:nvSpPr>
          <p:cNvPr id="43" name="28 CuadroTexto"/>
          <p:cNvSpPr txBox="1"/>
          <p:nvPr/>
        </p:nvSpPr>
        <p:spPr>
          <a:xfrm>
            <a:off x="6795833" y="2877203"/>
            <a:ext cx="1959872" cy="408623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CO" sz="1200" dirty="0"/>
              <a:t>P</a:t>
            </a:r>
            <a:r>
              <a:rPr lang="es-CO" sz="1200" dirty="0" smtClean="0"/>
              <a:t>olíticas y </a:t>
            </a:r>
            <a:r>
              <a:rPr lang="es-CO" sz="1200" b="1" dirty="0" smtClean="0"/>
              <a:t>desarrollos legislativos</a:t>
            </a:r>
          </a:p>
        </p:txBody>
      </p:sp>
      <p:sp>
        <p:nvSpPr>
          <p:cNvPr id="44" name="29 CuadroTexto"/>
          <p:cNvSpPr txBox="1"/>
          <p:nvPr/>
        </p:nvSpPr>
        <p:spPr>
          <a:xfrm>
            <a:off x="6819141" y="4170291"/>
            <a:ext cx="1930605" cy="408623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>
              <a:defRPr sz="1300"/>
            </a:lvl1pPr>
          </a:lstStyle>
          <a:p>
            <a:pPr algn="just"/>
            <a:r>
              <a:rPr lang="es-CO" sz="1200" dirty="0" smtClean="0"/>
              <a:t>Escenarios de </a:t>
            </a:r>
            <a:r>
              <a:rPr lang="es-CO" sz="1200" b="1" dirty="0" smtClean="0"/>
              <a:t>participación</a:t>
            </a:r>
            <a:r>
              <a:rPr lang="es-CO" sz="1200" dirty="0"/>
              <a:t>, </a:t>
            </a:r>
            <a:r>
              <a:rPr lang="es-CO" sz="1200" b="1" dirty="0"/>
              <a:t>consulta </a:t>
            </a:r>
            <a:r>
              <a:rPr lang="es-CO" sz="1200" dirty="0"/>
              <a:t>y </a:t>
            </a:r>
            <a:r>
              <a:rPr lang="es-CO" sz="1200" b="1" dirty="0"/>
              <a:t>concertación</a:t>
            </a:r>
            <a:r>
              <a:rPr lang="es-CO" sz="1200" dirty="0"/>
              <a:t> </a:t>
            </a:r>
          </a:p>
        </p:txBody>
      </p:sp>
      <p:sp>
        <p:nvSpPr>
          <p:cNvPr id="45" name="31 CuadroTexto"/>
          <p:cNvSpPr txBox="1"/>
          <p:nvPr/>
        </p:nvSpPr>
        <p:spPr>
          <a:xfrm>
            <a:off x="6814134" y="4783544"/>
            <a:ext cx="1930231" cy="612934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>
              <a:defRPr sz="1300"/>
            </a:lvl1pPr>
          </a:lstStyle>
          <a:p>
            <a:r>
              <a:rPr lang="es-CO" sz="1200" dirty="0"/>
              <a:t>E</a:t>
            </a:r>
            <a:r>
              <a:rPr lang="es-CO" sz="1200" dirty="0" smtClean="0"/>
              <a:t>studios </a:t>
            </a:r>
            <a:r>
              <a:rPr lang="es-CO" sz="1200" dirty="0"/>
              <a:t>técnicos </a:t>
            </a:r>
            <a:r>
              <a:rPr lang="es-CO" sz="1200" dirty="0" smtClean="0"/>
              <a:t> para </a:t>
            </a:r>
            <a:r>
              <a:rPr lang="es-CO" sz="1200" b="1" dirty="0" smtClean="0"/>
              <a:t>la </a:t>
            </a:r>
            <a:r>
              <a:rPr lang="es-CO" sz="1200" b="1" dirty="0"/>
              <a:t>integración de las entidades territoriales</a:t>
            </a:r>
          </a:p>
        </p:txBody>
      </p:sp>
      <p:sp>
        <p:nvSpPr>
          <p:cNvPr id="46" name="32 CuadroTexto"/>
          <p:cNvSpPr txBox="1"/>
          <p:nvPr/>
        </p:nvSpPr>
        <p:spPr>
          <a:xfrm>
            <a:off x="6789012" y="3405088"/>
            <a:ext cx="1966694" cy="612934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CO" sz="1200" dirty="0" smtClean="0"/>
              <a:t> </a:t>
            </a:r>
            <a:r>
              <a:rPr lang="es-CO" sz="1200" b="1" dirty="0"/>
              <a:t>C</a:t>
            </a:r>
            <a:r>
              <a:rPr lang="es-CO" sz="1200" b="1" dirty="0" smtClean="0"/>
              <a:t>riterios </a:t>
            </a:r>
            <a:r>
              <a:rPr lang="es-CO" sz="1200" dirty="0"/>
              <a:t>para mejorar la organización </a:t>
            </a:r>
            <a:r>
              <a:rPr lang="es-CO" sz="1200" dirty="0" smtClean="0"/>
              <a:t>territorial del Estado</a:t>
            </a:r>
          </a:p>
        </p:txBody>
      </p:sp>
      <p:sp>
        <p:nvSpPr>
          <p:cNvPr id="47" name="24 CuadroTexto"/>
          <p:cNvSpPr txBox="1"/>
          <p:nvPr/>
        </p:nvSpPr>
        <p:spPr>
          <a:xfrm>
            <a:off x="6862062" y="5528324"/>
            <a:ext cx="1853366" cy="612934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CO" sz="1200" b="1" dirty="0" smtClean="0"/>
              <a:t>Definir y armonizar Políticas sectoriales </a:t>
            </a:r>
            <a:r>
              <a:rPr lang="es-CO" sz="1200" dirty="0" smtClean="0"/>
              <a:t>con impacto en el OT</a:t>
            </a:r>
            <a:endParaRPr lang="es-CO" sz="1200" b="1" dirty="0" smtClean="0"/>
          </a:p>
        </p:txBody>
      </p:sp>
      <p:pic>
        <p:nvPicPr>
          <p:cNvPr id="48" name="11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43" y="2779791"/>
            <a:ext cx="755848" cy="70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9086" y="5606826"/>
            <a:ext cx="1745592" cy="7987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00299" y="5715285"/>
            <a:ext cx="1777793" cy="5041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940821" y="5703829"/>
            <a:ext cx="1146848" cy="4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88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2222" y="1083732"/>
            <a:ext cx="8748889" cy="53396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O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Compilaciones normativas: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insumo para régimen Municipios (Ley 1551 de 2012) Régimen Distritos (Ley 1617</a:t>
            </a:r>
          </a:p>
          <a:p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de 2013), y Ley Áreas Metropolitanas (Ley 1625 de 2013)</a:t>
            </a:r>
          </a:p>
          <a:p>
            <a:endParaRPr lang="es-CO" sz="10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Modelos de actos administrativos para la </a:t>
            </a: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conformación </a:t>
            </a:r>
            <a:r>
              <a:rPr lang="es-CO" sz="16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CROTs</a:t>
            </a: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y recomendaciones para la conformación de</a:t>
            </a:r>
          </a:p>
          <a:p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</a:t>
            </a:r>
            <a:r>
              <a:rPr lang="es-CO" sz="16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CROTs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subregionales</a:t>
            </a:r>
          </a:p>
          <a:p>
            <a:endParaRPr lang="es-CO" sz="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Propuesta de tipologías para </a:t>
            </a: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categorización de municipios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y </a:t>
            </a:r>
            <a:r>
              <a:rPr lang="es-ES" sz="1600" b="1" dirty="0" smtClean="0">
                <a:solidFill>
                  <a:schemeClr val="tx1"/>
                </a:solidFill>
                <a:latin typeface="Arial Narrow" pitchFamily="34" charset="0"/>
              </a:rPr>
              <a:t>descentralización de competencias</a:t>
            </a:r>
          </a:p>
          <a:p>
            <a:pPr>
              <a:buFont typeface="Arial" pitchFamily="34" charset="0"/>
              <a:buChar char="•"/>
            </a:pPr>
            <a:endParaRPr lang="es-CO" sz="10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Estrategia de promoción acompañamiento de esquemas asociativos</a:t>
            </a:r>
          </a:p>
          <a:p>
            <a:pPr>
              <a:buFont typeface="Arial" pitchFamily="34" charset="0"/>
              <a:buChar char="•"/>
            </a:pPr>
            <a:endParaRPr lang="es-CO" sz="105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Criterios para definir y delimitar el </a:t>
            </a: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territorio fronterizo, y análisis del impacto fiscal y administrativo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de la</a:t>
            </a:r>
          </a:p>
          <a:p>
            <a:pPr marL="0" lvl="1"/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creación de </a:t>
            </a: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ETIS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  <a:p>
            <a:pPr marL="0" lvl="1"/>
            <a:endParaRPr lang="es-CO" sz="16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Foro Binacional Colombia – Alemania como </a:t>
            </a: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referencia de experiencias internacionales de OT</a:t>
            </a:r>
          </a:p>
          <a:p>
            <a:pPr marL="0" lvl="1">
              <a:buFont typeface="Arial" pitchFamily="34" charset="0"/>
              <a:buChar char="•"/>
            </a:pPr>
            <a:endParaRPr lang="es-ES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Lineamientos sobre contenidos básicos para el proceso de  OT Departamental</a:t>
            </a:r>
          </a:p>
          <a:p>
            <a:pPr marL="0" lvl="1">
              <a:buFont typeface="Arial" pitchFamily="34" charset="0"/>
              <a:buChar char="•"/>
            </a:pPr>
            <a:endParaRPr lang="es-CO" sz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Talleres con Departamentos para </a:t>
            </a: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documentar avances y dificultades en el OT departamental</a:t>
            </a:r>
          </a:p>
          <a:p>
            <a:pPr>
              <a:buFont typeface="Arial" pitchFamily="34" charset="0"/>
              <a:buChar char="•"/>
            </a:pPr>
            <a:endParaRPr lang="es-CO" sz="1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Propuesta sobre desarrollo normativo para precisar </a:t>
            </a: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alcance de OT departamental (en elaboración)</a:t>
            </a:r>
          </a:p>
          <a:p>
            <a:pPr>
              <a:buFont typeface="Arial" pitchFamily="34" charset="0"/>
              <a:buChar char="•"/>
            </a:pPr>
            <a:endParaRPr lang="es-CO" sz="16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Documento </a:t>
            </a: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Bases conceptuales y recomendaciones para el proceso de la PGOT</a:t>
            </a:r>
          </a:p>
          <a:p>
            <a:endParaRPr lang="es-CO" sz="10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lvl="1"/>
            <a:endParaRPr lang="es-CO" sz="1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lvl="1">
              <a:buFont typeface="Arial" pitchFamily="34" charset="0"/>
              <a:buChar char="•"/>
            </a:pPr>
            <a:endParaRPr lang="es-CO" sz="16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0" lvl="1"/>
            <a:endParaRPr lang="es-CO" sz="16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75471" y="275750"/>
            <a:ext cx="640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Informe de Secretaría Técnica y Aprobación Plan De Acción 2015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 Acciones y logros 2011 - 2014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59755" y="1762952"/>
            <a:ext cx="543015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Modelo de OT nacional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Avances en articulación de visones sectoriales 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Piloto de visiones regionales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71045" y="2642252"/>
            <a:ext cx="543015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Resolución de conflictos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Documentación de experiencias nacionales en resolución de conflictos de OT 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Aplicación de resolución de conflictos en Altillanura (CONPES)</a:t>
            </a:r>
            <a:endParaRPr lang="es-CO" sz="14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59755" y="3540983"/>
            <a:ext cx="543015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Armonización instrumentos OT. </a:t>
            </a:r>
            <a:endParaRPr lang="es-ES" sz="105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Análisis de vacíos y superposición de instrumentos de OT.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Prioridad: Estatuto  de Zonificación del uso adecuado del suelo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(Armonización intersectorial)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59755" y="5131461"/>
            <a:ext cx="543015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Lineamientos de OT para articular sectores estratégicos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71046" y="4408965"/>
            <a:ext cx="5430150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Arreglo institucional. </a:t>
            </a:r>
          </a:p>
          <a:p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Propuesta preliminar de articulación roles y compromisos de las entidades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9827" y="2984127"/>
            <a:ext cx="2528711" cy="12926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POLÍTICA GENERAL DE ORDENAMIENTO TERRITORIAL 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PGOT</a:t>
            </a:r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12" name="11 Conector angular"/>
          <p:cNvCxnSpPr>
            <a:stCxn id="10" idx="3"/>
            <a:endCxn id="5" idx="1"/>
          </p:cNvCxnSpPr>
          <p:nvPr/>
        </p:nvCxnSpPr>
        <p:spPr>
          <a:xfrm flipV="1">
            <a:off x="2798538" y="2147673"/>
            <a:ext cx="461217" cy="1482785"/>
          </a:xfrm>
          <a:prstGeom prst="bentConnector3">
            <a:avLst>
              <a:gd name="adj1" fmla="val 50000"/>
            </a:avLst>
          </a:prstGeom>
          <a:ln w="31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10" idx="3"/>
            <a:endCxn id="6" idx="1"/>
          </p:cNvCxnSpPr>
          <p:nvPr/>
        </p:nvCxnSpPr>
        <p:spPr>
          <a:xfrm flipV="1">
            <a:off x="2798538" y="3026973"/>
            <a:ext cx="472507" cy="603485"/>
          </a:xfrm>
          <a:prstGeom prst="bentConnector3">
            <a:avLst>
              <a:gd name="adj1" fmla="val 50000"/>
            </a:avLst>
          </a:prstGeom>
          <a:ln w="31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10" idx="3"/>
            <a:endCxn id="7" idx="1"/>
          </p:cNvCxnSpPr>
          <p:nvPr/>
        </p:nvCxnSpPr>
        <p:spPr>
          <a:xfrm>
            <a:off x="2798538" y="3630458"/>
            <a:ext cx="461217" cy="295246"/>
          </a:xfrm>
          <a:prstGeom prst="bentConnector3">
            <a:avLst>
              <a:gd name="adj1" fmla="val 50000"/>
            </a:avLst>
          </a:prstGeom>
          <a:ln w="31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10" idx="3"/>
            <a:endCxn id="9" idx="1"/>
          </p:cNvCxnSpPr>
          <p:nvPr/>
        </p:nvCxnSpPr>
        <p:spPr>
          <a:xfrm>
            <a:off x="2798538" y="3630458"/>
            <a:ext cx="472508" cy="1070895"/>
          </a:xfrm>
          <a:prstGeom prst="bentConnector3">
            <a:avLst>
              <a:gd name="adj1" fmla="val 50000"/>
            </a:avLst>
          </a:prstGeom>
          <a:ln w="31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0" idx="3"/>
            <a:endCxn id="8" idx="1"/>
          </p:cNvCxnSpPr>
          <p:nvPr/>
        </p:nvCxnSpPr>
        <p:spPr>
          <a:xfrm>
            <a:off x="2798538" y="3630458"/>
            <a:ext cx="461217" cy="1685669"/>
          </a:xfrm>
          <a:prstGeom prst="bentConnector3">
            <a:avLst>
              <a:gd name="adj1" fmla="val 50000"/>
            </a:avLst>
          </a:prstGeom>
          <a:ln w="31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2798538" y="335082"/>
            <a:ext cx="634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Informe de Secretaría Técnica y Aprobación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Plan de Acción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0293" y="1310340"/>
            <a:ext cx="242614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PROCESO DE OT DEPARTAMENTAL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09883" y="867885"/>
            <a:ext cx="5418861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Propuesta de desarrollo normativo para precisar alcance de OT departamental (CEI – MVDT)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Revisión y retroalimentación CEI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Retroalimentación con Departamentos y FND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Taller con expertos internacionales como insumo para proceso OT Departamental   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s-CO" dirty="0" smtClean="0"/>
              <a:t>CEI- Deptos.PNN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)</a:t>
            </a:r>
            <a:endParaRPr lang="es-CO" sz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CO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Apoyo puntual procesos OT Departamental y desarrollo CONPES territoriales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409883" y="3170822"/>
            <a:ext cx="5418861" cy="1754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Alcance y articulación de planes estratégicos (PEM) y planes integrales metropolitanos (PIM)</a:t>
            </a:r>
          </a:p>
          <a:p>
            <a:pPr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Propuesta de reglamentación de la Ley de Áreas Metropolitanas 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Articulación con proceso de ordenamiento departamental y PGOT</a:t>
            </a:r>
            <a:endParaRPr lang="es-CO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0293" y="3513697"/>
            <a:ext cx="2528711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AGENDA ÁREAS METROPOLITANAS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059289" y="3685053"/>
            <a:ext cx="200466" cy="37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derecha"/>
          <p:cNvSpPr/>
          <p:nvPr/>
        </p:nvSpPr>
        <p:spPr>
          <a:xfrm>
            <a:off x="2980659" y="1671054"/>
            <a:ext cx="200466" cy="37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3409883" y="5373826"/>
            <a:ext cx="541886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Desarrollo de los compromiso establecidos para la COT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70293" y="5070568"/>
            <a:ext cx="2528711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CONPES 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</a:rPr>
              <a:t>SISTEMA DE CIUDADES Y ALTILLANURA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3059289" y="5226983"/>
            <a:ext cx="200466" cy="37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2798538" y="75435"/>
            <a:ext cx="634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Informe de Secretaría Técnica y Aprobación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Plan de Acción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CuadroTexto"/>
          <p:cNvSpPr txBox="1"/>
          <p:nvPr/>
        </p:nvSpPr>
        <p:spPr>
          <a:xfrm>
            <a:off x="258538" y="2268603"/>
            <a:ext cx="252871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DISTRITOS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103326" y="2145493"/>
            <a:ext cx="5663587" cy="13234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</a:rPr>
              <a:t>Análisis y conceptos de proyectos de ley conversión municipios a Distritos 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</a:rPr>
              <a:t> Reglamentación artículos 88, 99, 102, 013 Ley 1617. 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</a:rPr>
              <a:t> Demanda por acción de cumplimiento  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</a:rPr>
              <a:t> Apoyo para el fortalecimiento institucional de los Distritos conformados</a:t>
            </a:r>
          </a:p>
        </p:txBody>
      </p:sp>
      <p:sp>
        <p:nvSpPr>
          <p:cNvPr id="41" name="40 Flecha derecha"/>
          <p:cNvSpPr/>
          <p:nvPr/>
        </p:nvSpPr>
        <p:spPr>
          <a:xfrm>
            <a:off x="2902860" y="2290817"/>
            <a:ext cx="200466" cy="37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58539" y="4109162"/>
            <a:ext cx="2644322" cy="892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INFORME DEL ESTADO DE AVANCE DEL OT</a:t>
            </a:r>
          </a:p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Art. 6 LOOT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43" name="42 Flecha derecha"/>
          <p:cNvSpPr/>
          <p:nvPr/>
        </p:nvSpPr>
        <p:spPr>
          <a:xfrm>
            <a:off x="2955027" y="4109162"/>
            <a:ext cx="200466" cy="37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155493" y="4092113"/>
            <a:ext cx="5663587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Propuesta de objetivos, metodología y contenidos de ST- COT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Retroalimentación propuesta con el CEI y aprobación en la COT </a:t>
            </a:r>
            <a:endParaRPr lang="es-CO" sz="1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2798538" y="508000"/>
            <a:ext cx="634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Informe de Secretaría Técnica y Aprobación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Plan de Acción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lantilla de presentaciones en PPT (1) [solo lectura] [Modo de compatibilidad]" id="{FC5EABE3-64DD-421C-A311-28B341E57239}" vid="{F4B83C60-E300-45F1-B41B-CA0D375479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4322</TotalTime>
  <Words>1108</Words>
  <Application>Microsoft Office PowerPoint</Application>
  <PresentationFormat>Presentación en pantalla (4:3)</PresentationFormat>
  <Paragraphs>196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SÉPTIMA SESIÓN DE LA COT COMISIÓN DE ORDENAMIENTO TERRITORIAL - COT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Yaneth Hernandez Beltran</dc:creator>
  <cp:lastModifiedBy>maguilar</cp:lastModifiedBy>
  <cp:revision>806</cp:revision>
  <dcterms:created xsi:type="dcterms:W3CDTF">2015-02-09T15:20:53Z</dcterms:created>
  <dcterms:modified xsi:type="dcterms:W3CDTF">2015-10-02T16:26:04Z</dcterms:modified>
</cp:coreProperties>
</file>