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6" r:id="rId6"/>
    <p:sldId id="261" r:id="rId7"/>
    <p:sldId id="259" r:id="rId8"/>
    <p:sldId id="275" r:id="rId9"/>
    <p:sldId id="271" r:id="rId10"/>
    <p:sldId id="264" r:id="rId11"/>
    <p:sldId id="267" r:id="rId12"/>
    <p:sldId id="273" r:id="rId13"/>
    <p:sldId id="274" r:id="rId14"/>
    <p:sldId id="268" r:id="rId15"/>
    <p:sldId id="269" r:id="rId16"/>
    <p:sldId id="276" r:id="rId17"/>
    <p:sldId id="277" r:id="rId1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2" d="100"/>
          <a:sy n="62" d="100"/>
        </p:scale>
        <p:origin x="-8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13562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78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78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01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2955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868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37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207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519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239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73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CDABC-5511-4900-A0E7-2CB4A9219804}" type="datetimeFigureOut">
              <a:rPr lang="es-CO" smtClean="0"/>
              <a:t>17/08/2016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5BDC3-78E5-4754-9C9E-BFC101FCF29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758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01271" y="503836"/>
            <a:ext cx="9144000" cy="3089218"/>
          </a:xfrm>
        </p:spPr>
        <p:txBody>
          <a:bodyPr>
            <a:noAutofit/>
          </a:bodyPr>
          <a:lstStyle/>
          <a:p>
            <a:r>
              <a:rPr lang="es-CO" sz="4800" dirty="0" smtClean="0"/>
              <a:t>Debate sobre Seguridad</a:t>
            </a:r>
          </a:p>
          <a:p>
            <a:endParaRPr lang="es-CO" sz="4800" dirty="0"/>
          </a:p>
          <a:p>
            <a:r>
              <a:rPr lang="es-CO" sz="4800" dirty="0" smtClean="0"/>
              <a:t>Presentación del Representante por Bogotá</a:t>
            </a:r>
          </a:p>
          <a:p>
            <a:endParaRPr lang="es-CO" sz="4800" dirty="0" smtClean="0"/>
          </a:p>
          <a:p>
            <a:r>
              <a:rPr lang="es-CO" sz="4800" dirty="0" smtClean="0"/>
              <a:t>ALIRIO URIBE MUÑOZ</a:t>
            </a:r>
          </a:p>
          <a:p>
            <a:endParaRPr lang="es-CO" sz="4800" dirty="0"/>
          </a:p>
        </p:txBody>
      </p:sp>
    </p:spTree>
    <p:extLst>
      <p:ext uri="{BB962C8B-B14F-4D97-AF65-F5344CB8AC3E}">
        <p14:creationId xmlns:p14="http://schemas.microsoft.com/office/powerpoint/2010/main" val="35043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496" y="117699"/>
            <a:ext cx="10515600" cy="258819"/>
          </a:xfrm>
        </p:spPr>
        <p:txBody>
          <a:bodyPr>
            <a:noAutofit/>
          </a:bodyPr>
          <a:lstStyle/>
          <a:p>
            <a:r>
              <a:rPr lang="es-CO" sz="2000" dirty="0" smtClean="0"/>
              <a:t>                                                                  </a:t>
            </a:r>
            <a:r>
              <a:rPr lang="es-CO" sz="2000" b="1" dirty="0" smtClean="0"/>
              <a:t>JÓVENES EN PAZ</a:t>
            </a:r>
            <a:endParaRPr lang="es-CO" sz="20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6749" r="35116" b="5733"/>
          <a:stretch/>
        </p:blipFill>
        <p:spPr bwMode="auto">
          <a:xfrm>
            <a:off x="3184264" y="520188"/>
            <a:ext cx="5368065" cy="599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5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74141"/>
          </a:xfrm>
        </p:spPr>
        <p:txBody>
          <a:bodyPr>
            <a:normAutofit/>
          </a:bodyPr>
          <a:lstStyle/>
          <a:p>
            <a:r>
              <a:rPr lang="es-ES" sz="2800" dirty="0" smtClean="0"/>
              <a:t>El proyecto Jóvenes en Paz durante el primer semestre de 2016 no admitió nuevos muchachos, se limitó a graduar a los existentes. El programa ha sido sometido a marchitamiento.  Qué políticas distintas a los métodos punitivos tiene esta administración para el rescate de estos jóvenes y el consecuente mejoramiento de la seguridad en la ciudad?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07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4421" y="0"/>
            <a:ext cx="10515600" cy="391620"/>
          </a:xfrm>
        </p:spPr>
        <p:txBody>
          <a:bodyPr>
            <a:noAutofit/>
          </a:bodyPr>
          <a:lstStyle/>
          <a:p>
            <a:r>
              <a:rPr lang="es-CO" sz="2400" b="1" dirty="0" smtClean="0"/>
              <a:t>                        PRESENTACIÓN DE LOS LOGROS DE LOS 100 PRIMEROS DÍAS</a:t>
            </a:r>
            <a:endParaRPr lang="es-CO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" t="21396" r="-415" b="2233"/>
          <a:stretch/>
        </p:blipFill>
        <p:spPr>
          <a:xfrm>
            <a:off x="2219023" y="391621"/>
            <a:ext cx="7186396" cy="59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2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685" y="139849"/>
            <a:ext cx="10515600" cy="441435"/>
          </a:xfrm>
        </p:spPr>
        <p:txBody>
          <a:bodyPr>
            <a:normAutofit fontScale="90000"/>
          </a:bodyPr>
          <a:lstStyle/>
          <a:p>
            <a:r>
              <a:rPr lang="es-CO" sz="2400" b="1" dirty="0" smtClean="0"/>
              <a:t>                Respuesta  de la Secretaría de Gobierno Balance de los Seis (6) Primeros Meses</a:t>
            </a:r>
            <a:br>
              <a:rPr lang="es-CO" sz="2400" b="1" dirty="0" smtClean="0"/>
            </a:br>
            <a:r>
              <a:rPr lang="es-CO" sz="2400" b="1" dirty="0" smtClean="0"/>
              <a:t>                                             Algunas inconsistencias en cifras</a:t>
            </a:r>
            <a:endParaRPr lang="es-CO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45" r="-404" b="13793"/>
          <a:stretch/>
        </p:blipFill>
        <p:spPr>
          <a:xfrm>
            <a:off x="930433" y="686227"/>
            <a:ext cx="9719637" cy="617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0089"/>
          </a:xfrm>
        </p:spPr>
        <p:txBody>
          <a:bodyPr>
            <a:noAutofit/>
          </a:bodyPr>
          <a:lstStyle/>
          <a:p>
            <a:r>
              <a:rPr lang="es-ES" sz="2400" b="1" dirty="0" smtClean="0"/>
              <a:t>Inconsistencias en cifras de la Secretaría de Gobierno</a:t>
            </a:r>
            <a:endParaRPr lang="es-ES" sz="2400" b="1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28683" t="43990" r="29226" b="12292"/>
          <a:stretch/>
        </p:blipFill>
        <p:spPr bwMode="auto">
          <a:xfrm>
            <a:off x="2883973" y="841868"/>
            <a:ext cx="6230415" cy="4580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05609" y="4690334"/>
            <a:ext cx="112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878541" y="5733825"/>
            <a:ext cx="10241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HURTO A RESIDENCIAS</a:t>
            </a:r>
            <a:r>
              <a:rPr lang="es-ES" dirty="0" smtClean="0"/>
              <a:t>                  Secretaría de Gobierno  -15%               Policía Nacional      </a:t>
            </a:r>
            <a:r>
              <a:rPr lang="es-ES" dirty="0" smtClean="0">
                <a:solidFill>
                  <a:srgbClr val="FF0000"/>
                </a:solidFill>
              </a:rPr>
              <a:t>-2,55</a:t>
            </a:r>
            <a:r>
              <a:rPr lang="es-ES" dirty="0" smtClean="0"/>
              <a:t>%</a:t>
            </a:r>
          </a:p>
          <a:p>
            <a:r>
              <a:rPr lang="es-ES" b="1" dirty="0" smtClean="0"/>
              <a:t>HURTO A PERSONAS</a:t>
            </a:r>
            <a:r>
              <a:rPr lang="es-ES" dirty="0" smtClean="0"/>
              <a:t>                      Secretaría de Gobierno   -20%              Policía Nacional     </a:t>
            </a:r>
            <a:r>
              <a:rPr lang="es-ES" dirty="0" smtClean="0">
                <a:solidFill>
                  <a:srgbClr val="FF0000"/>
                </a:solidFill>
              </a:rPr>
              <a:t>-10,7</a:t>
            </a:r>
            <a:r>
              <a:rPr lang="es-ES" dirty="0" smtClean="0"/>
              <a:t>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2155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4935" t="13848" r="16158" b="4417"/>
          <a:stretch/>
        </p:blipFill>
        <p:spPr bwMode="auto">
          <a:xfrm>
            <a:off x="2151529" y="742279"/>
            <a:ext cx="7874597" cy="512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29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2607"/>
          </a:xfrm>
        </p:spPr>
        <p:txBody>
          <a:bodyPr>
            <a:noAutofit/>
          </a:bodyPr>
          <a:lstStyle/>
          <a:p>
            <a:r>
              <a:rPr lang="es-ES" sz="3600" dirty="0" smtClean="0"/>
              <a:t>Hoy en la Calle 6 con </a:t>
            </a:r>
            <a:r>
              <a:rPr lang="es-ES" sz="3600" dirty="0" err="1" smtClean="0"/>
              <a:t>Cra</a:t>
            </a:r>
            <a:r>
              <a:rPr lang="es-ES" sz="3600" dirty="0" smtClean="0"/>
              <a:t>. 30      Loc. Puente Aranda</a:t>
            </a:r>
            <a:endParaRPr lang="es-ES" sz="3600" dirty="0"/>
          </a:p>
        </p:txBody>
      </p:sp>
      <p:pic>
        <p:nvPicPr>
          <p:cNvPr id="1026" name="Picture 2" descr="C:\Users\usuario\Downloads\IMG-20160817-WA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54" y="836408"/>
            <a:ext cx="8028788" cy="602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3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ownloads\IMG-20160817-WA00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4" b="16632"/>
          <a:stretch/>
        </p:blipFill>
        <p:spPr bwMode="auto">
          <a:xfrm>
            <a:off x="1351203" y="-1"/>
            <a:ext cx="5638319" cy="66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863840" y="1129553"/>
            <a:ext cx="37651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/>
              <a:t>Hoy en la Calle 6 con Carrera 30</a:t>
            </a:r>
          </a:p>
          <a:p>
            <a:endParaRPr lang="es-ES" sz="4000" dirty="0"/>
          </a:p>
          <a:p>
            <a:r>
              <a:rPr lang="es-ES" sz="4000" dirty="0" smtClean="0"/>
              <a:t>Localidad de Puente Aranda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376927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1988" y="96184"/>
            <a:ext cx="10515600" cy="291091"/>
          </a:xfrm>
        </p:spPr>
        <p:txBody>
          <a:bodyPr>
            <a:normAutofit fontScale="90000"/>
          </a:bodyPr>
          <a:lstStyle/>
          <a:p>
            <a:r>
              <a:rPr lang="es-CO" sz="2400" b="1" dirty="0" smtClean="0">
                <a:solidFill>
                  <a:prstClr val="black"/>
                </a:solidFill>
              </a:rPr>
              <a:t>TASA DE HOMICIDIOS POR CADA 100.000 HABITANTES EN BOGOTÁ – ÚLTIMOS 50 AÑOS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760" t="1006" r="9438" b="2576"/>
          <a:stretch/>
        </p:blipFill>
        <p:spPr>
          <a:xfrm>
            <a:off x="1276635" y="505611"/>
            <a:ext cx="9524041" cy="6180268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  <p:sp>
        <p:nvSpPr>
          <p:cNvPr id="5" name="Rectángulo 4"/>
          <p:cNvSpPr/>
          <p:nvPr/>
        </p:nvSpPr>
        <p:spPr>
          <a:xfrm>
            <a:off x="7702475" y="3420932"/>
            <a:ext cx="473337" cy="1850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1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8958" y="85426"/>
            <a:ext cx="10515600" cy="301849"/>
          </a:xfrm>
        </p:spPr>
        <p:txBody>
          <a:bodyPr>
            <a:noAutofit/>
          </a:bodyPr>
          <a:lstStyle/>
          <a:p>
            <a:r>
              <a:rPr lang="es-CO" sz="2400" b="1" dirty="0" smtClean="0"/>
              <a:t>CARACTERIZACION  HOMICIDIOS  ENTRE  ENERO Y AGOSTO  DE 2013  Y  2014</a:t>
            </a:r>
            <a:endParaRPr lang="es-CO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5321" t="15722" r="28327" b="4592"/>
          <a:stretch/>
        </p:blipFill>
        <p:spPr>
          <a:xfrm>
            <a:off x="1498277" y="505610"/>
            <a:ext cx="8312697" cy="623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7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355637"/>
          </a:xfrm>
        </p:spPr>
        <p:txBody>
          <a:bodyPr>
            <a:normAutofit fontScale="90000"/>
          </a:bodyPr>
          <a:lstStyle/>
          <a:p>
            <a:r>
              <a:rPr lang="es-CO" sz="2400" b="1" dirty="0" smtClean="0">
                <a:solidFill>
                  <a:prstClr val="black"/>
                </a:solidFill>
              </a:rPr>
              <a:t>         CARACTERIZACION  </a:t>
            </a:r>
            <a:r>
              <a:rPr lang="es-CO" sz="2400" b="1" dirty="0">
                <a:solidFill>
                  <a:prstClr val="black"/>
                </a:solidFill>
              </a:rPr>
              <a:t>HOMICIDIOS  ENTRE  ENERO Y AGOSTO  DE 2013  Y  2014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317" t="1800" r="2432" b="3473"/>
          <a:stretch/>
        </p:blipFill>
        <p:spPr>
          <a:xfrm>
            <a:off x="1448731" y="355637"/>
            <a:ext cx="8684973" cy="647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5304"/>
            <a:ext cx="10515600" cy="301214"/>
          </a:xfrm>
        </p:spPr>
        <p:txBody>
          <a:bodyPr>
            <a:normAutofit fontScale="90000"/>
          </a:bodyPr>
          <a:lstStyle/>
          <a:p>
            <a:r>
              <a:rPr lang="es-CO" sz="2400" b="1" dirty="0">
                <a:solidFill>
                  <a:prstClr val="black"/>
                </a:solidFill>
              </a:rPr>
              <a:t>CARACTERIZACION  HOMICIDIOS  ENTRE  ENERO Y AGOSTO  DE 2013  Y  </a:t>
            </a:r>
            <a:r>
              <a:rPr lang="es-CO" sz="2400" b="1" dirty="0" smtClean="0">
                <a:solidFill>
                  <a:prstClr val="black"/>
                </a:solidFill>
              </a:rPr>
              <a:t>2014          </a:t>
            </a:r>
            <a:r>
              <a:rPr lang="es-CO" sz="3600" b="1" dirty="0" smtClean="0">
                <a:solidFill>
                  <a:prstClr val="black"/>
                </a:solidFill>
              </a:rPr>
              <a:t>UPZ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505" t="15526" r="28158" b="5984"/>
          <a:stretch/>
        </p:blipFill>
        <p:spPr>
          <a:xfrm>
            <a:off x="1376977" y="473336"/>
            <a:ext cx="8289205" cy="622374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993854" y="376518"/>
            <a:ext cx="192561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/>
              <a:t>CIUDAD BOLÍVAR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Lucero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El Tesoro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Jerusalén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Perdomo</a:t>
            </a:r>
          </a:p>
          <a:p>
            <a:r>
              <a:rPr lang="es-CO" sz="1600" b="1" dirty="0" smtClean="0"/>
              <a:t>KENNEDY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Patio Bonito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Gran </a:t>
            </a:r>
            <a:r>
              <a:rPr lang="es-CO" sz="1600" dirty="0" err="1" smtClean="0"/>
              <a:t>Britalia</a:t>
            </a:r>
            <a:endParaRPr lang="es-C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Las Margaritas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/>
              <a:t>Corabastos</a:t>
            </a:r>
            <a:endParaRPr lang="es-CO" sz="1600" dirty="0" smtClean="0"/>
          </a:p>
          <a:p>
            <a:r>
              <a:rPr lang="es-CO" sz="1600" b="1" dirty="0" smtClean="0"/>
              <a:t>BOSA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Bosa Central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Bosa </a:t>
            </a:r>
            <a:r>
              <a:rPr lang="es-CO" sz="1600" dirty="0" err="1" smtClean="0"/>
              <a:t>Occident</a:t>
            </a:r>
            <a:r>
              <a:rPr lang="es-CO" sz="1600" dirty="0" smtClean="0"/>
              <a:t>.</a:t>
            </a:r>
          </a:p>
          <a:p>
            <a:r>
              <a:rPr lang="es-CO" sz="1600" b="1" dirty="0" smtClean="0"/>
              <a:t>RAFAEL URIBE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Diana Turbay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Marruecos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Marco F. Suárez</a:t>
            </a:r>
          </a:p>
          <a:p>
            <a:r>
              <a:rPr lang="es-CO" sz="1600" b="1" dirty="0" smtClean="0"/>
              <a:t>USME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Danubio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/>
              <a:t>Yomasa</a:t>
            </a:r>
            <a:endParaRPr lang="es-C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Comuneros</a:t>
            </a:r>
          </a:p>
          <a:p>
            <a:r>
              <a:rPr lang="es-CO" sz="1600" b="1" dirty="0" smtClean="0"/>
              <a:t>MARTIRES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La Sabana</a:t>
            </a:r>
          </a:p>
          <a:p>
            <a:r>
              <a:rPr lang="es-CO" sz="1600" b="1" dirty="0" smtClean="0"/>
              <a:t>SUBA</a:t>
            </a:r>
            <a:endParaRPr lang="es-CO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El Rincón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 err="1" smtClean="0"/>
              <a:t>Tibabuyes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41149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3653" y="322095"/>
            <a:ext cx="10515600" cy="560032"/>
          </a:xfrm>
        </p:spPr>
        <p:txBody>
          <a:bodyPr>
            <a:normAutofit/>
          </a:bodyPr>
          <a:lstStyle/>
          <a:p>
            <a:r>
              <a:rPr lang="es-CO" sz="2400" dirty="0" smtClean="0"/>
              <a:t>                       </a:t>
            </a:r>
            <a:r>
              <a:rPr lang="es-CO" sz="2400" b="1" dirty="0" smtClean="0"/>
              <a:t>LOCALIDADES CON MAYOR DESEMPLEO EN BOGOTÁ</a:t>
            </a:r>
            <a:endParaRPr lang="es-CO" sz="2400" b="1" dirty="0"/>
          </a:p>
        </p:txBody>
      </p:sp>
      <p:pic>
        <p:nvPicPr>
          <p:cNvPr id="5" name="4 Imagen"/>
          <p:cNvPicPr/>
          <p:nvPr/>
        </p:nvPicPr>
        <p:blipFill rotWithShape="1">
          <a:blip r:embed="rId2"/>
          <a:srcRect l="49897" t="24858" r="19306" b="39989"/>
          <a:stretch/>
        </p:blipFill>
        <p:spPr bwMode="auto">
          <a:xfrm>
            <a:off x="2183802" y="1194099"/>
            <a:ext cx="7250654" cy="52067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96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9092"/>
            <a:ext cx="10515600" cy="279699"/>
          </a:xfrm>
        </p:spPr>
        <p:txBody>
          <a:bodyPr>
            <a:normAutofit fontScale="90000"/>
          </a:bodyPr>
          <a:lstStyle/>
          <a:p>
            <a:r>
              <a:rPr lang="es-CO" sz="2400" b="1" dirty="0" smtClean="0">
                <a:solidFill>
                  <a:prstClr val="black"/>
                </a:solidFill>
              </a:rPr>
              <a:t>        CARACTERIZACION  </a:t>
            </a:r>
            <a:r>
              <a:rPr lang="es-CO" sz="2400" b="1" dirty="0">
                <a:solidFill>
                  <a:prstClr val="black"/>
                </a:solidFill>
              </a:rPr>
              <a:t>HOMICIDIOS  ENTRE  ENERO Y AGOSTO  DE 2013  Y  2014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852" t="1318" r="730" b="2613"/>
          <a:stretch/>
        </p:blipFill>
        <p:spPr>
          <a:xfrm>
            <a:off x="2312893" y="1392192"/>
            <a:ext cx="6631057" cy="418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48000" y="2397949"/>
            <a:ext cx="6096000" cy="23391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/>
              <a:t>CONCLUSIÓN</a:t>
            </a:r>
            <a:r>
              <a:rPr lang="es-ES" sz="2000" dirty="0"/>
              <a:t>:</a:t>
            </a:r>
          </a:p>
          <a:p>
            <a:r>
              <a:rPr lang="es-ES" dirty="0"/>
              <a:t>La mayor parte de las víctimas y victimarios </a:t>
            </a:r>
            <a:r>
              <a:rPr lang="es-ES" dirty="0" smtClean="0"/>
              <a:t>de los </a:t>
            </a:r>
            <a:r>
              <a:rPr lang="es-ES" dirty="0"/>
              <a:t>homicidios en Bogotá son jóvenes que residen en las localidades pobres, donde es </a:t>
            </a:r>
            <a:r>
              <a:rPr lang="es-ES" dirty="0" smtClean="0"/>
              <a:t>común que deban desertar </a:t>
            </a:r>
            <a:r>
              <a:rPr lang="es-ES" dirty="0"/>
              <a:t>de la educación,  y no </a:t>
            </a:r>
            <a:r>
              <a:rPr lang="es-ES" dirty="0" smtClean="0"/>
              <a:t>tengan </a:t>
            </a:r>
            <a:r>
              <a:rPr lang="es-ES" dirty="0"/>
              <a:t>acceso  a la cultura, </a:t>
            </a:r>
            <a:r>
              <a:rPr lang="es-ES" dirty="0" smtClean="0"/>
              <a:t>al </a:t>
            </a:r>
            <a:r>
              <a:rPr lang="es-ES" dirty="0"/>
              <a:t>espacio público ni </a:t>
            </a:r>
            <a:r>
              <a:rPr lang="es-ES" dirty="0" smtClean="0"/>
              <a:t>al </a:t>
            </a:r>
            <a:r>
              <a:rPr lang="es-ES" dirty="0"/>
              <a:t>empleo. </a:t>
            </a:r>
            <a:r>
              <a:rPr lang="es-ES" dirty="0" smtClean="0"/>
              <a:t>Hablamos de jóvenes </a:t>
            </a:r>
            <a:r>
              <a:rPr lang="es-ES" dirty="0"/>
              <a:t>en riesgo de delincuencia o que han empezado a delinquir, </a:t>
            </a:r>
            <a:r>
              <a:rPr lang="es-ES" dirty="0" smtClean="0"/>
              <a:t>al ser capturados </a:t>
            </a:r>
            <a:r>
              <a:rPr lang="es-ES" dirty="0"/>
              <a:t>por las mafias oportunistas.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9866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884" t="8569" r="35157" b="38307"/>
          <a:stretch/>
        </p:blipFill>
        <p:spPr>
          <a:xfrm>
            <a:off x="1414033" y="273906"/>
            <a:ext cx="9160733" cy="634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336</Words>
  <Application>Microsoft Office PowerPoint</Application>
  <PresentationFormat>Personalizado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TASA DE HOMICIDIOS POR CADA 100.000 HABITANTES EN BOGOTÁ – ÚLTIMOS 50 AÑOS</vt:lpstr>
      <vt:lpstr>CARACTERIZACION  HOMICIDIOS  ENTRE  ENERO Y AGOSTO  DE 2013  Y  2014</vt:lpstr>
      <vt:lpstr>         CARACTERIZACION  HOMICIDIOS  ENTRE  ENERO Y AGOSTO  DE 2013  Y  2014</vt:lpstr>
      <vt:lpstr>CARACTERIZACION  HOMICIDIOS  ENTRE  ENERO Y AGOSTO  DE 2013  Y  2014          UPZ</vt:lpstr>
      <vt:lpstr>                       LOCALIDADES CON MAYOR DESEMPLEO EN BOGOTÁ</vt:lpstr>
      <vt:lpstr>        CARACTERIZACION  HOMICIDIOS  ENTRE  ENERO Y AGOSTO  DE 2013  Y  2014</vt:lpstr>
      <vt:lpstr>Presentación de PowerPoint</vt:lpstr>
      <vt:lpstr>Presentación de PowerPoint</vt:lpstr>
      <vt:lpstr>                                                                  JÓVENES EN PAZ</vt:lpstr>
      <vt:lpstr>El proyecto Jóvenes en Paz durante el primer semestre de 2016 no admitió nuevos muchachos, se limitó a graduar a los existentes. El programa ha sido sometido a marchitamiento.  Qué políticas distintas a los métodos punitivos tiene esta administración para el rescate de estos jóvenes y el consecuente mejoramiento de la seguridad en la ciudad?</vt:lpstr>
      <vt:lpstr>                        PRESENTACIÓN DE LOS LOGROS DE LOS 100 PRIMEROS DÍAS</vt:lpstr>
      <vt:lpstr>                Respuesta  de la Secretaría de Gobierno Balance de los Seis (6) Primeros Meses                                              Algunas inconsistencias en cifras</vt:lpstr>
      <vt:lpstr>Inconsistencias en cifras de la Secretaría de Gobierno</vt:lpstr>
      <vt:lpstr>Presentación de PowerPoint</vt:lpstr>
      <vt:lpstr>Hoy en la Calle 6 con Cra. 30      Loc. Puente Aranda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Equipo1</dc:creator>
  <cp:lastModifiedBy>pilarrodriguez</cp:lastModifiedBy>
  <cp:revision>69</cp:revision>
  <dcterms:created xsi:type="dcterms:W3CDTF">2016-08-01T01:53:12Z</dcterms:created>
  <dcterms:modified xsi:type="dcterms:W3CDTF">2016-08-17T16:51:25Z</dcterms:modified>
</cp:coreProperties>
</file>