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346" r:id="rId3"/>
    <p:sldId id="291" r:id="rId4"/>
    <p:sldId id="293" r:id="rId5"/>
    <p:sldId id="284" r:id="rId6"/>
    <p:sldId id="313" r:id="rId7"/>
    <p:sldId id="345" r:id="rId8"/>
    <p:sldId id="358" r:id="rId9"/>
    <p:sldId id="338" r:id="rId10"/>
    <p:sldId id="355" r:id="rId11"/>
    <p:sldId id="352" r:id="rId12"/>
    <p:sldId id="349" r:id="rId13"/>
    <p:sldId id="350" r:id="rId14"/>
    <p:sldId id="351" r:id="rId15"/>
    <p:sldId id="353" r:id="rId16"/>
    <p:sldId id="354" r:id="rId17"/>
    <p:sldId id="356" r:id="rId18"/>
    <p:sldId id="257" r:id="rId19"/>
    <p:sldId id="325" r:id="rId20"/>
    <p:sldId id="304" r:id="rId21"/>
    <p:sldId id="320" r:id="rId22"/>
    <p:sldId id="319" r:id="rId23"/>
    <p:sldId id="297" r:id="rId24"/>
    <p:sldId id="301" r:id="rId25"/>
    <p:sldId id="302" r:id="rId26"/>
    <p:sldId id="306" r:id="rId27"/>
    <p:sldId id="307" r:id="rId28"/>
    <p:sldId id="308" r:id="rId29"/>
    <p:sldId id="310" r:id="rId30"/>
    <p:sldId id="311" r:id="rId31"/>
    <p:sldId id="312" r:id="rId32"/>
    <p:sldId id="314" r:id="rId33"/>
    <p:sldId id="315" r:id="rId34"/>
    <p:sldId id="316" r:id="rId35"/>
    <p:sldId id="317" r:id="rId36"/>
    <p:sldId id="359" r:id="rId37"/>
    <p:sldId id="360" r:id="rId38"/>
    <p:sldId id="361" r:id="rId39"/>
    <p:sldId id="362" r:id="rId40"/>
    <p:sldId id="364" r:id="rId41"/>
    <p:sldId id="365" r:id="rId42"/>
  </p:sldIdLst>
  <p:sldSz cx="9144000" cy="6858000" type="screen4x3"/>
  <p:notesSz cx="6797675" cy="992822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DFFE2-3B2E-487D-AEC8-1D48C3530502}" type="datetimeFigureOut">
              <a:rPr lang="es-CO" smtClean="0"/>
              <a:t>06/09/2016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C859F-466E-4078-8B73-BAD880E511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1772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F4A48-9052-41CC-85FB-1E38B00A8A9D}" type="datetimeFigureOut">
              <a:rPr lang="es-CO" smtClean="0"/>
              <a:t>06/09/2016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03363-1C9B-4FE4-B404-FDCB995D7A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016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Discriminar por regionales</a:t>
            </a:r>
            <a:endParaRPr lang="es-CO" baseline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03363-1C9B-4FE4-B404-FDCB995D7A72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2904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Solicitar datos santos I y ajustar cifras de acuerdo con la </a:t>
            </a:r>
            <a:r>
              <a:rPr lang="es-CO" dirty="0" err="1" smtClean="0"/>
              <a:t>info</a:t>
            </a:r>
            <a:r>
              <a:rPr lang="es-CO" dirty="0" smtClean="0"/>
              <a:t> que aporte </a:t>
            </a:r>
            <a:r>
              <a:rPr lang="es-CO" dirty="0" err="1" smtClean="0"/>
              <a:t>uspec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03363-1C9B-4FE4-B404-FDCB995D7A72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8639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Solicitar datos santos I y ajustar cifras de acuerdo con la </a:t>
            </a:r>
            <a:r>
              <a:rPr lang="es-CO" dirty="0" err="1" smtClean="0"/>
              <a:t>info</a:t>
            </a:r>
            <a:r>
              <a:rPr lang="es-CO" dirty="0" smtClean="0"/>
              <a:t> que aporte </a:t>
            </a:r>
            <a:r>
              <a:rPr lang="es-CO" dirty="0" err="1" smtClean="0"/>
              <a:t>uspec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03363-1C9B-4FE4-B404-FDCB995D7A72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8639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Definir q es una brigada, jornada </a:t>
            </a:r>
            <a:r>
              <a:rPr lang="es-CO" dirty="0" err="1" smtClean="0"/>
              <a:t>civica</a:t>
            </a:r>
            <a:r>
              <a:rPr lang="es-CO" baseline="0" dirty="0" smtClean="0"/>
              <a:t> y valoración médica antes de…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03363-1C9B-4FE4-B404-FDCB995D7A72}" type="slidenum">
              <a:rPr lang="es-CO" smtClean="0"/>
              <a:t>23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9293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2429375"/>
            <a:ext cx="9144000" cy="125361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0" name="Imagen 9" descr="Min + Lem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148" y="5805264"/>
            <a:ext cx="2976332" cy="576064"/>
          </a:xfrm>
          <a:prstGeom prst="rect">
            <a:avLst/>
          </a:prstGeom>
        </p:spPr>
      </p:pic>
      <p:sp>
        <p:nvSpPr>
          <p:cNvPr id="13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5432324" y="2700836"/>
            <a:ext cx="3246540" cy="768350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s-ES" dirty="0" smtClean="0"/>
              <a:t>Capítulo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900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Min + Lem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148" y="5805264"/>
            <a:ext cx="2976332" cy="576064"/>
          </a:xfrm>
          <a:prstGeom prst="rect">
            <a:avLst/>
          </a:prstGeom>
        </p:spPr>
      </p:pic>
      <p:sp>
        <p:nvSpPr>
          <p:cNvPr id="6" name="6 Rectángulo"/>
          <p:cNvSpPr/>
          <p:nvPr userDrawn="1"/>
        </p:nvSpPr>
        <p:spPr>
          <a:xfrm>
            <a:off x="4555612" y="2429375"/>
            <a:ext cx="4588387" cy="125361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86710" y="2687626"/>
            <a:ext cx="4295058" cy="705125"/>
          </a:xfrm>
          <a:prstGeom prst="rect">
            <a:avLst/>
          </a:prstGeom>
        </p:spPr>
        <p:txBody>
          <a:bodyPr vert="horz"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 dirty="0" smtClean="0"/>
              <a:t>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7217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Min + Lem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148" y="5805264"/>
            <a:ext cx="2976332" cy="576064"/>
          </a:xfrm>
          <a:prstGeom prst="rect">
            <a:avLst/>
          </a:prstGeom>
        </p:spPr>
      </p:pic>
      <p:sp>
        <p:nvSpPr>
          <p:cNvPr id="14" name="Marcador de contenido 13"/>
          <p:cNvSpPr>
            <a:spLocks noGrp="1"/>
          </p:cNvSpPr>
          <p:nvPr>
            <p:ph sz="quarter" idx="11"/>
          </p:nvPr>
        </p:nvSpPr>
        <p:spPr>
          <a:xfrm>
            <a:off x="4531585" y="1696766"/>
            <a:ext cx="4317436" cy="3629027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6" name="Marcador de posición de imagen 11"/>
          <p:cNvSpPr>
            <a:spLocks noGrp="1"/>
          </p:cNvSpPr>
          <p:nvPr>
            <p:ph type="pic" sz="quarter" idx="12"/>
          </p:nvPr>
        </p:nvSpPr>
        <p:spPr>
          <a:xfrm>
            <a:off x="308863" y="1697483"/>
            <a:ext cx="4082867" cy="362902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endParaRPr lang="es-ES" dirty="0"/>
          </a:p>
        </p:txBody>
      </p:sp>
      <p:sp>
        <p:nvSpPr>
          <p:cNvPr id="7" name="6 Rectángulo"/>
          <p:cNvSpPr/>
          <p:nvPr userDrawn="1"/>
        </p:nvSpPr>
        <p:spPr>
          <a:xfrm>
            <a:off x="0" y="704635"/>
            <a:ext cx="4391730" cy="614526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08863" y="794772"/>
            <a:ext cx="3853460" cy="442453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s-ES_tradnl" dirty="0" smtClean="0"/>
              <a:t>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824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Min + Lem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148" y="5805264"/>
            <a:ext cx="2976332" cy="576064"/>
          </a:xfrm>
          <a:prstGeom prst="rect">
            <a:avLst/>
          </a:prstGeom>
        </p:spPr>
      </p:pic>
      <p:sp>
        <p:nvSpPr>
          <p:cNvPr id="16" name="Marcador de contenido 15"/>
          <p:cNvSpPr>
            <a:spLocks noGrp="1"/>
          </p:cNvSpPr>
          <p:nvPr>
            <p:ph sz="quarter" idx="11"/>
          </p:nvPr>
        </p:nvSpPr>
        <p:spPr>
          <a:xfrm>
            <a:off x="2195870" y="736600"/>
            <a:ext cx="6696609" cy="463836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5" name="6 Rectángulo"/>
          <p:cNvSpPr/>
          <p:nvPr userDrawn="1"/>
        </p:nvSpPr>
        <p:spPr>
          <a:xfrm>
            <a:off x="0" y="2429375"/>
            <a:ext cx="2072153" cy="125361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96683" y="2725084"/>
            <a:ext cx="1836994" cy="551765"/>
          </a:xfrm>
          <a:prstGeom prst="rect">
            <a:avLst/>
          </a:prstGeom>
        </p:spPr>
        <p:txBody>
          <a:bodyPr vert="horz"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rPr lang="es-ES_tradnl" dirty="0" smtClean="0"/>
              <a:t>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001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Min + Lem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148" y="5805264"/>
            <a:ext cx="2976332" cy="576064"/>
          </a:xfrm>
          <a:prstGeom prst="rect">
            <a:avLst/>
          </a:prstGeom>
        </p:spPr>
      </p:pic>
      <p:sp>
        <p:nvSpPr>
          <p:cNvPr id="13" name="Marcador de posición de imagen 12"/>
          <p:cNvSpPr>
            <a:spLocks noGrp="1"/>
          </p:cNvSpPr>
          <p:nvPr>
            <p:ph type="pic" sz="quarter" idx="10"/>
          </p:nvPr>
        </p:nvSpPr>
        <p:spPr>
          <a:xfrm>
            <a:off x="0" y="2060677"/>
            <a:ext cx="9144000" cy="323235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endParaRPr lang="es-ES" dirty="0"/>
          </a:p>
        </p:txBody>
      </p:sp>
      <p:sp>
        <p:nvSpPr>
          <p:cNvPr id="4" name="6 Rectángulo"/>
          <p:cNvSpPr/>
          <p:nvPr userDrawn="1"/>
        </p:nvSpPr>
        <p:spPr>
          <a:xfrm>
            <a:off x="0" y="807064"/>
            <a:ext cx="9143999" cy="125361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1023891"/>
            <a:ext cx="8229600" cy="709714"/>
          </a:xfrm>
          <a:prstGeom prst="rect">
            <a:avLst/>
          </a:prstGeom>
        </p:spPr>
        <p:txBody>
          <a:bodyPr vert="horz"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es-ES_tradnl" dirty="0" smtClean="0"/>
              <a:t>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513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 userDrawn="1"/>
        </p:nvSpPr>
        <p:spPr>
          <a:xfrm>
            <a:off x="385379" y="6271168"/>
            <a:ext cx="683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A46D8A0-80A8-5E4B-A220-0C6151ACA68E}" type="slidenum">
              <a:rPr lang="es-E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‹Nº›</a:t>
            </a:fld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5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" Target="slide26.xml"/><Relationship Id="rId7" Type="http://schemas.openxmlformats.org/officeDocument/2006/relationships/slide" Target="slide3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slide" Target="slide29.xml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761486" y="2447129"/>
            <a:ext cx="7621029" cy="1254256"/>
          </a:xfrm>
        </p:spPr>
        <p:txBody>
          <a:bodyPr>
            <a:noAutofit/>
          </a:bodyPr>
          <a:lstStyle/>
          <a:p>
            <a:pPr algn="ctr"/>
            <a:r>
              <a:rPr lang="es-ES" sz="3800" dirty="0" smtClean="0"/>
              <a:t>POLÍTICA CRIMINAL Y PENITENCIARIA</a:t>
            </a:r>
          </a:p>
        </p:txBody>
      </p:sp>
    </p:spTree>
    <p:extLst>
      <p:ext uri="{BB962C8B-B14F-4D97-AF65-F5344CB8AC3E}">
        <p14:creationId xmlns:p14="http://schemas.microsoft.com/office/powerpoint/2010/main" val="42176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2506641"/>
            <a:ext cx="4876800" cy="1014484"/>
          </a:xfrm>
        </p:spPr>
        <p:txBody>
          <a:bodyPr>
            <a:noAutofit/>
          </a:bodyPr>
          <a:lstStyle/>
          <a:p>
            <a:r>
              <a:rPr lang="es-ES" sz="3000" b="1" dirty="0" smtClean="0"/>
              <a:t>Construcción de la política</a:t>
            </a:r>
            <a:endParaRPr lang="es-ES" sz="3000" b="1" dirty="0"/>
          </a:p>
        </p:txBody>
      </p:sp>
    </p:spTree>
    <p:extLst>
      <p:ext uri="{BB962C8B-B14F-4D97-AF65-F5344CB8AC3E}">
        <p14:creationId xmlns:p14="http://schemas.microsoft.com/office/powerpoint/2010/main" val="250825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772208"/>
            <a:ext cx="9144000" cy="709714"/>
          </a:xfrm>
        </p:spPr>
        <p:txBody>
          <a:bodyPr/>
          <a:lstStyle/>
          <a:p>
            <a:r>
              <a:rPr lang="es-ES" sz="3800" dirty="0" smtClean="0">
                <a:solidFill>
                  <a:schemeClr val="bg1"/>
                </a:solidFill>
              </a:rPr>
              <a:t>Consejo Superior de</a:t>
            </a:r>
            <a:br>
              <a:rPr lang="es-ES" sz="3800" dirty="0" smtClean="0">
                <a:solidFill>
                  <a:schemeClr val="bg1"/>
                </a:solidFill>
              </a:rPr>
            </a:br>
            <a:r>
              <a:rPr lang="es-ES" sz="3800" dirty="0" smtClean="0">
                <a:solidFill>
                  <a:schemeClr val="bg1"/>
                </a:solidFill>
              </a:rPr>
              <a:t>Política Criminal</a:t>
            </a:r>
            <a:endParaRPr lang="es-ES" sz="3800" dirty="0">
              <a:solidFill>
                <a:schemeClr val="bg1"/>
              </a:solidFill>
            </a:endParaRPr>
          </a:p>
        </p:txBody>
      </p:sp>
      <p:sp>
        <p:nvSpPr>
          <p:cNvPr id="23" name="7 Rectángulo"/>
          <p:cNvSpPr/>
          <p:nvPr/>
        </p:nvSpPr>
        <p:spPr>
          <a:xfrm>
            <a:off x="235664" y="2372868"/>
            <a:ext cx="4186973" cy="14109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2"/>
                </a:solidFill>
              </a:rPr>
              <a:t>Organismo colegiado </a:t>
            </a:r>
            <a:r>
              <a:rPr lang="es-CO" sz="2000" b="1" dirty="0">
                <a:solidFill>
                  <a:schemeClr val="tx2"/>
                </a:solidFill>
              </a:rPr>
              <a:t>asesor del Gobierno Nacional </a:t>
            </a:r>
            <a:r>
              <a:rPr lang="es-CO" sz="2000" dirty="0">
                <a:solidFill>
                  <a:schemeClr val="tx2"/>
                </a:solidFill>
              </a:rPr>
              <a:t>en materia de política criminal del </a:t>
            </a:r>
            <a:r>
              <a:rPr lang="es-CO" sz="2000" dirty="0" smtClean="0">
                <a:solidFill>
                  <a:schemeClr val="tx2"/>
                </a:solidFill>
              </a:rPr>
              <a:t>Estado</a:t>
            </a:r>
            <a:endParaRPr lang="es-CO" sz="2000" dirty="0">
              <a:solidFill>
                <a:schemeClr val="tx2"/>
              </a:solidFill>
            </a:endParaRPr>
          </a:p>
        </p:txBody>
      </p:sp>
      <p:sp>
        <p:nvSpPr>
          <p:cNvPr id="24" name="7 Rectángulo">
            <a:hlinkClick r:id="rId2" action="ppaction://hlinksldjump"/>
          </p:cNvPr>
          <p:cNvSpPr/>
          <p:nvPr/>
        </p:nvSpPr>
        <p:spPr>
          <a:xfrm>
            <a:off x="4765042" y="2372868"/>
            <a:ext cx="4186973" cy="14109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2"/>
                </a:solidFill>
              </a:rPr>
              <a:t>Lo conforman representantes de </a:t>
            </a:r>
            <a:r>
              <a:rPr lang="es-CO" sz="2000" dirty="0">
                <a:solidFill>
                  <a:schemeClr val="tx2"/>
                </a:solidFill>
              </a:rPr>
              <a:t>las </a:t>
            </a:r>
            <a:r>
              <a:rPr lang="es-CO" sz="2000" b="1" dirty="0">
                <a:solidFill>
                  <a:schemeClr val="tx2"/>
                </a:solidFill>
              </a:rPr>
              <a:t>tres ramas de poder público y el Ministerio Público</a:t>
            </a:r>
          </a:p>
        </p:txBody>
      </p:sp>
      <p:sp>
        <p:nvSpPr>
          <p:cNvPr id="5" name="Rectangle 1"/>
          <p:cNvSpPr/>
          <p:nvPr/>
        </p:nvSpPr>
        <p:spPr>
          <a:xfrm>
            <a:off x="235664" y="4168236"/>
            <a:ext cx="4529378" cy="636819"/>
          </a:xfrm>
          <a:prstGeom prst="rect">
            <a:avLst/>
          </a:prstGeom>
          <a:solidFill>
            <a:schemeClr val="tx2"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Comité Técnico </a:t>
            </a:r>
            <a:r>
              <a:rPr lang="es-MX" sz="2800" dirty="0" smtClean="0">
                <a:latin typeface="Century Gothic" panose="020B0502020202020204" pitchFamily="34" charset="0"/>
              </a:rPr>
              <a:t>CSPC</a:t>
            </a:r>
            <a:endParaRPr lang="es-ES_tradnl" sz="2800" b="1" dirty="0" smtClean="0">
              <a:latin typeface="Century Gothic" panose="020B0502020202020204" pitchFamily="34" charset="0"/>
            </a:endParaRPr>
          </a:p>
        </p:txBody>
      </p:sp>
      <p:sp>
        <p:nvSpPr>
          <p:cNvPr id="7" name="Rectangle 1"/>
          <p:cNvSpPr/>
          <p:nvPr/>
        </p:nvSpPr>
        <p:spPr>
          <a:xfrm>
            <a:off x="235664" y="5001493"/>
            <a:ext cx="4529378" cy="627411"/>
          </a:xfrm>
          <a:prstGeom prst="rect">
            <a:avLst/>
          </a:prstGeom>
          <a:solidFill>
            <a:schemeClr val="tx2"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Observatorio </a:t>
            </a:r>
            <a:r>
              <a:rPr lang="es-MX" sz="2800" dirty="0" smtClean="0">
                <a:latin typeface="Century Gothic" panose="020B0502020202020204" pitchFamily="34" charset="0"/>
              </a:rPr>
              <a:t>de PC</a:t>
            </a:r>
            <a:endParaRPr lang="es-ES_tradnl" sz="2800" b="1" dirty="0" smtClean="0">
              <a:latin typeface="Century Gothic" panose="020B0502020202020204" pitchFamily="34" charset="0"/>
            </a:endParaRPr>
          </a:p>
        </p:txBody>
      </p:sp>
      <p:sp>
        <p:nvSpPr>
          <p:cNvPr id="8" name="Rectangle 29"/>
          <p:cNvSpPr/>
          <p:nvPr/>
        </p:nvSpPr>
        <p:spPr>
          <a:xfrm>
            <a:off x="4949520" y="4168236"/>
            <a:ext cx="4002495" cy="636819"/>
          </a:xfrm>
          <a:prstGeom prst="rect">
            <a:avLst/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s-MX" sz="1600" dirty="0" smtClean="0">
                <a:solidFill>
                  <a:schemeClr val="tx1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Estructura líneas de política pública en materia criminal</a:t>
            </a:r>
            <a:endParaRPr lang="en-US" sz="1600" dirty="0">
              <a:solidFill>
                <a:schemeClr val="tx1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sp>
        <p:nvSpPr>
          <p:cNvPr id="9" name="Rectangle 29"/>
          <p:cNvSpPr/>
          <p:nvPr/>
        </p:nvSpPr>
        <p:spPr>
          <a:xfrm>
            <a:off x="4949520" y="4987633"/>
            <a:ext cx="4002495" cy="63681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s-MX" sz="1600" dirty="0" smtClean="0">
                <a:solidFill>
                  <a:schemeClr val="tx1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Genera insumos para toma de decisiones basada en fundamentos empíricos</a:t>
            </a:r>
            <a:endParaRPr lang="en-US" sz="1600" dirty="0">
              <a:solidFill>
                <a:schemeClr val="tx1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sp>
        <p:nvSpPr>
          <p:cNvPr id="10" name="Rectangle 1">
            <a:hlinkClick r:id="rId3" action="ppaction://hlinksldjump"/>
          </p:cNvPr>
          <p:cNvSpPr/>
          <p:nvPr/>
        </p:nvSpPr>
        <p:spPr>
          <a:xfrm>
            <a:off x="235664" y="5788727"/>
            <a:ext cx="4529378" cy="627411"/>
          </a:xfrm>
          <a:prstGeom prst="rect">
            <a:avLst/>
          </a:prstGeom>
          <a:solidFill>
            <a:schemeClr val="tx2"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Comisión Asesora</a:t>
            </a:r>
            <a:endParaRPr lang="es-ES_tradnl" sz="2800" b="1" dirty="0" smtClean="0">
              <a:latin typeface="Century Gothic" panose="020B0502020202020204" pitchFamily="34" charset="0"/>
            </a:endParaRPr>
          </a:p>
        </p:txBody>
      </p:sp>
      <p:sp>
        <p:nvSpPr>
          <p:cNvPr id="11" name="Rectangle 29"/>
          <p:cNvSpPr/>
          <p:nvPr/>
        </p:nvSpPr>
        <p:spPr>
          <a:xfrm>
            <a:off x="4949520" y="5774867"/>
            <a:ext cx="4002495" cy="63681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s-MX" sz="1600" dirty="0" smtClean="0">
                <a:solidFill>
                  <a:schemeClr val="tx1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Formula recomendaciones en materia de política criminal</a:t>
            </a:r>
            <a:endParaRPr lang="en-US" sz="1600" dirty="0">
              <a:solidFill>
                <a:schemeClr val="tx1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772208"/>
            <a:ext cx="9144000" cy="709714"/>
          </a:xfrm>
        </p:spPr>
        <p:txBody>
          <a:bodyPr/>
          <a:lstStyle/>
          <a:p>
            <a:r>
              <a:rPr lang="es-ES" sz="3800" dirty="0" smtClean="0"/>
              <a:t>Comisión de Seguimiento a las Condiciones de Reclusión SPC</a:t>
            </a:r>
            <a:endParaRPr lang="es-ES" sz="3800" dirty="0"/>
          </a:p>
        </p:txBody>
      </p:sp>
      <p:sp>
        <p:nvSpPr>
          <p:cNvPr id="23" name="7 Rectángulo"/>
          <p:cNvSpPr/>
          <p:nvPr/>
        </p:nvSpPr>
        <p:spPr>
          <a:xfrm>
            <a:off x="235664" y="2372868"/>
            <a:ext cx="4186973" cy="14109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b="1" dirty="0" smtClean="0">
                <a:solidFill>
                  <a:schemeClr val="tx2"/>
                </a:solidFill>
              </a:rPr>
              <a:t>Órgano asesor </a:t>
            </a:r>
            <a:r>
              <a:rPr lang="es-CO" sz="2000" dirty="0" smtClean="0">
                <a:solidFill>
                  <a:schemeClr val="tx2"/>
                </a:solidFill>
              </a:rPr>
              <a:t>del Gobierno Nacional y del CSPC en </a:t>
            </a:r>
            <a:r>
              <a:rPr lang="es-CO" sz="2000" b="1" dirty="0" smtClean="0">
                <a:solidFill>
                  <a:schemeClr val="tx2"/>
                </a:solidFill>
              </a:rPr>
              <a:t>política penitenciaria</a:t>
            </a:r>
            <a:endParaRPr lang="es-CO" sz="2000" b="1" dirty="0">
              <a:solidFill>
                <a:schemeClr val="tx2"/>
              </a:solidFill>
            </a:endParaRPr>
          </a:p>
        </p:txBody>
      </p:sp>
      <p:sp>
        <p:nvSpPr>
          <p:cNvPr id="24" name="7 Rectángulo">
            <a:hlinkClick r:id="rId2" action="ppaction://hlinksldjump"/>
          </p:cNvPr>
          <p:cNvSpPr/>
          <p:nvPr/>
        </p:nvSpPr>
        <p:spPr>
          <a:xfrm>
            <a:off x="4765042" y="2372868"/>
            <a:ext cx="4186973" cy="14109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>
                <a:solidFill>
                  <a:schemeClr val="tx2"/>
                </a:solidFill>
              </a:rPr>
              <a:t>Conformado por </a:t>
            </a:r>
            <a:r>
              <a:rPr lang="es-CO" sz="2000" b="1" dirty="0">
                <a:solidFill>
                  <a:schemeClr val="tx2"/>
                </a:solidFill>
              </a:rPr>
              <a:t>sociedad civil </a:t>
            </a:r>
            <a:r>
              <a:rPr lang="es-CO" sz="2000" dirty="0">
                <a:solidFill>
                  <a:schemeClr val="tx2"/>
                </a:solidFill>
              </a:rPr>
              <a:t>y </a:t>
            </a:r>
            <a:r>
              <a:rPr lang="es-CO" sz="2000" b="1" dirty="0">
                <a:solidFill>
                  <a:schemeClr val="tx2"/>
                </a:solidFill>
              </a:rPr>
              <a:t>Gobierno Nacional</a:t>
            </a:r>
          </a:p>
        </p:txBody>
      </p:sp>
      <p:sp>
        <p:nvSpPr>
          <p:cNvPr id="5" name="Rectangle 1"/>
          <p:cNvSpPr/>
          <p:nvPr/>
        </p:nvSpPr>
        <p:spPr>
          <a:xfrm>
            <a:off x="235664" y="4168236"/>
            <a:ext cx="4529378" cy="938152"/>
          </a:xfrm>
          <a:prstGeom prst="rect">
            <a:avLst/>
          </a:prstGeom>
          <a:solidFill>
            <a:schemeClr val="tx2"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Mesa Hacinamiento</a:t>
            </a:r>
            <a:endParaRPr lang="es-ES_tradnl" sz="2800" b="1" dirty="0" smtClean="0">
              <a:latin typeface="Century Gothic" panose="020B0502020202020204" pitchFamily="34" charset="0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235664" y="5464631"/>
            <a:ext cx="4529378" cy="924292"/>
          </a:xfrm>
          <a:prstGeom prst="rect">
            <a:avLst/>
          </a:prstGeom>
          <a:solidFill>
            <a:schemeClr val="tx2"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Mesa Salud</a:t>
            </a:r>
            <a:endParaRPr lang="es-ES_tradnl" sz="2800" b="1" dirty="0" smtClean="0">
              <a:latin typeface="Century Gothic" panose="020B0502020202020204" pitchFamily="34" charset="0"/>
            </a:endParaRPr>
          </a:p>
        </p:txBody>
      </p:sp>
      <p:sp>
        <p:nvSpPr>
          <p:cNvPr id="7" name="Rectangle 29"/>
          <p:cNvSpPr/>
          <p:nvPr/>
        </p:nvSpPr>
        <p:spPr>
          <a:xfrm>
            <a:off x="4949520" y="4168236"/>
            <a:ext cx="4002495" cy="938152"/>
          </a:xfrm>
          <a:prstGeom prst="rect">
            <a:avLst/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s-MX" sz="1600" dirty="0" smtClean="0">
                <a:solidFill>
                  <a:schemeClr val="tx1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Estudia estrategias de reducción del hacinamiento carcelario</a:t>
            </a:r>
            <a:endParaRPr lang="en-US" sz="1600" dirty="0">
              <a:solidFill>
                <a:schemeClr val="tx1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sp>
        <p:nvSpPr>
          <p:cNvPr id="8" name="Rectangle 29"/>
          <p:cNvSpPr/>
          <p:nvPr/>
        </p:nvSpPr>
        <p:spPr>
          <a:xfrm>
            <a:off x="4949520" y="5450771"/>
            <a:ext cx="4002495" cy="93815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s-MX" sz="1600" dirty="0" smtClean="0">
                <a:solidFill>
                  <a:schemeClr val="tx1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Imparte recomendaciones al Gobierno para la puesta en marcha del modelo de atención en salud</a:t>
            </a:r>
            <a:endParaRPr lang="en-US" sz="1600" dirty="0">
              <a:solidFill>
                <a:schemeClr val="tx1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9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772208"/>
            <a:ext cx="9144000" cy="709714"/>
          </a:xfrm>
        </p:spPr>
        <p:txBody>
          <a:bodyPr/>
          <a:lstStyle/>
          <a:p>
            <a:r>
              <a:rPr lang="es-ES" sz="3800" dirty="0" smtClean="0"/>
              <a:t>Comisión de Seguimiento Carcelario con Congreso de la República</a:t>
            </a:r>
            <a:endParaRPr lang="es-ES" sz="3800" dirty="0"/>
          </a:p>
        </p:txBody>
      </p:sp>
      <p:sp>
        <p:nvSpPr>
          <p:cNvPr id="23" name="7 Rectángulo"/>
          <p:cNvSpPr/>
          <p:nvPr/>
        </p:nvSpPr>
        <p:spPr>
          <a:xfrm>
            <a:off x="235664" y="2372868"/>
            <a:ext cx="4186973" cy="14109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2"/>
                </a:solidFill>
              </a:rPr>
              <a:t>Escenario de discusión </a:t>
            </a:r>
            <a:r>
              <a:rPr lang="es-MX" sz="2000" dirty="0" smtClean="0">
                <a:solidFill>
                  <a:schemeClr val="tx2"/>
                </a:solidFill>
              </a:rPr>
              <a:t>de temas carcelarios entre el</a:t>
            </a:r>
            <a:r>
              <a:rPr lang="es-MX" sz="2000" b="1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es-MX" sz="2000" b="1" dirty="0" smtClean="0">
                <a:solidFill>
                  <a:schemeClr val="tx2"/>
                </a:solidFill>
              </a:rPr>
              <a:t>Gobierno y el Congreso</a:t>
            </a:r>
            <a:endParaRPr lang="es-CO" sz="2000" b="1" dirty="0">
              <a:solidFill>
                <a:schemeClr val="tx2"/>
              </a:solidFill>
            </a:endParaRPr>
          </a:p>
        </p:txBody>
      </p:sp>
      <p:sp>
        <p:nvSpPr>
          <p:cNvPr id="24" name="7 Rectángulo">
            <a:hlinkClick r:id="rId2" action="ppaction://hlinksldjump"/>
          </p:cNvPr>
          <p:cNvSpPr/>
          <p:nvPr/>
        </p:nvSpPr>
        <p:spPr>
          <a:xfrm>
            <a:off x="4765042" y="2372868"/>
            <a:ext cx="4186973" cy="14109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>
                <a:solidFill>
                  <a:schemeClr val="tx2"/>
                </a:solidFill>
              </a:rPr>
              <a:t>Conformado por </a:t>
            </a:r>
            <a:r>
              <a:rPr lang="es-CO" sz="2000" b="1" dirty="0" smtClean="0">
                <a:solidFill>
                  <a:schemeClr val="tx2"/>
                </a:solidFill>
              </a:rPr>
              <a:t>sector justicia </a:t>
            </a:r>
            <a:r>
              <a:rPr lang="es-CO" sz="2000" dirty="0" smtClean="0">
                <a:solidFill>
                  <a:schemeClr val="tx2"/>
                </a:solidFill>
              </a:rPr>
              <a:t>y </a:t>
            </a:r>
            <a:r>
              <a:rPr lang="es-CO" sz="2000" b="1" dirty="0" smtClean="0">
                <a:solidFill>
                  <a:schemeClr val="tx2"/>
                </a:solidFill>
              </a:rPr>
              <a:t>Congresistas de la República</a:t>
            </a:r>
            <a:endParaRPr lang="es-CO" sz="2000" b="1" dirty="0">
              <a:solidFill>
                <a:schemeClr val="tx2"/>
              </a:solidFill>
            </a:endParaRPr>
          </a:p>
        </p:txBody>
      </p:sp>
      <p:sp>
        <p:nvSpPr>
          <p:cNvPr id="5" name="Rectangle 1"/>
          <p:cNvSpPr/>
          <p:nvPr/>
        </p:nvSpPr>
        <p:spPr>
          <a:xfrm>
            <a:off x="235664" y="4168236"/>
            <a:ext cx="4529378" cy="653146"/>
          </a:xfrm>
          <a:prstGeom prst="rect">
            <a:avLst/>
          </a:prstGeom>
          <a:solidFill>
            <a:schemeClr val="tx2"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Entes territoriales</a:t>
            </a:r>
            <a:endParaRPr lang="es-ES_tradnl" sz="2800" b="1" dirty="0" smtClean="0">
              <a:latin typeface="Century Gothic" panose="020B0502020202020204" pitchFamily="34" charset="0"/>
            </a:endParaRPr>
          </a:p>
        </p:txBody>
      </p:sp>
      <p:sp>
        <p:nvSpPr>
          <p:cNvPr id="6" name="Rectangle 29"/>
          <p:cNvSpPr/>
          <p:nvPr/>
        </p:nvSpPr>
        <p:spPr>
          <a:xfrm>
            <a:off x="4949520" y="4168236"/>
            <a:ext cx="4002495" cy="653146"/>
          </a:xfrm>
          <a:prstGeom prst="rect">
            <a:avLst/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s-MX" sz="1600" dirty="0" smtClean="0">
                <a:solidFill>
                  <a:schemeClr val="tx1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Análisis de la participación de las entidades territoriales en el SPC</a:t>
            </a:r>
            <a:endParaRPr lang="en-US" sz="1600" dirty="0">
              <a:solidFill>
                <a:schemeClr val="tx1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sp>
        <p:nvSpPr>
          <p:cNvPr id="7" name="Rectangle 1"/>
          <p:cNvSpPr/>
          <p:nvPr/>
        </p:nvSpPr>
        <p:spPr>
          <a:xfrm>
            <a:off x="235664" y="4973782"/>
            <a:ext cx="4529378" cy="653146"/>
          </a:xfrm>
          <a:prstGeom prst="rect">
            <a:avLst/>
          </a:prstGeom>
          <a:solidFill>
            <a:schemeClr val="tx2"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Modelo de salud</a:t>
            </a:r>
            <a:endParaRPr lang="es-ES_tradnl" sz="2800" b="1" dirty="0" smtClean="0">
              <a:latin typeface="Century Gothic" panose="020B0502020202020204" pitchFamily="34" charset="0"/>
            </a:endParaRPr>
          </a:p>
        </p:txBody>
      </p:sp>
      <p:sp>
        <p:nvSpPr>
          <p:cNvPr id="8" name="Rectangle 29"/>
          <p:cNvSpPr/>
          <p:nvPr/>
        </p:nvSpPr>
        <p:spPr>
          <a:xfrm>
            <a:off x="4949520" y="4973782"/>
            <a:ext cx="4002495" cy="653146"/>
          </a:xfrm>
          <a:prstGeom prst="rect">
            <a:avLst/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s-MX" sz="1600" dirty="0" smtClean="0">
                <a:solidFill>
                  <a:schemeClr val="tx1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Seguimiento a la implementación del modelo de salud en cárceles</a:t>
            </a:r>
            <a:endParaRPr lang="en-US" sz="1600" dirty="0">
              <a:solidFill>
                <a:schemeClr val="tx1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sp>
        <p:nvSpPr>
          <p:cNvPr id="9" name="Rectangle 1"/>
          <p:cNvSpPr/>
          <p:nvPr/>
        </p:nvSpPr>
        <p:spPr>
          <a:xfrm>
            <a:off x="235664" y="5779328"/>
            <a:ext cx="4529378" cy="653146"/>
          </a:xfrm>
          <a:prstGeom prst="rect">
            <a:avLst/>
          </a:prstGeom>
          <a:solidFill>
            <a:schemeClr val="tx2"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Vigilancia extramural</a:t>
            </a:r>
            <a:endParaRPr lang="es-ES_tradnl" sz="2800" b="1" dirty="0" smtClean="0">
              <a:latin typeface="Century Gothic" panose="020B0502020202020204" pitchFamily="34" charset="0"/>
            </a:endParaRPr>
          </a:p>
        </p:txBody>
      </p:sp>
      <p:sp>
        <p:nvSpPr>
          <p:cNvPr id="10" name="Rectangle 29"/>
          <p:cNvSpPr/>
          <p:nvPr/>
        </p:nvSpPr>
        <p:spPr>
          <a:xfrm>
            <a:off x="4949520" y="5779328"/>
            <a:ext cx="4002495" cy="65314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s-MX" sz="1600" dirty="0" smtClean="0">
                <a:solidFill>
                  <a:schemeClr val="tx1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Búsqueda de nuevas estrategias para el seguimiento extramural </a:t>
            </a:r>
            <a:endParaRPr lang="en-US" sz="1600" dirty="0">
              <a:solidFill>
                <a:schemeClr val="tx1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2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772208"/>
            <a:ext cx="9144000" cy="709714"/>
          </a:xfrm>
        </p:spPr>
        <p:txBody>
          <a:bodyPr/>
          <a:lstStyle/>
          <a:p>
            <a:r>
              <a:rPr lang="es-ES" sz="3800" dirty="0" smtClean="0"/>
              <a:t>Integralidad de la política criminal y penitenciaria</a:t>
            </a:r>
            <a:endParaRPr lang="es-ES" sz="3800" dirty="0"/>
          </a:p>
        </p:txBody>
      </p:sp>
      <p:sp>
        <p:nvSpPr>
          <p:cNvPr id="13" name="12 Rectángulo">
            <a:hlinkClick r:id="rId2" action="ppaction://hlinksldjump"/>
          </p:cNvPr>
          <p:cNvSpPr/>
          <p:nvPr/>
        </p:nvSpPr>
        <p:spPr>
          <a:xfrm>
            <a:off x="4070761" y="4831062"/>
            <a:ext cx="4073854" cy="659886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600" b="1" dirty="0">
                <a:solidFill>
                  <a:schemeClr val="tx2"/>
                </a:solidFill>
              </a:rPr>
              <a:t>Plan Nacional de Política Criminal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4070761" y="4002299"/>
            <a:ext cx="4073854" cy="65988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1600" b="1" dirty="0" smtClean="0">
                <a:solidFill>
                  <a:schemeClr val="accent2">
                    <a:lumMod val="50000"/>
                  </a:schemeClr>
                </a:solidFill>
              </a:rPr>
              <a:t>Informe – Diagnóstico y propuesta de lineamientos de política criminal </a:t>
            </a:r>
            <a:endParaRPr lang="es-CO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070761" y="3230502"/>
            <a:ext cx="4073854" cy="65988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600" b="1" dirty="0" smtClean="0">
                <a:solidFill>
                  <a:schemeClr val="accent2">
                    <a:lumMod val="50000"/>
                  </a:schemeClr>
                </a:solidFill>
              </a:rPr>
              <a:t>Informe - Lineamientos para un nuevo enfoque de la política de drogas</a:t>
            </a:r>
            <a:endParaRPr lang="es-CO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15 Rectángulo">
            <a:hlinkClick r:id="rId3" action="ppaction://hlinksldjump"/>
          </p:cNvPr>
          <p:cNvSpPr/>
          <p:nvPr/>
        </p:nvSpPr>
        <p:spPr>
          <a:xfrm>
            <a:off x="4070761" y="2437793"/>
            <a:ext cx="4073854" cy="65988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600" b="1" dirty="0" smtClean="0">
                <a:solidFill>
                  <a:schemeClr val="accent2">
                    <a:lumMod val="50000"/>
                  </a:schemeClr>
                </a:solidFill>
              </a:rPr>
              <a:t>CONPES 3828 de política penitenciaria y carcelaria</a:t>
            </a:r>
            <a:endParaRPr lang="es-CO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4070761" y="5672233"/>
            <a:ext cx="4073854" cy="659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1600" b="1" dirty="0">
                <a:solidFill>
                  <a:schemeClr val="tx2"/>
                </a:solidFill>
              </a:rPr>
              <a:t>CONPES de política criminal</a:t>
            </a:r>
            <a:endParaRPr lang="es-CO" sz="1600" dirty="0">
              <a:solidFill>
                <a:schemeClr val="tx2"/>
              </a:solidFill>
            </a:endParaRPr>
          </a:p>
        </p:txBody>
      </p:sp>
      <p:sp>
        <p:nvSpPr>
          <p:cNvPr id="25" name="Rectangle 1"/>
          <p:cNvSpPr/>
          <p:nvPr/>
        </p:nvSpPr>
        <p:spPr>
          <a:xfrm>
            <a:off x="817547" y="2731322"/>
            <a:ext cx="2264689" cy="653146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latin typeface="Century Gothic" panose="020B0502020202020204" pitchFamily="34" charset="0"/>
              </a:rPr>
              <a:t>FORMULACIÓN DE LA POLÍTICA</a:t>
            </a:r>
            <a:endParaRPr lang="es-ES_tradnl" sz="1600" b="1" dirty="0" smtClean="0">
              <a:latin typeface="Century Gothic" panose="020B0502020202020204" pitchFamily="34" charset="0"/>
            </a:endParaRPr>
          </a:p>
        </p:txBody>
      </p:sp>
      <p:sp>
        <p:nvSpPr>
          <p:cNvPr id="26" name="Rectangle 1"/>
          <p:cNvSpPr/>
          <p:nvPr/>
        </p:nvSpPr>
        <p:spPr>
          <a:xfrm>
            <a:off x="817546" y="3964376"/>
            <a:ext cx="2264689" cy="653146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latin typeface="Century Gothic" panose="020B0502020202020204" pitchFamily="34" charset="0"/>
              </a:rPr>
              <a:t>IMPLEMENTACIÓN EN MATERIA PENAL</a:t>
            </a:r>
            <a:endParaRPr lang="es-ES_tradnl" sz="1600" b="1" dirty="0" smtClean="0">
              <a:latin typeface="Century Gothic" panose="020B0502020202020204" pitchFamily="34" charset="0"/>
            </a:endParaRPr>
          </a:p>
        </p:txBody>
      </p:sp>
      <p:sp>
        <p:nvSpPr>
          <p:cNvPr id="27" name="Rectangle 1"/>
          <p:cNvSpPr/>
          <p:nvPr/>
        </p:nvSpPr>
        <p:spPr>
          <a:xfrm>
            <a:off x="817547" y="5209305"/>
            <a:ext cx="2264689" cy="653146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entury Gothic" panose="020B0502020202020204" pitchFamily="34" charset="0"/>
              </a:rPr>
              <a:t>IMPLEMENTACIÓN EN MATERIA PENITENCIARIA</a:t>
            </a:r>
            <a:endParaRPr lang="es-ES_tradnl" sz="14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4070761" y="4831062"/>
            <a:ext cx="4073854" cy="659886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600" b="1" dirty="0" smtClean="0">
                <a:solidFill>
                  <a:schemeClr val="tx2"/>
                </a:solidFill>
              </a:rPr>
              <a:t>Proyecto de ley sobre sustancias sicoactivas</a:t>
            </a:r>
            <a:endParaRPr lang="es-CO" sz="1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70761" y="4002299"/>
            <a:ext cx="4073854" cy="659886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1600" b="1" dirty="0" smtClean="0">
                <a:solidFill>
                  <a:schemeClr val="tx2"/>
                </a:solidFill>
              </a:rPr>
              <a:t>Proyecto de ley sobre contravenciones penales y procedimiento abreviado</a:t>
            </a:r>
            <a:endParaRPr lang="es-CO" sz="1600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070761" y="3230502"/>
            <a:ext cx="4073854" cy="65988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600" b="1" dirty="0" smtClean="0">
                <a:solidFill>
                  <a:schemeClr val="accent2">
                    <a:lumMod val="50000"/>
                  </a:schemeClr>
                </a:solidFill>
              </a:rPr>
              <a:t>Ley 1786 de 2016</a:t>
            </a:r>
            <a:endParaRPr lang="es-CO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070761" y="2437793"/>
            <a:ext cx="4073854" cy="65988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600" b="1" dirty="0" smtClean="0">
                <a:solidFill>
                  <a:schemeClr val="accent2">
                    <a:lumMod val="50000"/>
                  </a:schemeClr>
                </a:solidFill>
              </a:rPr>
              <a:t>Ley 1760 de 2015</a:t>
            </a:r>
            <a:endParaRPr lang="es-CO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070761" y="5672233"/>
            <a:ext cx="4073854" cy="659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1600" b="1" dirty="0" smtClean="0">
                <a:solidFill>
                  <a:schemeClr val="tx2"/>
                </a:solidFill>
              </a:rPr>
              <a:t>Ajuste en la proporcionalidad de las penas</a:t>
            </a:r>
            <a:endParaRPr lang="es-CO" sz="1600" dirty="0">
              <a:solidFill>
                <a:schemeClr val="tx2"/>
              </a:solidFill>
            </a:endParaRPr>
          </a:p>
        </p:txBody>
      </p:sp>
      <p:sp>
        <p:nvSpPr>
          <p:cNvPr id="14" name="Rectangle 1"/>
          <p:cNvSpPr/>
          <p:nvPr/>
        </p:nvSpPr>
        <p:spPr>
          <a:xfrm>
            <a:off x="817547" y="2731322"/>
            <a:ext cx="2264689" cy="653146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latin typeface="Century Gothic" panose="020B0502020202020204" pitchFamily="34" charset="0"/>
              </a:rPr>
              <a:t>FORMULACIÓN DE LA POLÍTICA</a:t>
            </a:r>
            <a:endParaRPr lang="es-ES_tradnl" sz="1600" b="1" dirty="0" smtClean="0">
              <a:latin typeface="Century Gothic" panose="020B0502020202020204" pitchFamily="34" charset="0"/>
            </a:endParaRPr>
          </a:p>
        </p:txBody>
      </p:sp>
      <p:sp>
        <p:nvSpPr>
          <p:cNvPr id="15" name="Rectangle 1"/>
          <p:cNvSpPr/>
          <p:nvPr/>
        </p:nvSpPr>
        <p:spPr>
          <a:xfrm>
            <a:off x="817546" y="3964376"/>
            <a:ext cx="2264689" cy="653146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latin typeface="Century Gothic" panose="020B0502020202020204" pitchFamily="34" charset="0"/>
              </a:rPr>
              <a:t>IMPLEMENTACIÓN EN MATERIA PENAL</a:t>
            </a:r>
            <a:endParaRPr lang="es-ES_tradnl" sz="1600" b="1" dirty="0" smtClean="0">
              <a:latin typeface="Century Gothic" panose="020B0502020202020204" pitchFamily="34" charset="0"/>
            </a:endParaRPr>
          </a:p>
        </p:txBody>
      </p:sp>
      <p:sp>
        <p:nvSpPr>
          <p:cNvPr id="16" name="Rectangle 1"/>
          <p:cNvSpPr/>
          <p:nvPr/>
        </p:nvSpPr>
        <p:spPr>
          <a:xfrm>
            <a:off x="817547" y="5209305"/>
            <a:ext cx="2264689" cy="653146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entury Gothic" panose="020B0502020202020204" pitchFamily="34" charset="0"/>
              </a:rPr>
              <a:t>IMPLEMENTACIÓN EN MATERIA PENITENCIARIA</a:t>
            </a:r>
            <a:endParaRPr lang="es-ES_tradnl" sz="1400" b="1" dirty="0" smtClean="0">
              <a:latin typeface="Century Gothic" panose="020B0502020202020204" pitchFamily="34" charset="0"/>
            </a:endParaRPr>
          </a:p>
        </p:txBody>
      </p:sp>
      <p:sp>
        <p:nvSpPr>
          <p:cNvPr id="17" name="Título 2"/>
          <p:cNvSpPr>
            <a:spLocks noGrp="1"/>
          </p:cNvSpPr>
          <p:nvPr>
            <p:ph type="title"/>
          </p:nvPr>
        </p:nvSpPr>
        <p:spPr>
          <a:xfrm>
            <a:off x="0" y="772208"/>
            <a:ext cx="9144000" cy="709714"/>
          </a:xfrm>
        </p:spPr>
        <p:txBody>
          <a:bodyPr/>
          <a:lstStyle/>
          <a:p>
            <a:r>
              <a:rPr lang="es-ES" sz="3800" dirty="0" smtClean="0"/>
              <a:t>Integralidad de la política criminal y penitenciaria</a:t>
            </a:r>
            <a:endParaRPr lang="es-ES" sz="3800" dirty="0"/>
          </a:p>
        </p:txBody>
      </p:sp>
    </p:spTree>
    <p:extLst>
      <p:ext uri="{BB962C8B-B14F-4D97-AF65-F5344CB8AC3E}">
        <p14:creationId xmlns:p14="http://schemas.microsoft.com/office/powerpoint/2010/main" val="57488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/>
          <p:nvPr/>
        </p:nvSpPr>
        <p:spPr>
          <a:xfrm>
            <a:off x="817547" y="2731322"/>
            <a:ext cx="2264689" cy="653146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latin typeface="Century Gothic" panose="020B0502020202020204" pitchFamily="34" charset="0"/>
              </a:rPr>
              <a:t>FORMULACIÓN DE LA POLÍTICA</a:t>
            </a:r>
            <a:endParaRPr lang="es-ES_tradnl" sz="1600" b="1" dirty="0" smtClean="0">
              <a:latin typeface="Century Gothic" panose="020B0502020202020204" pitchFamily="34" charset="0"/>
            </a:endParaRPr>
          </a:p>
        </p:txBody>
      </p:sp>
      <p:sp>
        <p:nvSpPr>
          <p:cNvPr id="11" name="Rectangle 1"/>
          <p:cNvSpPr/>
          <p:nvPr/>
        </p:nvSpPr>
        <p:spPr>
          <a:xfrm>
            <a:off x="817546" y="3964376"/>
            <a:ext cx="2264689" cy="653146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latin typeface="Century Gothic" panose="020B0502020202020204" pitchFamily="34" charset="0"/>
              </a:rPr>
              <a:t>IMPLEMENTACIÓN EN MATERIA PENAL</a:t>
            </a:r>
            <a:endParaRPr lang="es-ES_tradnl" sz="1600" b="1" dirty="0" smtClean="0">
              <a:latin typeface="Century Gothic" panose="020B0502020202020204" pitchFamily="34" charset="0"/>
            </a:endParaRPr>
          </a:p>
        </p:txBody>
      </p:sp>
      <p:sp>
        <p:nvSpPr>
          <p:cNvPr id="12" name="Rectangle 1"/>
          <p:cNvSpPr/>
          <p:nvPr/>
        </p:nvSpPr>
        <p:spPr>
          <a:xfrm>
            <a:off x="817547" y="5209305"/>
            <a:ext cx="2264689" cy="653146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entury Gothic" panose="020B0502020202020204" pitchFamily="34" charset="0"/>
              </a:rPr>
              <a:t>IMPLEMENTACIÓN EN MATERIA PENITENCIARIA</a:t>
            </a:r>
            <a:endParaRPr lang="es-ES_tradnl" sz="1400" b="1" dirty="0" smtClean="0">
              <a:latin typeface="Century Gothic" panose="020B0502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070761" y="4831062"/>
            <a:ext cx="4073854" cy="659886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1600" b="1" dirty="0">
                <a:solidFill>
                  <a:schemeClr val="tx2"/>
                </a:solidFill>
              </a:rPr>
              <a:t>PL – </a:t>
            </a:r>
            <a:r>
              <a:rPr lang="es-MX" sz="1600" b="1" dirty="0" smtClean="0">
                <a:solidFill>
                  <a:schemeClr val="tx2"/>
                </a:solidFill>
              </a:rPr>
              <a:t>Medidas diferenciales para poblaciones vulnerables</a:t>
            </a:r>
            <a:endParaRPr lang="es-CO" sz="1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70761" y="4002299"/>
            <a:ext cx="4073854" cy="659886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1600" b="1" dirty="0" smtClean="0">
                <a:solidFill>
                  <a:schemeClr val="tx2"/>
                </a:solidFill>
              </a:rPr>
              <a:t>PL – A mayor tratamiento penitenciario, mayor nivel de libertad</a:t>
            </a:r>
            <a:endParaRPr lang="es-CO" sz="1600" b="1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070761" y="3230502"/>
            <a:ext cx="4073854" cy="65988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600" b="1" dirty="0" smtClean="0">
                <a:solidFill>
                  <a:schemeClr val="accent2">
                    <a:lumMod val="50000"/>
                  </a:schemeClr>
                </a:solidFill>
              </a:rPr>
              <a:t>Ajuste al Decreto 2245 de 2015 </a:t>
            </a:r>
          </a:p>
          <a:p>
            <a:pPr lvl="0" algn="ctr"/>
            <a:r>
              <a:rPr lang="es-CO" sz="1600" b="1" dirty="0" smtClean="0">
                <a:solidFill>
                  <a:schemeClr val="accent2">
                    <a:lumMod val="50000"/>
                  </a:schemeClr>
                </a:solidFill>
              </a:rPr>
              <a:t>Modelo de Atención en Salud</a:t>
            </a:r>
            <a:endParaRPr lang="es-CO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070761" y="2437793"/>
            <a:ext cx="4073854" cy="65988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600" b="1" dirty="0" smtClean="0">
                <a:solidFill>
                  <a:schemeClr val="accent2">
                    <a:lumMod val="50000"/>
                  </a:schemeClr>
                </a:solidFill>
              </a:rPr>
              <a:t>Actualización del Reglamento General del INPEC</a:t>
            </a:r>
            <a:endParaRPr lang="es-CO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070761" y="5672233"/>
            <a:ext cx="4073854" cy="659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1600" b="1" dirty="0">
                <a:solidFill>
                  <a:schemeClr val="tx2"/>
                </a:solidFill>
              </a:rPr>
              <a:t>PL – </a:t>
            </a:r>
            <a:r>
              <a:rPr lang="es-MX" sz="1600" b="1" dirty="0" smtClean="0">
                <a:solidFill>
                  <a:schemeClr val="tx2"/>
                </a:solidFill>
              </a:rPr>
              <a:t>Maximización de la garantía de los derechos en la ejecución de las penas</a:t>
            </a:r>
            <a:endParaRPr lang="es-CO" sz="1600" b="1" dirty="0">
              <a:solidFill>
                <a:schemeClr val="tx2"/>
              </a:solidFill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0" y="772208"/>
            <a:ext cx="9144000" cy="709714"/>
          </a:xfrm>
        </p:spPr>
        <p:txBody>
          <a:bodyPr/>
          <a:lstStyle/>
          <a:p>
            <a:r>
              <a:rPr lang="es-ES" sz="3800" dirty="0" smtClean="0"/>
              <a:t>Integralidad de la política criminal y penitenciaria</a:t>
            </a:r>
            <a:endParaRPr lang="es-ES" sz="3800" dirty="0"/>
          </a:p>
        </p:txBody>
      </p:sp>
    </p:spTree>
    <p:extLst>
      <p:ext uri="{BB962C8B-B14F-4D97-AF65-F5344CB8AC3E}">
        <p14:creationId xmlns:p14="http://schemas.microsoft.com/office/powerpoint/2010/main" val="57488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1023892"/>
            <a:ext cx="9144000" cy="709714"/>
          </a:xfrm>
        </p:spPr>
        <p:txBody>
          <a:bodyPr/>
          <a:lstStyle/>
          <a:p>
            <a:r>
              <a:rPr lang="es-ES" dirty="0" smtClean="0"/>
              <a:t>Política criminal y penitenciaria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520207" y="2744436"/>
            <a:ext cx="8065826" cy="74098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i="1" dirty="0" smtClean="0">
                <a:solidFill>
                  <a:schemeClr val="accent2">
                    <a:lumMod val="50000"/>
                  </a:schemeClr>
                </a:solidFill>
              </a:rPr>
              <a:t>La estabilización del sistema penitenciario </a:t>
            </a:r>
            <a:r>
              <a:rPr lang="es-ES" sz="2000" b="1" i="1" dirty="0" smtClean="0">
                <a:solidFill>
                  <a:schemeClr val="accent2">
                    <a:lumMod val="50000"/>
                  </a:schemeClr>
                </a:solidFill>
              </a:rPr>
              <a:t>no se logra únicamente</a:t>
            </a:r>
            <a:r>
              <a:rPr lang="es-ES" sz="2000" i="1" dirty="0" smtClean="0">
                <a:solidFill>
                  <a:schemeClr val="accent2">
                    <a:lumMod val="50000"/>
                  </a:schemeClr>
                </a:solidFill>
              </a:rPr>
              <a:t> con la construcción de nuevos cupos</a:t>
            </a:r>
            <a:endParaRPr lang="es-ES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038845" y="2327828"/>
            <a:ext cx="3028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Premisa fundamental</a:t>
            </a:r>
            <a:endParaRPr lang="es-CO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9433" y="4444102"/>
            <a:ext cx="8325134" cy="1083242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i="1" dirty="0" smtClean="0">
                <a:solidFill>
                  <a:schemeClr val="tx2"/>
                </a:solidFill>
              </a:rPr>
              <a:t>Construir una política criminal </a:t>
            </a:r>
          </a:p>
          <a:p>
            <a:pPr algn="ctr"/>
            <a:r>
              <a:rPr lang="es-ES" sz="2000" b="1" i="1" dirty="0" smtClean="0">
                <a:solidFill>
                  <a:schemeClr val="tx2"/>
                </a:solidFill>
              </a:rPr>
              <a:t>coherente, racional, eficaz y respetuosa de los derechos humanos.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038845" y="3981482"/>
            <a:ext cx="3028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Nuestra hoja de ruta</a:t>
            </a:r>
            <a:endParaRPr lang="es-CO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2438400"/>
            <a:ext cx="4876800" cy="1201271"/>
          </a:xfrm>
        </p:spPr>
        <p:txBody>
          <a:bodyPr>
            <a:noAutofit/>
          </a:bodyPr>
          <a:lstStyle/>
          <a:p>
            <a:r>
              <a:rPr lang="es-ES" sz="3000" dirty="0" smtClean="0"/>
              <a:t>Emergencia </a:t>
            </a:r>
            <a:br>
              <a:rPr lang="es-ES" sz="3000" dirty="0" smtClean="0"/>
            </a:br>
            <a:r>
              <a:rPr lang="es-ES" sz="3000" dirty="0" smtClean="0"/>
              <a:t>Penitenciaria y Carcelaria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230374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Declaratoria Emergencia</a:t>
            </a:r>
            <a:endParaRPr lang="es-ES" dirty="0"/>
          </a:p>
        </p:txBody>
      </p:sp>
      <p:sp>
        <p:nvSpPr>
          <p:cNvPr id="7" name="42 Rectángulo"/>
          <p:cNvSpPr/>
          <p:nvPr/>
        </p:nvSpPr>
        <p:spPr>
          <a:xfrm>
            <a:off x="753035" y="2436951"/>
            <a:ext cx="7933765" cy="3064534"/>
          </a:xfrm>
          <a:prstGeom prst="rect">
            <a:avLst/>
          </a:prstGeom>
          <a:noFill/>
          <a:ln>
            <a:noFill/>
          </a:ln>
        </p:spPr>
        <p:txBody>
          <a:bodyPr wrap="square" lIns="47855" tIns="23928" rIns="47855" bIns="23928">
            <a:spAutoFit/>
          </a:bodyPr>
          <a:lstStyle/>
          <a:p>
            <a:pPr lvl="0" algn="just"/>
            <a:r>
              <a:rPr lang="es-CO" sz="2400" dirty="0" smtClean="0">
                <a:solidFill>
                  <a:prstClr val="black"/>
                </a:solidFill>
              </a:rPr>
              <a:t>Se declara mediante </a:t>
            </a:r>
            <a:r>
              <a:rPr lang="es-CO" sz="2400" dirty="0">
                <a:solidFill>
                  <a:prstClr val="black"/>
                </a:solidFill>
              </a:rPr>
              <a:t>Resolución </a:t>
            </a:r>
            <a:r>
              <a:rPr lang="es-CO" sz="2400" dirty="0" smtClean="0">
                <a:solidFill>
                  <a:prstClr val="black"/>
                </a:solidFill>
              </a:rPr>
              <a:t>del INPEC Nº </a:t>
            </a:r>
            <a:r>
              <a:rPr lang="es-CO" sz="2400" dirty="0">
                <a:solidFill>
                  <a:prstClr val="black"/>
                </a:solidFill>
              </a:rPr>
              <a:t>002390 del </a:t>
            </a:r>
            <a:r>
              <a:rPr lang="es-CO" sz="2800" b="1" dirty="0">
                <a:solidFill>
                  <a:schemeClr val="accent2"/>
                </a:solidFill>
              </a:rPr>
              <a:t>10 de mayo de </a:t>
            </a:r>
            <a:r>
              <a:rPr lang="es-CO" sz="2800" b="1" dirty="0" smtClean="0">
                <a:solidFill>
                  <a:schemeClr val="accent2"/>
                </a:solidFill>
              </a:rPr>
              <a:t>2016</a:t>
            </a:r>
            <a:r>
              <a:rPr lang="es-CO" sz="2400" dirty="0" smtClean="0">
                <a:solidFill>
                  <a:prstClr val="black"/>
                </a:solidFill>
              </a:rPr>
              <a:t>.</a:t>
            </a:r>
          </a:p>
          <a:p>
            <a:pPr lvl="0" algn="just"/>
            <a:endParaRPr lang="es-CO" sz="2400" i="1" dirty="0">
              <a:solidFill>
                <a:prstClr val="black"/>
              </a:solidFill>
            </a:endParaRPr>
          </a:p>
          <a:p>
            <a:pPr algn="just"/>
            <a:r>
              <a:rPr lang="es-CO" sz="2400" dirty="0" smtClean="0">
                <a:solidFill>
                  <a:prstClr val="black"/>
                </a:solidFill>
              </a:rPr>
              <a:t>Se invoca en virtud del </a:t>
            </a:r>
            <a:r>
              <a:rPr lang="es-CO" sz="2400" b="1" dirty="0">
                <a:solidFill>
                  <a:srgbClr val="4F81BD">
                    <a:lumMod val="50000"/>
                  </a:srgbClr>
                </a:solidFill>
              </a:rPr>
              <a:t>artículo 92 de la Ley 1709 de 2014</a:t>
            </a:r>
            <a:r>
              <a:rPr lang="es-CO" sz="2400" dirty="0">
                <a:solidFill>
                  <a:prstClr val="black"/>
                </a:solidFill>
              </a:rPr>
              <a:t>, (por medio del cual se modificó el artículo 168 de la Ley 65 de 1993</a:t>
            </a:r>
            <a:r>
              <a:rPr lang="es-CO" sz="2400" dirty="0" smtClean="0">
                <a:solidFill>
                  <a:prstClr val="black"/>
                </a:solidFill>
              </a:rPr>
              <a:t>), </a:t>
            </a:r>
            <a:r>
              <a:rPr lang="es-CO" sz="2400" b="1" dirty="0" smtClean="0">
                <a:solidFill>
                  <a:srgbClr val="4F81BD">
                    <a:lumMod val="50000"/>
                  </a:srgbClr>
                </a:solidFill>
              </a:rPr>
              <a:t>previo </a:t>
            </a:r>
            <a:r>
              <a:rPr lang="es-CO" sz="2400" b="1" dirty="0">
                <a:solidFill>
                  <a:srgbClr val="4F81BD">
                    <a:lumMod val="50000"/>
                  </a:srgbClr>
                </a:solidFill>
              </a:rPr>
              <a:t>concepto del Consejo Directivo del Instituto Nacional Penitenciario y </a:t>
            </a:r>
            <a:r>
              <a:rPr lang="es-CO" sz="2400" b="1" dirty="0" smtClean="0">
                <a:solidFill>
                  <a:srgbClr val="4F81BD">
                    <a:lumMod val="50000"/>
                  </a:srgbClr>
                </a:solidFill>
              </a:rPr>
              <a:t>Carcelario</a:t>
            </a:r>
            <a:r>
              <a:rPr lang="es-CO" sz="2400" dirty="0">
                <a:solidFill>
                  <a:prstClr val="black"/>
                </a:solidFill>
              </a:rPr>
              <a:t>.</a:t>
            </a:r>
            <a:r>
              <a:rPr lang="es-CO" sz="2400" dirty="0" smtClean="0">
                <a:solidFill>
                  <a:prstClr val="black"/>
                </a:solidFill>
              </a:rPr>
              <a:t> </a:t>
            </a:r>
            <a:endParaRPr lang="es-CO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36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2684064"/>
            <a:ext cx="4876800" cy="1201271"/>
          </a:xfrm>
        </p:spPr>
        <p:txBody>
          <a:bodyPr>
            <a:noAutofit/>
          </a:bodyPr>
          <a:lstStyle/>
          <a:p>
            <a:r>
              <a:rPr lang="es-ES" sz="3000" b="1" dirty="0" smtClean="0"/>
              <a:t>Contexto</a:t>
            </a:r>
            <a:endParaRPr lang="es-ES" sz="3000" b="1" dirty="0"/>
          </a:p>
        </p:txBody>
      </p:sp>
    </p:spTree>
    <p:extLst>
      <p:ext uri="{BB962C8B-B14F-4D97-AF65-F5344CB8AC3E}">
        <p14:creationId xmlns:p14="http://schemas.microsoft.com/office/powerpoint/2010/main" val="125495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Definiciones</a:t>
            </a:r>
            <a:endParaRPr lang="es-ES" dirty="0"/>
          </a:p>
        </p:txBody>
      </p:sp>
      <p:sp>
        <p:nvSpPr>
          <p:cNvPr id="15" name="42 Rectángulo"/>
          <p:cNvSpPr/>
          <p:nvPr/>
        </p:nvSpPr>
        <p:spPr>
          <a:xfrm>
            <a:off x="646159" y="2360982"/>
            <a:ext cx="7933765" cy="3556976"/>
          </a:xfrm>
          <a:prstGeom prst="rect">
            <a:avLst/>
          </a:prstGeom>
          <a:noFill/>
          <a:ln>
            <a:noFill/>
          </a:ln>
        </p:spPr>
        <p:txBody>
          <a:bodyPr wrap="square" lIns="47855" tIns="23928" rIns="47855" bIns="23928">
            <a:spAutoFit/>
          </a:bodyPr>
          <a:lstStyle/>
          <a:p>
            <a:pPr algn="just"/>
            <a:r>
              <a:rPr lang="es-CO" sz="1900" b="1" dirty="0" smtClean="0"/>
              <a:t>Valoraciones médicas</a:t>
            </a:r>
            <a:r>
              <a:rPr lang="es-CO" sz="1900" dirty="0" smtClean="0"/>
              <a:t>: reconocimiento del estado actual en salud y los riesgos de la población interna (perfil epidemiológico). Consta de datos de historia clínica, toma de signos vitales, peso, talla, perímetro abdominal.</a:t>
            </a:r>
          </a:p>
          <a:p>
            <a:pPr algn="just"/>
            <a:endParaRPr lang="es-CO" sz="1900" dirty="0" smtClean="0"/>
          </a:p>
          <a:p>
            <a:pPr algn="just"/>
            <a:r>
              <a:rPr lang="es-CO" sz="1900" b="1" dirty="0" smtClean="0"/>
              <a:t>Brigadas de salud</a:t>
            </a:r>
            <a:r>
              <a:rPr lang="es-CO" sz="1900" dirty="0" smtClean="0"/>
              <a:t>: todas aquellas atenciones en salud que se realicen a la población privada de la libertad, incluyendo atenciones con especialistas, medicamentos, laboratorios, imágenes, odontología, etc.</a:t>
            </a:r>
          </a:p>
          <a:p>
            <a:pPr algn="ctr"/>
            <a:endParaRPr lang="es-CO" sz="1900" u="sng" dirty="0" smtClean="0"/>
          </a:p>
          <a:p>
            <a:pPr algn="just"/>
            <a:r>
              <a:rPr lang="es-CO" sz="1900" b="1" dirty="0" smtClean="0"/>
              <a:t>Jornadas cívicas</a:t>
            </a:r>
            <a:r>
              <a:rPr lang="es-CO" sz="1900" dirty="0" smtClean="0"/>
              <a:t>: actividades de promoción de la salud y prevención de la enfermedad (educación en salud, educación sexual y reproductiva, vacunación, entre otras).</a:t>
            </a:r>
          </a:p>
        </p:txBody>
      </p:sp>
    </p:spTree>
    <p:extLst>
      <p:ext uri="{BB962C8B-B14F-4D97-AF65-F5344CB8AC3E}">
        <p14:creationId xmlns:p14="http://schemas.microsoft.com/office/powerpoint/2010/main" val="153463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7 Rectángulo"/>
          <p:cNvSpPr/>
          <p:nvPr/>
        </p:nvSpPr>
        <p:spPr>
          <a:xfrm>
            <a:off x="3905138" y="4632331"/>
            <a:ext cx="4934061" cy="172117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AHORA</a:t>
            </a:r>
          </a:p>
          <a:p>
            <a:pPr algn="ctr"/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Perfil epidemiológico en construcción, a partir de valoraciones médicas. </a:t>
            </a:r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7.445 internos valorados por medicina general y 1.657 por odontología.</a:t>
            </a:r>
            <a:endParaRPr lang="es-ES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2" name="7 Rectángulo"/>
          <p:cNvSpPr/>
          <p:nvPr/>
        </p:nvSpPr>
        <p:spPr>
          <a:xfrm>
            <a:off x="324866" y="2574748"/>
            <a:ext cx="3363938" cy="1411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ANTES</a:t>
            </a:r>
          </a:p>
          <a:p>
            <a:pPr algn="ctr"/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Solo </a:t>
            </a:r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6 contratos </a:t>
            </a:r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suscritos con IPS</a:t>
            </a:r>
            <a:endParaRPr lang="es-ES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3" name="7 Rectángulo"/>
          <p:cNvSpPr/>
          <p:nvPr/>
        </p:nvSpPr>
        <p:spPr>
          <a:xfrm>
            <a:off x="3905139" y="2574749"/>
            <a:ext cx="4934061" cy="14109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AHORA</a:t>
            </a:r>
          </a:p>
          <a:p>
            <a:pPr algn="ctr"/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128 nuevos contratos suscritos con IPS, para un total de 134</a:t>
            </a:r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.</a:t>
            </a:r>
            <a:endParaRPr lang="es-ES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24866" y="2205416"/>
            <a:ext cx="3548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Century Gothic" panose="020B0502020202020204" pitchFamily="34" charset="0"/>
              </a:rPr>
              <a:t>Contratación red extramural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11" name="Título 2"/>
          <p:cNvSpPr txBox="1">
            <a:spLocks/>
          </p:cNvSpPr>
          <p:nvPr/>
        </p:nvSpPr>
        <p:spPr>
          <a:xfrm>
            <a:off x="609600" y="924035"/>
            <a:ext cx="8229600" cy="709714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800" dirty="0" smtClean="0"/>
              <a:t>Luego de tres meses de la declaratoria de emergencia…</a:t>
            </a:r>
            <a:endParaRPr lang="es-ES" sz="2600" dirty="0"/>
          </a:p>
        </p:txBody>
      </p:sp>
      <p:sp>
        <p:nvSpPr>
          <p:cNvPr id="14" name="13 Rectángulo"/>
          <p:cNvSpPr/>
          <p:nvPr/>
        </p:nvSpPr>
        <p:spPr>
          <a:xfrm>
            <a:off x="324866" y="4632331"/>
            <a:ext cx="3363938" cy="172117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ANTES</a:t>
            </a:r>
          </a:p>
          <a:p>
            <a:pPr algn="ctr"/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Sin  perfil epidemiológico</a:t>
            </a:r>
            <a:endParaRPr lang="es-ES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5" name="CuadroTexto 9"/>
          <p:cNvSpPr txBox="1"/>
          <p:nvPr/>
        </p:nvSpPr>
        <p:spPr>
          <a:xfrm>
            <a:off x="324866" y="4262999"/>
            <a:ext cx="3548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Century Gothic" panose="020B0502020202020204" pitchFamily="34" charset="0"/>
              </a:rPr>
              <a:t>Perfil epidemiológico</a:t>
            </a:r>
            <a:endParaRPr lang="es-CO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67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7 Rectángulo"/>
          <p:cNvSpPr/>
          <p:nvPr/>
        </p:nvSpPr>
        <p:spPr>
          <a:xfrm>
            <a:off x="3972584" y="4621560"/>
            <a:ext cx="4866616" cy="165311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AHORA</a:t>
            </a:r>
          </a:p>
          <a:p>
            <a:pPr algn="ctr"/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7 establecimientos </a:t>
            </a:r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más</a:t>
            </a:r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cubiertos con personal en salud (Jamundí, Ipiales, </a:t>
            </a:r>
            <a:r>
              <a:rPr lang="es-ES" sz="2000" dirty="0" err="1" smtClean="0">
                <a:solidFill>
                  <a:schemeClr val="tx2"/>
                </a:solidFill>
                <a:latin typeface="Century Gothic" panose="020B0502020202020204" pitchFamily="34" charset="0"/>
              </a:rPr>
              <a:t>Túquerres</a:t>
            </a:r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, Girón, Pedregal -</a:t>
            </a:r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10.566 internos</a:t>
            </a:r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)</a:t>
            </a:r>
            <a:endParaRPr lang="es-ES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2" name="7 Rectángulo"/>
          <p:cNvSpPr/>
          <p:nvPr/>
        </p:nvSpPr>
        <p:spPr>
          <a:xfrm>
            <a:off x="277570" y="2574748"/>
            <a:ext cx="3363938" cy="1411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ANTES</a:t>
            </a:r>
          </a:p>
          <a:p>
            <a:pPr algn="ctr"/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Profesionales en salud de INPEC con funciones administrativas.</a:t>
            </a:r>
            <a:endParaRPr lang="es-ES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3" name="7 Rectángulo"/>
          <p:cNvSpPr/>
          <p:nvPr/>
        </p:nvSpPr>
        <p:spPr>
          <a:xfrm>
            <a:off x="3972584" y="2574748"/>
            <a:ext cx="4866616" cy="1411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AHORA</a:t>
            </a:r>
          </a:p>
          <a:p>
            <a:pPr algn="ctr"/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272 funcionarios </a:t>
            </a:r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del INPEC con funciones asistenciales en salud </a:t>
            </a:r>
          </a:p>
          <a:p>
            <a:pPr algn="ctr"/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(89 médicos).</a:t>
            </a:r>
            <a:endParaRPr lang="es-ES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77570" y="2205416"/>
            <a:ext cx="3363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Century Gothic" panose="020B0502020202020204" pitchFamily="34" charset="0"/>
              </a:rPr>
              <a:t>Reasignación de funciones 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77570" y="4688600"/>
            <a:ext cx="3363938" cy="15860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ANTES</a:t>
            </a:r>
          </a:p>
          <a:p>
            <a:pPr algn="ctr"/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24 establecimientos </a:t>
            </a:r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sin personal en salud.</a:t>
            </a:r>
            <a:endParaRPr lang="es-ES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77570" y="4252228"/>
            <a:ext cx="4093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Century Gothic" panose="020B0502020202020204" pitchFamily="34" charset="0"/>
              </a:rPr>
              <a:t>Traslados de funcionarios de salud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14" name="Título 2"/>
          <p:cNvSpPr txBox="1">
            <a:spLocks/>
          </p:cNvSpPr>
          <p:nvPr/>
        </p:nvSpPr>
        <p:spPr>
          <a:xfrm>
            <a:off x="609600" y="924035"/>
            <a:ext cx="8229600" cy="709714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800" dirty="0" smtClean="0"/>
              <a:t>Luego de tres meses de la declaratoria de emergencia…</a:t>
            </a:r>
            <a:endParaRPr lang="es-ES" sz="2600" dirty="0"/>
          </a:p>
        </p:txBody>
      </p:sp>
    </p:spTree>
    <p:extLst>
      <p:ext uri="{BB962C8B-B14F-4D97-AF65-F5344CB8AC3E}">
        <p14:creationId xmlns:p14="http://schemas.microsoft.com/office/powerpoint/2010/main" val="107368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7 Rectángulo"/>
          <p:cNvSpPr/>
          <p:nvPr/>
        </p:nvSpPr>
        <p:spPr>
          <a:xfrm>
            <a:off x="3988022" y="4691121"/>
            <a:ext cx="4851178" cy="1411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AHORA</a:t>
            </a:r>
          </a:p>
          <a:p>
            <a:pPr algn="ctr" defTabSz="240030"/>
            <a:r>
              <a:rPr lang="es-ES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2.082 jornadas </a:t>
            </a:r>
            <a:r>
              <a:rPr lang="es-E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cívicas realizadas con </a:t>
            </a:r>
            <a:r>
              <a:rPr lang="es-ES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61.563 internos</a:t>
            </a:r>
            <a:r>
              <a:rPr lang="es-E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 beneficiados.</a:t>
            </a:r>
          </a:p>
        </p:txBody>
      </p:sp>
      <p:sp>
        <p:nvSpPr>
          <p:cNvPr id="12" name="7 Rectángulo"/>
          <p:cNvSpPr/>
          <p:nvPr/>
        </p:nvSpPr>
        <p:spPr>
          <a:xfrm>
            <a:off x="457200" y="2574748"/>
            <a:ext cx="3363938" cy="1411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ANTES</a:t>
            </a:r>
          </a:p>
          <a:p>
            <a:pPr algn="ctr"/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Demanda de atención en salud desbordada sin capacidad de respuesta.</a:t>
            </a:r>
            <a:endParaRPr lang="es-ES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3" name="7 Rectángulo"/>
          <p:cNvSpPr/>
          <p:nvPr/>
        </p:nvSpPr>
        <p:spPr>
          <a:xfrm>
            <a:off x="3988022" y="2568219"/>
            <a:ext cx="4851178" cy="14175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AHORA</a:t>
            </a:r>
          </a:p>
          <a:p>
            <a:pPr algn="ctr" defTabSz="240030"/>
            <a:r>
              <a:rPr lang="es-E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Se han realizado </a:t>
            </a:r>
            <a:r>
              <a:rPr lang="es-ES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910 brigadas de salud </a:t>
            </a:r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programadas </a:t>
            </a:r>
            <a:r>
              <a:rPr lang="es-E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con </a:t>
            </a:r>
            <a:r>
              <a:rPr lang="es-ES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 37.754 internos atendidos</a:t>
            </a:r>
            <a:r>
              <a:rPr lang="es-E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57200" y="2198887"/>
            <a:ext cx="3363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Century Gothic" panose="020B0502020202020204" pitchFamily="34" charset="0"/>
              </a:rPr>
              <a:t>Brigadas de salud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57200" y="4691120"/>
            <a:ext cx="3363938" cy="1411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ANTES</a:t>
            </a:r>
          </a:p>
          <a:p>
            <a:pPr algn="ctr"/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Precariedad en la oferta de promoción y prevención.</a:t>
            </a:r>
            <a:endParaRPr lang="es-ES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57200" y="4301056"/>
            <a:ext cx="4093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Century Gothic" panose="020B0502020202020204" pitchFamily="34" charset="0"/>
              </a:rPr>
              <a:t>Jornadas cívicas – salud pública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14" name="Título 2"/>
          <p:cNvSpPr txBox="1">
            <a:spLocks/>
          </p:cNvSpPr>
          <p:nvPr/>
        </p:nvSpPr>
        <p:spPr>
          <a:xfrm>
            <a:off x="609600" y="924035"/>
            <a:ext cx="8229600" cy="709714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800" dirty="0" smtClean="0"/>
              <a:t>Luego de tres meses de la declaratoria de emergencia…</a:t>
            </a:r>
            <a:endParaRPr lang="es-ES" sz="2600" dirty="0"/>
          </a:p>
        </p:txBody>
      </p:sp>
    </p:spTree>
    <p:extLst>
      <p:ext uri="{BB962C8B-B14F-4D97-AF65-F5344CB8AC3E}">
        <p14:creationId xmlns:p14="http://schemas.microsoft.com/office/powerpoint/2010/main" val="141384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7 Rectángulo"/>
          <p:cNvSpPr/>
          <p:nvPr/>
        </p:nvSpPr>
        <p:spPr>
          <a:xfrm>
            <a:off x="3924730" y="5006450"/>
            <a:ext cx="5028199" cy="170965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AHORA</a:t>
            </a:r>
          </a:p>
          <a:p>
            <a:pPr algn="ctr"/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130 establecimientos </a:t>
            </a:r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con recolección de residuos biológicos </a:t>
            </a:r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(96%).</a:t>
            </a:r>
            <a:endParaRPr lang="es-ES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2" name="7 Rectángulo"/>
          <p:cNvSpPr/>
          <p:nvPr/>
        </p:nvSpPr>
        <p:spPr>
          <a:xfrm>
            <a:off x="334043" y="2574749"/>
            <a:ext cx="3363938" cy="190171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ANTES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843 personas </a:t>
            </a:r>
            <a:r>
              <a:rPr lang="es-ES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contratadas por Consorcio fiduciario para atención </a:t>
            </a:r>
            <a:r>
              <a:rPr lang="es-ES" dirty="0" err="1" smtClean="0">
                <a:solidFill>
                  <a:schemeClr val="tx2"/>
                </a:solidFill>
                <a:latin typeface="Century Gothic" panose="020B0502020202020204" pitchFamily="34" charset="0"/>
              </a:rPr>
              <a:t>intramural</a:t>
            </a:r>
            <a:r>
              <a:rPr lang="es-ES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.</a:t>
            </a:r>
            <a:endParaRPr lang="es-ES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3" name="7 Rectángulo"/>
          <p:cNvSpPr/>
          <p:nvPr/>
        </p:nvSpPr>
        <p:spPr>
          <a:xfrm>
            <a:off x="3924731" y="2574749"/>
            <a:ext cx="5028199" cy="190171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AHORA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21 personas </a:t>
            </a:r>
            <a:r>
              <a:rPr lang="es-ES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adicionales contratadas por el Consorcio en zonas de difícil acceso, más los </a:t>
            </a:r>
            <a:r>
              <a:rPr lang="es-ES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272 funcionarios</a:t>
            </a:r>
            <a:r>
              <a:rPr lang="es-ES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del INPEC, para un total de </a:t>
            </a:r>
            <a:r>
              <a:rPr lang="es-ES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293 personas adicionales brindando atención en salud </a:t>
            </a:r>
            <a:r>
              <a:rPr lang="es-ES" b="1" dirty="0" err="1" smtClean="0">
                <a:solidFill>
                  <a:schemeClr val="tx2"/>
                </a:solidFill>
                <a:latin typeface="Century Gothic" panose="020B0502020202020204" pitchFamily="34" charset="0"/>
              </a:rPr>
              <a:t>intramural</a:t>
            </a:r>
            <a:r>
              <a:rPr lang="es-ES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.</a:t>
            </a:r>
            <a:endParaRPr lang="es-ES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34043" y="2205417"/>
            <a:ext cx="3363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Century Gothic" panose="020B0502020202020204" pitchFamily="34" charset="0"/>
              </a:rPr>
              <a:t>Personal de salud </a:t>
            </a:r>
            <a:r>
              <a:rPr lang="es-CO" dirty="0" err="1" smtClean="0">
                <a:latin typeface="Century Gothic" panose="020B0502020202020204" pitchFamily="34" charset="0"/>
              </a:rPr>
              <a:t>intramural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34043" y="5006451"/>
            <a:ext cx="3363938" cy="170965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ANTES</a:t>
            </a:r>
          </a:p>
          <a:p>
            <a:pPr algn="ctr"/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13 </a:t>
            </a:r>
            <a:r>
              <a:rPr lang="es-ES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e</a:t>
            </a:r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stablecimientos </a:t>
            </a:r>
            <a:r>
              <a:rPr lang="es-ES" sz="20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con recolección de residuos biológicos </a:t>
            </a:r>
            <a:r>
              <a:rPr lang="es-ES" sz="20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(9,5%).</a:t>
            </a:r>
            <a:endParaRPr lang="es-ES" b="1" dirty="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37020" y="4637119"/>
            <a:ext cx="4618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Century Gothic" panose="020B0502020202020204" pitchFamily="34" charset="0"/>
              </a:rPr>
              <a:t>Recolección de residuos biológicos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14" name="Título 2"/>
          <p:cNvSpPr txBox="1">
            <a:spLocks/>
          </p:cNvSpPr>
          <p:nvPr/>
        </p:nvSpPr>
        <p:spPr>
          <a:xfrm>
            <a:off x="609600" y="939801"/>
            <a:ext cx="8229600" cy="709714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800" dirty="0" smtClean="0"/>
              <a:t>Luego de tres meses de la declaratoria de emergencia…</a:t>
            </a:r>
            <a:endParaRPr lang="es-ES" sz="2600" dirty="0"/>
          </a:p>
        </p:txBody>
      </p:sp>
    </p:spTree>
    <p:extLst>
      <p:ext uri="{BB962C8B-B14F-4D97-AF65-F5344CB8AC3E}">
        <p14:creationId xmlns:p14="http://schemas.microsoft.com/office/powerpoint/2010/main" val="69030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2"/>
          <p:cNvSpPr txBox="1">
            <a:spLocks/>
          </p:cNvSpPr>
          <p:nvPr/>
        </p:nvSpPr>
        <p:spPr>
          <a:xfrm>
            <a:off x="457200" y="2505844"/>
            <a:ext cx="8229600" cy="70971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6000" b="1" dirty="0" smtClean="0">
                <a:solidFill>
                  <a:schemeClr val="bg1"/>
                </a:solidFill>
              </a:rPr>
              <a:t>Gracias</a:t>
            </a:r>
            <a:endParaRPr lang="es-E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6710" y="2343251"/>
            <a:ext cx="4295058" cy="705125"/>
          </a:xfrm>
        </p:spPr>
        <p:txBody>
          <a:bodyPr/>
          <a:lstStyle/>
          <a:p>
            <a:r>
              <a:rPr lang="es-CO" dirty="0" smtClean="0"/>
              <a:t>Regional Central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150335" y="985651"/>
            <a:ext cx="623859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es-MX" dirty="0" smtClean="0"/>
              <a:t>Amazonas </a:t>
            </a:r>
            <a:r>
              <a:rPr lang="es-MX" dirty="0"/>
              <a:t>(1 establecimiento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/>
              <a:t>Boyacá (excepto Puerto Boyacá) (10 establecimientos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r>
              <a:rPr lang="es-MX" dirty="0" smtClean="0"/>
              <a:t>Caquetá </a:t>
            </a:r>
            <a:r>
              <a:rPr lang="es-MX" dirty="0"/>
              <a:t>(2 establecimientos</a:t>
            </a:r>
            <a:r>
              <a:rPr lang="es-MX" dirty="0" smtClean="0"/>
              <a:t>)</a:t>
            </a:r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Bogotá </a:t>
            </a:r>
            <a:r>
              <a:rPr lang="es-MX" dirty="0"/>
              <a:t>(3 establecimientos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r>
              <a:rPr lang="es-MX" dirty="0" smtClean="0"/>
              <a:t>Cundinamarca </a:t>
            </a:r>
            <a:r>
              <a:rPr lang="es-MX" dirty="0"/>
              <a:t>(10 establecimientos</a:t>
            </a:r>
            <a:r>
              <a:rPr lang="es-MX" dirty="0" smtClean="0"/>
              <a:t>)</a:t>
            </a:r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Huila </a:t>
            </a:r>
            <a:r>
              <a:rPr lang="es-MX" dirty="0"/>
              <a:t>(4 establecimientos)</a:t>
            </a:r>
            <a:endParaRPr lang="es-CO" dirty="0"/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Meta </a:t>
            </a:r>
            <a:r>
              <a:rPr lang="es-MX" dirty="0"/>
              <a:t>(4 establecimientos)</a:t>
            </a:r>
            <a:endParaRPr lang="es-CO" dirty="0"/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Tolima </a:t>
            </a:r>
            <a:r>
              <a:rPr lang="es-MX" dirty="0"/>
              <a:t>(5 establecimientos)</a:t>
            </a:r>
            <a:endParaRPr lang="es-CO" dirty="0"/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Casanare </a:t>
            </a:r>
            <a:r>
              <a:rPr lang="es-MX" dirty="0"/>
              <a:t>(2 establecimientos)</a:t>
            </a:r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endParaRPr lang="es-CO" dirty="0"/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62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6710" y="2343251"/>
            <a:ext cx="4295058" cy="705125"/>
          </a:xfrm>
        </p:spPr>
        <p:txBody>
          <a:bodyPr/>
          <a:lstStyle/>
          <a:p>
            <a:r>
              <a:rPr lang="es-CO" dirty="0" smtClean="0"/>
              <a:t>Regional Occidental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237506" y="2137558"/>
            <a:ext cx="62385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es-MX" dirty="0" smtClean="0"/>
              <a:t>Cauca </a:t>
            </a:r>
            <a:r>
              <a:rPr lang="es-MX" dirty="0"/>
              <a:t>(8 establecimientos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/>
              <a:t>Nariño (5 establecimientos)</a:t>
            </a:r>
            <a:endParaRPr lang="es-CO" dirty="0"/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Putumayo </a:t>
            </a:r>
            <a:r>
              <a:rPr lang="es-MX" dirty="0"/>
              <a:t>(1 establecimiento)</a:t>
            </a:r>
            <a:endParaRPr lang="es-CO" dirty="0"/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Valle </a:t>
            </a:r>
            <a:r>
              <a:rPr lang="es-MX" dirty="0"/>
              <a:t>(10 establecimientos)</a:t>
            </a:r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endParaRPr lang="es-CO" dirty="0"/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446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6710" y="2343251"/>
            <a:ext cx="4295058" cy="705125"/>
          </a:xfrm>
        </p:spPr>
        <p:txBody>
          <a:bodyPr/>
          <a:lstStyle/>
          <a:p>
            <a:r>
              <a:rPr lang="es-CO" dirty="0" smtClean="0"/>
              <a:t>Regional</a:t>
            </a:r>
            <a:br>
              <a:rPr lang="es-CO" dirty="0" smtClean="0"/>
            </a:br>
            <a:r>
              <a:rPr lang="es-CO" dirty="0" smtClean="0"/>
              <a:t>Norte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237506" y="914399"/>
            <a:ext cx="623859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es-MX" dirty="0" smtClean="0"/>
              <a:t>Atlántico </a:t>
            </a:r>
            <a:r>
              <a:rPr lang="es-MX" dirty="0"/>
              <a:t>(3 establecimientos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/>
              <a:t>Bolívar (2 establecimientos)</a:t>
            </a:r>
            <a:endParaRPr lang="es-CO" dirty="0"/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Cesar </a:t>
            </a:r>
            <a:r>
              <a:rPr lang="es-MX" dirty="0"/>
              <a:t>(excepto </a:t>
            </a:r>
            <a:r>
              <a:rPr lang="es-MX" dirty="0" err="1"/>
              <a:t>Aguachica</a:t>
            </a:r>
            <a:r>
              <a:rPr lang="es-MX" dirty="0"/>
              <a:t>) (2 establecimientos)</a:t>
            </a:r>
            <a:endParaRPr lang="es-CO" dirty="0"/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Córdoba </a:t>
            </a:r>
            <a:r>
              <a:rPr lang="es-MX" dirty="0"/>
              <a:t>(2 establecimientos)</a:t>
            </a:r>
            <a:endParaRPr lang="es-CO" dirty="0"/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Guajira </a:t>
            </a:r>
            <a:r>
              <a:rPr lang="es-MX" dirty="0"/>
              <a:t>(1 establecimiento)</a:t>
            </a:r>
            <a:endParaRPr lang="es-CO" dirty="0"/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Magdalena </a:t>
            </a:r>
            <a:r>
              <a:rPr lang="es-MX" dirty="0"/>
              <a:t>(2 establecimientos)</a:t>
            </a:r>
            <a:endParaRPr lang="es-CO" dirty="0"/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San </a:t>
            </a:r>
            <a:r>
              <a:rPr lang="es-MX" dirty="0"/>
              <a:t>Andrés (1 establecimiento)</a:t>
            </a:r>
            <a:endParaRPr lang="es-CO" dirty="0"/>
          </a:p>
          <a:p>
            <a:pPr marL="28575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 smtClean="0"/>
              <a:t>Sucre </a:t>
            </a:r>
            <a:r>
              <a:rPr lang="es-MX" dirty="0"/>
              <a:t>(2 establecimientos)</a:t>
            </a: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lvl="0"/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endParaRPr lang="es-CO" dirty="0"/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487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6710" y="2343251"/>
            <a:ext cx="4295058" cy="705125"/>
          </a:xfrm>
        </p:spPr>
        <p:txBody>
          <a:bodyPr/>
          <a:lstStyle/>
          <a:p>
            <a:r>
              <a:rPr lang="es-CO" dirty="0" smtClean="0"/>
              <a:t>Regional</a:t>
            </a:r>
            <a:br>
              <a:rPr lang="es-CO" dirty="0" smtClean="0"/>
            </a:br>
            <a:r>
              <a:rPr lang="es-CO" dirty="0" smtClean="0"/>
              <a:t>Oriente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237506" y="2136698"/>
            <a:ext cx="62385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es-MX" dirty="0" smtClean="0"/>
              <a:t>Arauca </a:t>
            </a:r>
            <a:r>
              <a:rPr lang="es-MX" dirty="0"/>
              <a:t>(1 establecimiento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r>
              <a:rPr lang="es-MX" dirty="0" err="1" smtClean="0"/>
              <a:t>Aguachica</a:t>
            </a:r>
            <a:r>
              <a:rPr lang="es-MX" dirty="0"/>
              <a:t>, Cesar (1 establecimiento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indent="-285750">
              <a:buFontTx/>
              <a:buChar char="-"/>
            </a:pPr>
            <a:r>
              <a:rPr lang="es-MX" dirty="0"/>
              <a:t>Santander (9 establecimientos)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r>
              <a:rPr lang="es-MX" dirty="0" smtClean="0"/>
              <a:t>Norte </a:t>
            </a:r>
            <a:r>
              <a:rPr lang="es-MX" dirty="0"/>
              <a:t>de Santander (3 establecimientos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lvl="0"/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endParaRPr lang="es-CO" dirty="0"/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701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Total población del sistema</a:t>
            </a:r>
            <a:br>
              <a:rPr lang="es-CO" dirty="0" smtClean="0"/>
            </a:br>
            <a:r>
              <a:rPr lang="es-CO" sz="1600" dirty="0" smtClean="0"/>
              <a:t>a agosto 22 de 2016</a:t>
            </a: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457200" y="2297330"/>
            <a:ext cx="320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121.260</a:t>
            </a:r>
          </a:p>
          <a:p>
            <a:pPr algn="ctr"/>
            <a:r>
              <a:rPr lang="es-MX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Población </a:t>
            </a:r>
            <a:r>
              <a:rPr lang="es-MX" sz="1600" dirty="0" err="1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intramural</a:t>
            </a:r>
            <a:endParaRPr lang="es-CO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7200" y="3743880"/>
            <a:ext cx="320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49.375</a:t>
            </a:r>
          </a:p>
          <a:p>
            <a:pPr algn="ctr"/>
            <a:r>
              <a:rPr lang="es-MX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Población en su domicilio</a:t>
            </a:r>
            <a:endParaRPr lang="es-CO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57200" y="5124431"/>
            <a:ext cx="320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5.278</a:t>
            </a:r>
          </a:p>
          <a:p>
            <a:pPr algn="ctr"/>
            <a:r>
              <a:rPr lang="es-MX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Personas con vigilancia electrónica</a:t>
            </a:r>
            <a:endParaRPr lang="es-CO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241112" y="3374548"/>
            <a:ext cx="46653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175.913</a:t>
            </a:r>
          </a:p>
          <a:p>
            <a:pPr algn="ctr"/>
            <a:r>
              <a:rPr lang="es-MX" sz="20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Personas en el sistema </a:t>
            </a:r>
          </a:p>
          <a:p>
            <a:pPr algn="ctr"/>
            <a:r>
              <a:rPr lang="es-MX" sz="20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penitenciario y carcelario</a:t>
            </a:r>
            <a:endParaRPr lang="es-CO" sz="2000" b="1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1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6710" y="2343251"/>
            <a:ext cx="4295058" cy="705125"/>
          </a:xfrm>
        </p:spPr>
        <p:txBody>
          <a:bodyPr/>
          <a:lstStyle/>
          <a:p>
            <a:r>
              <a:rPr lang="es-CO" dirty="0" smtClean="0"/>
              <a:t>Regional</a:t>
            </a:r>
            <a:br>
              <a:rPr lang="es-CO" dirty="0" smtClean="0"/>
            </a:br>
            <a:r>
              <a:rPr lang="es-CO" dirty="0" smtClean="0"/>
              <a:t>Noroeste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237506" y="2609678"/>
            <a:ext cx="623859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es-MX" dirty="0" smtClean="0"/>
              <a:t>Antioquia </a:t>
            </a:r>
            <a:r>
              <a:rPr lang="es-MX" dirty="0"/>
              <a:t>(19 establecimientos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r>
              <a:rPr lang="es-MX" dirty="0" smtClean="0"/>
              <a:t>Chocó </a:t>
            </a:r>
            <a:r>
              <a:rPr lang="es-MX" dirty="0"/>
              <a:t>(2 establecimientos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lvl="0"/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endParaRPr lang="es-CO" dirty="0"/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728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6710" y="2343251"/>
            <a:ext cx="4295058" cy="705125"/>
          </a:xfrm>
        </p:spPr>
        <p:txBody>
          <a:bodyPr/>
          <a:lstStyle/>
          <a:p>
            <a:r>
              <a:rPr lang="es-CO" dirty="0" smtClean="0"/>
              <a:t>Regional</a:t>
            </a:r>
            <a:br>
              <a:rPr lang="es-CO" dirty="0" smtClean="0"/>
            </a:br>
            <a:r>
              <a:rPr lang="es-CO" dirty="0" err="1" smtClean="0"/>
              <a:t>Viejocaldas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237506" y="1837144"/>
            <a:ext cx="623859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es-MX" dirty="0" smtClean="0"/>
              <a:t>Puerto </a:t>
            </a:r>
            <a:r>
              <a:rPr lang="es-MX" dirty="0"/>
              <a:t>Boyacá, Boyacá (1 establecimiento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r>
              <a:rPr lang="es-MX" dirty="0" smtClean="0"/>
              <a:t>Caldas </a:t>
            </a:r>
            <a:r>
              <a:rPr lang="es-MX" dirty="0"/>
              <a:t>(9 establecimientos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r>
              <a:rPr lang="es-MX" dirty="0" smtClean="0"/>
              <a:t>Quindío </a:t>
            </a:r>
            <a:r>
              <a:rPr lang="es-MX" dirty="0"/>
              <a:t>(3 establecimientos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r>
              <a:rPr lang="es-MX" dirty="0" smtClean="0"/>
              <a:t>Risaralda </a:t>
            </a:r>
            <a:r>
              <a:rPr lang="es-MX" dirty="0"/>
              <a:t>(3 establecimientos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r>
              <a:rPr lang="es-MX" dirty="0" smtClean="0"/>
              <a:t>Tolima </a:t>
            </a:r>
            <a:r>
              <a:rPr lang="es-MX" dirty="0"/>
              <a:t>(5 establecimientos</a:t>
            </a:r>
            <a:r>
              <a:rPr lang="es-MX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pPr lvl="0"/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CO" dirty="0"/>
          </a:p>
          <a:p>
            <a:pPr marL="285750" indent="-285750">
              <a:buFontTx/>
              <a:buChar char="-"/>
            </a:pPr>
            <a:endParaRPr lang="es-CO" dirty="0"/>
          </a:p>
          <a:p>
            <a:pPr marL="285750" lvl="0" indent="-285750">
              <a:buFontTx/>
              <a:buChar char="-"/>
            </a:pPr>
            <a:endParaRPr lang="es-MX" dirty="0" smtClean="0"/>
          </a:p>
          <a:p>
            <a:endParaRPr lang="es-CO" dirty="0"/>
          </a:p>
        </p:txBody>
      </p:sp>
      <p:sp>
        <p:nvSpPr>
          <p:cNvPr id="5" name="4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41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Cupos 2015</a:t>
            </a:r>
            <a:endParaRPr lang="es-CO" dirty="0"/>
          </a:p>
        </p:txBody>
      </p:sp>
      <p:graphicFrame>
        <p:nvGraphicFramePr>
          <p:cNvPr id="3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932343"/>
              </p:ext>
            </p:extLst>
          </p:nvPr>
        </p:nvGraphicFramePr>
        <p:xfrm>
          <a:off x="1431374" y="358807"/>
          <a:ext cx="3345578" cy="5758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800"/>
                <a:gridCol w="1710047"/>
                <a:gridCol w="1273731"/>
              </a:tblGrid>
              <a:tr h="6168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</a:rPr>
                        <a:t>No.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</a:rPr>
                        <a:t>ESTABLECIMIENTOS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</a:rPr>
                        <a:t>CUPOS ENTREGADOS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93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EC Bogotá Modelo 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368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93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EPMSC JP Espinal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60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93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EPMSC Cartagena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220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93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EPMSC ERE Valledupar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93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EPAMSCAS JP Palmira 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100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93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EPMSC ERE Cali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110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654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7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EPMSC ERE JP Bucaramanga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244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93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Complejo Ibagué 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93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EPC Tierralta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672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93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Santa Rosa de Viterbo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93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EPMSC Pamplona 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78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8270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total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1990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3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679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Cupos 2016</a:t>
            </a:r>
            <a:endParaRPr lang="es-CO" dirty="0"/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5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292912"/>
              </p:ext>
            </p:extLst>
          </p:nvPr>
        </p:nvGraphicFramePr>
        <p:xfrm>
          <a:off x="807523" y="749869"/>
          <a:ext cx="4821996" cy="4202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009"/>
                <a:gridCol w="1650671"/>
                <a:gridCol w="1769423"/>
                <a:gridCol w="1021893"/>
              </a:tblGrid>
              <a:tr h="560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No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</a:rPr>
                        <a:t>ESTABLECIMIENTOS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PROYECTO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</a:rPr>
                        <a:t>CUPOS A ENTREGAR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66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1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EMPSC Girardot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Rehabilitación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4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2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EPMSC Pamplona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Rehabilitación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78</a:t>
                      </a:r>
                      <a:endParaRPr lang="es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75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3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Complejo Cúcuta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Rehabilitación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</a:tr>
              <a:tr h="2517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4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EPAMSCAS Combita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Rehabilitación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  <a:endParaRPr lang="es-E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4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5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EPAMS Girón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Rehabilitación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9525" marR="9525" marT="9525" marB="0" anchor="ctr"/>
                </a:tc>
              </a:tr>
              <a:tr h="266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6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EPMSC Jerico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Rehabilitación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</a:tr>
              <a:tr h="275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7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EPMSC  Medellín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Rehabilitación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</a:tr>
              <a:tr h="266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8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EPMSC Medellin Replica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Rehabilitación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9525" marR="9525" marT="9525" marB="0" anchor="ctr"/>
                </a:tc>
              </a:tr>
              <a:tr h="266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9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EPMSC Espinal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Pabellones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</a:t>
                      </a:r>
                    </a:p>
                  </a:txBody>
                  <a:tcPr marL="9525" marR="9525" marT="9525" marB="0" anchor="ctr"/>
                </a:tc>
              </a:tr>
              <a:tr h="266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10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EPMSC Tuluá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Pabellones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</a:t>
                      </a:r>
                    </a:p>
                  </a:txBody>
                  <a:tcPr marL="9525" marR="9525" marT="9525" marB="0" anchor="ctr"/>
                </a:tc>
              </a:tr>
              <a:tr h="266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11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EPMSC Buga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Pabellones</a:t>
                      </a:r>
                      <a:endParaRPr lang="es-E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9525" marR="9525" marT="9525" marB="0" anchor="ctr"/>
                </a:tc>
              </a:tr>
              <a:tr h="25680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total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3.843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89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Cupos 2017</a:t>
            </a:r>
            <a:endParaRPr lang="es-CO" dirty="0"/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6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712148"/>
              </p:ext>
            </p:extLst>
          </p:nvPr>
        </p:nvGraphicFramePr>
        <p:xfrm>
          <a:off x="522514" y="1856202"/>
          <a:ext cx="4695872" cy="2593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304"/>
                <a:gridCol w="1721847"/>
                <a:gridCol w="1161482"/>
                <a:gridCol w="1591239"/>
              </a:tblGrid>
              <a:tr h="6168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</a:rPr>
                        <a:t>ESTABLECIMIENTOS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PROYECTO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</a:rPr>
                        <a:t>CUPOS A ENTREGAR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8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Tierralta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Colonia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</a:t>
                      </a:r>
                    </a:p>
                  </a:txBody>
                  <a:tcPr marL="9525" marR="9525" marT="9525" marB="0" anchor="ctr"/>
                </a:tc>
              </a:tr>
              <a:tr h="338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Guaduas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Colonia</a:t>
                      </a:r>
                      <a:endParaRPr lang="es-E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</a:tr>
              <a:tr h="338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EPMSC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Girón*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Pabellones</a:t>
                      </a:r>
                      <a:endParaRPr lang="es-E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9525" marR="9525" marT="9525" marB="0" anchor="ctr"/>
                </a:tc>
              </a:tr>
              <a:tr h="338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EPMSC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Ibagué*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Pabellones</a:t>
                      </a:r>
                      <a:endParaRPr lang="es-E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9525" marR="9525" marT="9525" marB="0" anchor="ctr"/>
                </a:tc>
              </a:tr>
              <a:tr h="338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EPMSC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Ipiales*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Pabellones</a:t>
                      </a:r>
                      <a:endParaRPr lang="es-E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</a:t>
                      </a:r>
                    </a:p>
                  </a:txBody>
                  <a:tcPr marL="9525" marR="9525" marT="9525" marB="0" anchor="ctr"/>
                </a:tc>
              </a:tr>
              <a:tr h="28270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total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3,152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Cupos 2018</a:t>
            </a:r>
            <a:endParaRPr lang="es-CO" dirty="0"/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6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109885"/>
              </p:ext>
            </p:extLst>
          </p:nvPr>
        </p:nvGraphicFramePr>
        <p:xfrm>
          <a:off x="264460" y="2299451"/>
          <a:ext cx="4666736" cy="1532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883"/>
                <a:gridCol w="1569589"/>
                <a:gridCol w="1715279"/>
                <a:gridCol w="1113985"/>
              </a:tblGrid>
              <a:tr h="5066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</a:rPr>
                        <a:t>ESTABLECIMIENTOS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PROYECTO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</a:rPr>
                        <a:t>CUPOS A ENTREGAR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755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Pereira</a:t>
                      </a:r>
                      <a:endParaRPr lang="es-E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ERON Nuevo</a:t>
                      </a:r>
                      <a:endParaRPr lang="es-E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1.500</a:t>
                      </a:r>
                      <a:endParaRPr lang="es-E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0427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total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1.500</a:t>
                      </a:r>
                      <a:endParaRPr lang="es-E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6710" y="2355126"/>
            <a:ext cx="4295058" cy="705125"/>
          </a:xfrm>
        </p:spPr>
        <p:txBody>
          <a:bodyPr/>
          <a:lstStyle/>
          <a:p>
            <a:r>
              <a:rPr lang="es-CO" dirty="0" smtClean="0"/>
              <a:t>Miembros CSPC</a:t>
            </a:r>
            <a:endParaRPr lang="es-CO" dirty="0"/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225625" y="1278999"/>
            <a:ext cx="62385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1400" dirty="0" smtClean="0"/>
              <a:t>El </a:t>
            </a:r>
            <a:r>
              <a:rPr lang="es-CO" sz="1400" dirty="0"/>
              <a:t>Ministro de Justicia y del Derecho </a:t>
            </a:r>
            <a:endParaRPr lang="es-CO" sz="1400" dirty="0" smtClean="0"/>
          </a:p>
          <a:p>
            <a:pPr marL="342900" indent="-342900">
              <a:buAutoNum type="arabicPeriod"/>
            </a:pPr>
            <a:r>
              <a:rPr lang="es-CO" sz="1400" dirty="0" smtClean="0"/>
              <a:t>El </a:t>
            </a:r>
            <a:r>
              <a:rPr lang="es-CO" sz="1400" dirty="0"/>
              <a:t>Presidente de la Sala Penal de la Corte Suprema de Justicia.</a:t>
            </a:r>
          </a:p>
          <a:p>
            <a:r>
              <a:rPr lang="es-CO" sz="1400" dirty="0"/>
              <a:t>3. El Presidente de la Sala Administrativa del Consejo Superior de la Judicatura.</a:t>
            </a:r>
          </a:p>
          <a:p>
            <a:r>
              <a:rPr lang="es-CO" sz="1400" dirty="0"/>
              <a:t>4. El Fiscal General de la Nación.</a:t>
            </a:r>
          </a:p>
          <a:p>
            <a:r>
              <a:rPr lang="es-CO" sz="1400" dirty="0"/>
              <a:t>5. El Ministro de Educación.</a:t>
            </a:r>
          </a:p>
          <a:p>
            <a:r>
              <a:rPr lang="es-CO" sz="1400" dirty="0"/>
              <a:t>6. El Procurador General de la Nación.</a:t>
            </a:r>
          </a:p>
          <a:p>
            <a:r>
              <a:rPr lang="es-CO" sz="1400" dirty="0"/>
              <a:t>7. El Defensor del Pueblo.</a:t>
            </a:r>
          </a:p>
          <a:p>
            <a:r>
              <a:rPr lang="es-CO" sz="1400" dirty="0"/>
              <a:t>8. El Director General de la Policía Nacional.</a:t>
            </a:r>
          </a:p>
          <a:p>
            <a:r>
              <a:rPr lang="es-CO" sz="1400" dirty="0"/>
              <a:t>9. El Director General </a:t>
            </a:r>
            <a:r>
              <a:rPr lang="es-CO" sz="1400" dirty="0" smtClean="0"/>
              <a:t>del INPEC</a:t>
            </a:r>
            <a:endParaRPr lang="es-CO" sz="1400" dirty="0"/>
          </a:p>
          <a:p>
            <a:r>
              <a:rPr lang="es-CO" sz="1400" dirty="0"/>
              <a:t>10. El Director General de la </a:t>
            </a:r>
            <a:r>
              <a:rPr lang="es-CO" sz="1400" dirty="0" smtClean="0"/>
              <a:t>USPEC</a:t>
            </a:r>
          </a:p>
          <a:p>
            <a:r>
              <a:rPr lang="es-CO" sz="1400" dirty="0" smtClean="0"/>
              <a:t>11</a:t>
            </a:r>
            <a:r>
              <a:rPr lang="es-CO" sz="1400" dirty="0"/>
              <a:t>. El Director General del </a:t>
            </a:r>
            <a:r>
              <a:rPr lang="es-CO" sz="1400" dirty="0" smtClean="0"/>
              <a:t>ICBF</a:t>
            </a:r>
            <a:endParaRPr lang="es-CO" sz="1400" dirty="0"/>
          </a:p>
          <a:p>
            <a:r>
              <a:rPr lang="es-CO" sz="1400" dirty="0"/>
              <a:t>12. El Director General del </a:t>
            </a:r>
            <a:r>
              <a:rPr lang="es-CO" sz="1400" dirty="0" smtClean="0"/>
              <a:t>DNP.</a:t>
            </a:r>
            <a:endParaRPr lang="es-CO" sz="1400" dirty="0"/>
          </a:p>
          <a:p>
            <a:r>
              <a:rPr lang="es-CO" sz="1400" dirty="0"/>
              <a:t>13. Dos (2) Senadores y cuatro (4) Representantes a la Cámara pertenecientes a las Comisiones Primera y Segunda, es decir, un Senador (1) y dos (2) Representantes de cada Comisión respectivamente, elegidos por esas células legislativas.</a:t>
            </a:r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marL="285750" lvl="0" indent="-285750">
              <a:buFontTx/>
              <a:buChar char="-"/>
            </a:pPr>
            <a:endParaRPr lang="es-MX" sz="1400" dirty="0" smtClean="0"/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lvl="0"/>
            <a:endParaRPr lang="es-MX" sz="1400" dirty="0" smtClean="0"/>
          </a:p>
        </p:txBody>
      </p:sp>
    </p:spTree>
    <p:extLst>
      <p:ext uri="{BB962C8B-B14F-4D97-AF65-F5344CB8AC3E}">
        <p14:creationId xmlns:p14="http://schemas.microsoft.com/office/powerpoint/2010/main" val="182338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6710" y="2355126"/>
            <a:ext cx="4295058" cy="705125"/>
          </a:xfrm>
        </p:spPr>
        <p:txBody>
          <a:bodyPr/>
          <a:lstStyle/>
          <a:p>
            <a:r>
              <a:rPr lang="es-CO" sz="3600" dirty="0" smtClean="0"/>
              <a:t>Miembros </a:t>
            </a:r>
            <a:br>
              <a:rPr lang="es-CO" sz="3600" dirty="0" smtClean="0"/>
            </a:br>
            <a:r>
              <a:rPr lang="es-CO" sz="3600" dirty="0" smtClean="0"/>
              <a:t>Comisión Asesora</a:t>
            </a:r>
            <a:endParaRPr lang="es-CO" sz="3600" dirty="0"/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225625" y="1623374"/>
            <a:ext cx="623859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Camilo Sampedro </a:t>
            </a:r>
            <a:r>
              <a:rPr lang="es-CO" sz="2400" dirty="0" err="1"/>
              <a:t>Arrubla</a:t>
            </a:r>
            <a:endParaRPr lang="es-CO" sz="2400" dirty="0"/>
          </a:p>
          <a:p>
            <a:r>
              <a:rPr lang="es-CO" sz="2400" dirty="0"/>
              <a:t>Carlos Roberto Solórzano</a:t>
            </a:r>
          </a:p>
          <a:p>
            <a:r>
              <a:rPr lang="es-CO" sz="2400" dirty="0"/>
              <a:t>Daniel Rico</a:t>
            </a:r>
          </a:p>
          <a:p>
            <a:r>
              <a:rPr lang="es-CO" sz="2400" dirty="0"/>
              <a:t>Iván González Amado</a:t>
            </a:r>
          </a:p>
          <a:p>
            <a:r>
              <a:rPr lang="es-CO" sz="2400" dirty="0"/>
              <a:t>Iván Orozco Abad</a:t>
            </a:r>
          </a:p>
          <a:p>
            <a:r>
              <a:rPr lang="es-CO" sz="2400" dirty="0"/>
              <a:t>Julio Andrés Sampedro </a:t>
            </a:r>
            <a:r>
              <a:rPr lang="es-CO" sz="2400" dirty="0" err="1"/>
              <a:t>Arrubla</a:t>
            </a:r>
            <a:endParaRPr lang="es-CO" sz="2400" dirty="0"/>
          </a:p>
          <a:p>
            <a:r>
              <a:rPr lang="es-CO" sz="2400" dirty="0"/>
              <a:t>María Victoria Llorente</a:t>
            </a:r>
          </a:p>
          <a:p>
            <a:r>
              <a:rPr lang="es-CO" sz="2400" dirty="0"/>
              <a:t>Ricardo Calvete Rangel</a:t>
            </a:r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marL="285750" lvl="0" indent="-285750">
              <a:buFontTx/>
              <a:buChar char="-"/>
            </a:pPr>
            <a:endParaRPr lang="es-MX" sz="1400" dirty="0" smtClean="0"/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lvl="0"/>
            <a:endParaRPr lang="es-MX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76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83875" y="2355126"/>
            <a:ext cx="4560125" cy="705125"/>
          </a:xfrm>
        </p:spPr>
        <p:txBody>
          <a:bodyPr/>
          <a:lstStyle/>
          <a:p>
            <a:r>
              <a:rPr lang="es-CO" sz="2800" dirty="0" smtClean="0"/>
              <a:t>Miembros </a:t>
            </a:r>
            <a:br>
              <a:rPr lang="es-CO" sz="2800" dirty="0" smtClean="0"/>
            </a:br>
            <a:r>
              <a:rPr lang="es-CO" sz="2800" dirty="0" smtClean="0"/>
              <a:t>Comisión de Seguimiento</a:t>
            </a:r>
            <a:br>
              <a:rPr lang="es-CO" sz="2800" dirty="0" smtClean="0"/>
            </a:br>
            <a:r>
              <a:rPr lang="es-CO" sz="2800" dirty="0" smtClean="0"/>
              <a:t>Condiciones de Reclusión</a:t>
            </a:r>
            <a:endParaRPr lang="es-CO" sz="2800" dirty="0"/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225625" y="1639239"/>
            <a:ext cx="79921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2 exmagistrados</a:t>
            </a:r>
          </a:p>
          <a:p>
            <a:r>
              <a:rPr lang="es-MX" sz="2400" dirty="0"/>
              <a:t>2 académicos</a:t>
            </a:r>
          </a:p>
          <a:p>
            <a:r>
              <a:rPr lang="es-MX" sz="2400" dirty="0"/>
              <a:t>2 expertos o miembros </a:t>
            </a:r>
            <a:r>
              <a:rPr lang="es-MX" sz="2400" dirty="0" err="1"/>
              <a:t>ONGs</a:t>
            </a:r>
            <a:endParaRPr lang="es-CO" sz="2400" dirty="0"/>
          </a:p>
          <a:p>
            <a:r>
              <a:rPr lang="es-CO" sz="2400" dirty="0" err="1" smtClean="0"/>
              <a:t>MinJusticia</a:t>
            </a:r>
            <a:endParaRPr lang="es-CO" sz="2400" dirty="0" smtClean="0"/>
          </a:p>
          <a:p>
            <a:r>
              <a:rPr lang="es-MX" sz="2400" dirty="0" err="1" smtClean="0"/>
              <a:t>MinSalud</a:t>
            </a:r>
            <a:endParaRPr lang="es-MX" sz="2400" dirty="0" smtClean="0"/>
          </a:p>
          <a:p>
            <a:r>
              <a:rPr lang="es-MX" sz="2400" dirty="0" err="1" smtClean="0"/>
              <a:t>MinEducación</a:t>
            </a:r>
            <a:endParaRPr lang="es-MX" sz="2400" dirty="0" smtClean="0"/>
          </a:p>
          <a:p>
            <a:r>
              <a:rPr lang="es-MX" sz="2400" dirty="0" smtClean="0"/>
              <a:t>Consejo Superior de la Judicatura</a:t>
            </a:r>
          </a:p>
          <a:p>
            <a:r>
              <a:rPr lang="es-MX" sz="2400" dirty="0" smtClean="0"/>
              <a:t>Consejería Presidencial Equidad de la Mujer</a:t>
            </a:r>
          </a:p>
          <a:p>
            <a:r>
              <a:rPr lang="es-MX" sz="2400" dirty="0" smtClean="0"/>
              <a:t>Delegado del Presidente en Consejo Directivo del INPEC</a:t>
            </a:r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marL="285750" lvl="0" indent="-285750">
              <a:buFontTx/>
              <a:buChar char="-"/>
            </a:pPr>
            <a:endParaRPr lang="es-MX" sz="1400" dirty="0" smtClean="0"/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lvl="0"/>
            <a:endParaRPr lang="es-MX" sz="1400" dirty="0" smtClean="0"/>
          </a:p>
        </p:txBody>
      </p:sp>
    </p:spTree>
    <p:extLst>
      <p:ext uri="{BB962C8B-B14F-4D97-AF65-F5344CB8AC3E}">
        <p14:creationId xmlns:p14="http://schemas.microsoft.com/office/powerpoint/2010/main" val="2420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83875" y="2355126"/>
            <a:ext cx="4560125" cy="705125"/>
          </a:xfrm>
        </p:spPr>
        <p:txBody>
          <a:bodyPr/>
          <a:lstStyle/>
          <a:p>
            <a:r>
              <a:rPr lang="es-CO" sz="2800" dirty="0" smtClean="0"/>
              <a:t>Miembros </a:t>
            </a:r>
            <a:br>
              <a:rPr lang="es-CO" sz="2800" dirty="0" smtClean="0"/>
            </a:br>
            <a:r>
              <a:rPr lang="es-CO" sz="2800" dirty="0" smtClean="0"/>
              <a:t>Comisión de Seguimiento</a:t>
            </a:r>
            <a:br>
              <a:rPr lang="es-CO" sz="2800" dirty="0" smtClean="0"/>
            </a:br>
            <a:r>
              <a:rPr lang="es-CO" sz="2800" dirty="0" smtClean="0"/>
              <a:t>con Congreso</a:t>
            </a:r>
            <a:endParaRPr lang="es-CO" sz="2800" dirty="0"/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225625" y="1639239"/>
            <a:ext cx="79921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Senadores</a:t>
            </a:r>
          </a:p>
          <a:p>
            <a:r>
              <a:rPr lang="es-MX" sz="2400" dirty="0"/>
              <a:t>Doris Vega</a:t>
            </a:r>
          </a:p>
          <a:p>
            <a:r>
              <a:rPr lang="es-MX" sz="2400" dirty="0" smtClean="0"/>
              <a:t>Manuel Enríquez Rosero</a:t>
            </a:r>
          </a:p>
          <a:p>
            <a:r>
              <a:rPr lang="es-MX" sz="2400" dirty="0" smtClean="0"/>
              <a:t>José Obdulio Gaviria</a:t>
            </a:r>
          </a:p>
          <a:p>
            <a:r>
              <a:rPr lang="es-MX" sz="2400" dirty="0" smtClean="0"/>
              <a:t>Alberto Castilla</a:t>
            </a:r>
          </a:p>
          <a:p>
            <a:endParaRPr lang="es-MX" sz="2400" dirty="0"/>
          </a:p>
          <a:p>
            <a:r>
              <a:rPr lang="es-MX" sz="2400" b="1" dirty="0" smtClean="0"/>
              <a:t>Representantes</a:t>
            </a:r>
          </a:p>
          <a:p>
            <a:r>
              <a:rPr lang="es-MX" sz="2400" dirty="0" smtClean="0"/>
              <a:t>Víctor Correa</a:t>
            </a:r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marL="285750" lvl="0" indent="-285750">
              <a:buFontTx/>
              <a:buChar char="-"/>
            </a:pPr>
            <a:endParaRPr lang="es-MX" sz="1400" dirty="0" smtClean="0"/>
          </a:p>
          <a:p>
            <a:pPr marL="285750" lvl="0" indent="-285750">
              <a:buFontTx/>
              <a:buChar char="-"/>
            </a:pPr>
            <a:endParaRPr lang="es-CO" sz="1400" dirty="0"/>
          </a:p>
          <a:p>
            <a:pPr lvl="0"/>
            <a:endParaRPr lang="es-MX" sz="1400" dirty="0" smtClean="0"/>
          </a:p>
        </p:txBody>
      </p:sp>
    </p:spTree>
    <p:extLst>
      <p:ext uri="{BB962C8B-B14F-4D97-AF65-F5344CB8AC3E}">
        <p14:creationId xmlns:p14="http://schemas.microsoft.com/office/powerpoint/2010/main" val="410881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669034"/>
            <a:ext cx="8229600" cy="709714"/>
          </a:xfrm>
        </p:spPr>
        <p:txBody>
          <a:bodyPr/>
          <a:lstStyle/>
          <a:p>
            <a:r>
              <a:rPr lang="es-CO" dirty="0" smtClean="0"/>
              <a:t>Establecimientos de Reclusión del Orden Nacional</a:t>
            </a:r>
            <a:endParaRPr lang="es-CO" dirty="0"/>
          </a:p>
        </p:txBody>
      </p:sp>
      <p:sp>
        <p:nvSpPr>
          <p:cNvPr id="5" name="4 CuadroTexto">
            <a:hlinkClick r:id="rId3" action="ppaction://hlinksldjump"/>
          </p:cNvPr>
          <p:cNvSpPr txBox="1"/>
          <p:nvPr/>
        </p:nvSpPr>
        <p:spPr>
          <a:xfrm>
            <a:off x="-581891" y="3534410"/>
            <a:ext cx="320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41</a:t>
            </a:r>
          </a:p>
          <a:p>
            <a:pPr algn="ctr"/>
            <a:r>
              <a:rPr lang="es-CO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Regional Central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51055" y="2056387"/>
            <a:ext cx="46653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136</a:t>
            </a:r>
          </a:p>
          <a:p>
            <a:pPr algn="ctr"/>
            <a:r>
              <a:rPr lang="es-MX" sz="20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Establecimientos de Reclusión del Orden Nacional –ERON</a:t>
            </a:r>
            <a:endParaRPr lang="es-CO" sz="2000" b="1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7 CuadroTexto">
            <a:hlinkClick r:id="rId4" action="ppaction://hlinksldjump"/>
          </p:cNvPr>
          <p:cNvSpPr txBox="1"/>
          <p:nvPr/>
        </p:nvSpPr>
        <p:spPr>
          <a:xfrm>
            <a:off x="-455763" y="4686388"/>
            <a:ext cx="320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24</a:t>
            </a:r>
          </a:p>
          <a:p>
            <a:pPr algn="ctr"/>
            <a:r>
              <a:rPr lang="es-CO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Regional Occidental</a:t>
            </a:r>
          </a:p>
        </p:txBody>
      </p:sp>
      <p:sp>
        <p:nvSpPr>
          <p:cNvPr id="9" name="8 CuadroTexto">
            <a:hlinkClick r:id="rId5" action="ppaction://hlinksldjump"/>
          </p:cNvPr>
          <p:cNvSpPr txBox="1"/>
          <p:nvPr/>
        </p:nvSpPr>
        <p:spPr>
          <a:xfrm>
            <a:off x="2881746" y="4073019"/>
            <a:ext cx="320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15</a:t>
            </a:r>
          </a:p>
          <a:p>
            <a:pPr algn="ctr"/>
            <a:r>
              <a:rPr lang="es-CO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Regional Norte</a:t>
            </a:r>
          </a:p>
        </p:txBody>
      </p:sp>
      <p:sp>
        <p:nvSpPr>
          <p:cNvPr id="10" name="9 CuadroTexto">
            <a:hlinkClick r:id="rId6" action="ppaction://hlinksldjump"/>
          </p:cNvPr>
          <p:cNvSpPr txBox="1"/>
          <p:nvPr/>
        </p:nvSpPr>
        <p:spPr>
          <a:xfrm>
            <a:off x="2881746" y="5139458"/>
            <a:ext cx="320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14</a:t>
            </a:r>
          </a:p>
          <a:p>
            <a:pPr algn="ctr"/>
            <a:r>
              <a:rPr lang="es-CO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Regional Oriente</a:t>
            </a:r>
          </a:p>
        </p:txBody>
      </p:sp>
      <p:sp>
        <p:nvSpPr>
          <p:cNvPr id="11" name="10 CuadroTexto">
            <a:hlinkClick r:id="rId7" action="ppaction://hlinksldjump"/>
          </p:cNvPr>
          <p:cNvSpPr txBox="1"/>
          <p:nvPr/>
        </p:nvSpPr>
        <p:spPr>
          <a:xfrm>
            <a:off x="6331886" y="3534410"/>
            <a:ext cx="320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21</a:t>
            </a:r>
          </a:p>
          <a:p>
            <a:pPr algn="ctr"/>
            <a:r>
              <a:rPr lang="es-CO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Regional Noroeste</a:t>
            </a:r>
          </a:p>
        </p:txBody>
      </p:sp>
      <p:sp>
        <p:nvSpPr>
          <p:cNvPr id="12" name="11 CuadroTexto">
            <a:hlinkClick r:id="rId8" action="ppaction://hlinksldjump"/>
          </p:cNvPr>
          <p:cNvSpPr txBox="1"/>
          <p:nvPr/>
        </p:nvSpPr>
        <p:spPr>
          <a:xfrm>
            <a:off x="6331886" y="4686388"/>
            <a:ext cx="320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21</a:t>
            </a:r>
          </a:p>
          <a:p>
            <a:pPr algn="ctr"/>
            <a:r>
              <a:rPr lang="es-CO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Regional </a:t>
            </a:r>
            <a:r>
              <a:rPr lang="es-CO" sz="1600" dirty="0" err="1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V</a:t>
            </a:r>
            <a:r>
              <a:rPr lang="es-CO" sz="1600" dirty="0" err="1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iejocaldas</a:t>
            </a:r>
            <a:endParaRPr lang="es-CO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4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2"/>
          <p:cNvSpPr txBox="1">
            <a:spLocks/>
          </p:cNvSpPr>
          <p:nvPr/>
        </p:nvSpPr>
        <p:spPr>
          <a:xfrm>
            <a:off x="609600" y="939801"/>
            <a:ext cx="8229600" cy="709714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smtClean="0"/>
              <a:t>Ejes </a:t>
            </a:r>
            <a:r>
              <a:rPr lang="es-CO" dirty="0" err="1" smtClean="0"/>
              <a:t>Conpes</a:t>
            </a:r>
            <a:r>
              <a:rPr lang="es-CO" dirty="0" smtClean="0"/>
              <a:t> 3828</a:t>
            </a:r>
            <a:endParaRPr lang="es-ES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66792"/>
              </p:ext>
            </p:extLst>
          </p:nvPr>
        </p:nvGraphicFramePr>
        <p:xfrm>
          <a:off x="283779" y="2107829"/>
          <a:ext cx="8686800" cy="39287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11214"/>
                <a:gridCol w="5675586"/>
              </a:tblGrid>
              <a:tr h="206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 smtClean="0">
                          <a:effectLst/>
                          <a:latin typeface="+mj-lt"/>
                        </a:rPr>
                        <a:t>Eje</a:t>
                      </a:r>
                      <a:endParaRPr lang="es-CO" sz="11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 smtClean="0">
                          <a:effectLst/>
                          <a:latin typeface="+mj-lt"/>
                        </a:rPr>
                        <a:t>Objetivos generales</a:t>
                      </a:r>
                      <a:endParaRPr lang="es-CO" sz="11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/>
                    </a:solidFill>
                  </a:tcPr>
                </a:tc>
              </a:tr>
              <a:tr h="206983">
                <a:tc rowSpan="4">
                  <a:txBody>
                    <a:bodyPr/>
                    <a:lstStyle/>
                    <a:p>
                      <a:pPr algn="ctr"/>
                      <a:r>
                        <a:rPr lang="es-CO" sz="11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Objetivo 1: </a:t>
                      </a:r>
                      <a:r>
                        <a:rPr lang="es-CO" sz="11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Generar las condiciones de infraestructura física, sanitaria, tecnológica y humana que permitan el cumplimiento de los fines del sistema penitenciario y carcelario en condiciones de dignidad humana para los reclusos. </a:t>
                      </a:r>
                      <a:endParaRPr lang="es-ES" sz="1100" i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430" marR="2743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  <a:latin typeface="+mj-lt"/>
                        </a:rPr>
                        <a:t>Infraestructura (cupos integrales)</a:t>
                      </a:r>
                      <a:endParaRPr lang="es-CO" sz="11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817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  <a:latin typeface="+mj-lt"/>
                        </a:rPr>
                        <a:t>Infraestructura en salud y saneamiento básico (reglamentación fondo de salud y adecuación áreas de sanidad)</a:t>
                      </a:r>
                      <a:endParaRPr lang="es-CO" sz="11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817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  <a:latin typeface="+mj-lt"/>
                        </a:rPr>
                        <a:t>Tecnología (inhibidores de señal, salas audiencias virtuales, fortalecer SISIPEC, entre otros)</a:t>
                      </a:r>
                      <a:endParaRPr lang="es-CO" sz="11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739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  <a:latin typeface="+mj-lt"/>
                        </a:rPr>
                        <a:t>Fortalecimiento del talento humano del INPEC</a:t>
                      </a:r>
                      <a:endParaRPr lang="es-CO" sz="11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6983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 smtClean="0">
                          <a:latin typeface="+mj-lt"/>
                        </a:rPr>
                        <a:t>Objetivo 2: </a:t>
                      </a:r>
                      <a:r>
                        <a:rPr lang="es-CO" sz="11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Armonizar la política penitenciaria y carcelaria como parte integral de la política criminal con miras al cumplimiento del fin resocializador de la pena</a:t>
                      </a:r>
                      <a:endParaRPr lang="es-CO" sz="11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  <a:latin typeface="+mj-lt"/>
                        </a:rPr>
                        <a:t>Racionalización detención preventiva</a:t>
                      </a:r>
                      <a:endParaRPr lang="es-CO" sz="11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/>
                    </a:solidFill>
                  </a:tcPr>
                </a:tc>
              </a:tr>
              <a:tr h="42817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  <a:latin typeface="+mj-lt"/>
                        </a:rPr>
                        <a:t>Fortalecimiento del tratamiento penitenciario (lineamientos para atención a </a:t>
                      </a:r>
                      <a:r>
                        <a:rPr lang="es-CO" sz="1100" dirty="0" err="1" smtClean="0">
                          <a:effectLst/>
                          <a:latin typeface="+mj-lt"/>
                        </a:rPr>
                        <a:t>pospenados</a:t>
                      </a:r>
                      <a:r>
                        <a:rPr lang="es-CO" sz="1100" dirty="0" smtClean="0">
                          <a:effectLst/>
                          <a:latin typeface="+mj-lt"/>
                        </a:rPr>
                        <a:t>, medidas para el mejoramiento de los programas de trabajo y estudio)</a:t>
                      </a:r>
                      <a:endParaRPr lang="es-CO" sz="11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/>
                    </a:solidFill>
                  </a:tcPr>
                </a:tc>
              </a:tr>
              <a:tr h="21969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  <a:latin typeface="+mj-lt"/>
                        </a:rPr>
                        <a:t>Lucha criminalidad </a:t>
                      </a:r>
                      <a:r>
                        <a:rPr lang="es-CO" sz="1100" dirty="0" err="1" smtClean="0">
                          <a:effectLst/>
                          <a:latin typeface="+mj-lt"/>
                        </a:rPr>
                        <a:t>intramural</a:t>
                      </a:r>
                      <a:r>
                        <a:rPr lang="es-CO" sz="1100" dirty="0" smtClean="0">
                          <a:effectLst/>
                          <a:latin typeface="+mj-lt"/>
                        </a:rPr>
                        <a:t> (extorsión y crimen organizado intramuros)</a:t>
                      </a:r>
                      <a:endParaRPr lang="es-CO" sz="11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/>
                    </a:solidFill>
                  </a:tcPr>
                </a:tc>
              </a:tr>
              <a:tr h="37515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  <a:latin typeface="+mj-lt"/>
                        </a:rPr>
                        <a:t>Medidas contra el uso desmedido del derecho penal</a:t>
                      </a:r>
                      <a:endParaRPr lang="es-CO" sz="11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/>
                    </a:solidFill>
                  </a:tcPr>
                </a:tc>
              </a:tr>
              <a:tr h="428172">
                <a:tc rowSpan="2">
                  <a:txBody>
                    <a:bodyPr/>
                    <a:lstStyle/>
                    <a:p>
                      <a:pPr algn="ctr"/>
                      <a:r>
                        <a:rPr lang="es-CO" sz="1100" b="1" dirty="0" smtClean="0">
                          <a:latin typeface="+mj-lt"/>
                        </a:rPr>
                        <a:t>Objetivo 3: </a:t>
                      </a:r>
                      <a:r>
                        <a:rPr lang="es-CO" sz="11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Promover la articulación de las entidades territoriales y del sector privado con el Gobierno nacional para solventar las necesidades del sistema penitenciario y carcelario </a:t>
                      </a:r>
                      <a:endParaRPr lang="es-ES" sz="1100" i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7430" marR="2743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  <a:latin typeface="+mj-lt"/>
                        </a:rPr>
                        <a:t>Relación nación – territorio (orientación a entes territoriales, fijación de tarifa única para sindicados)</a:t>
                      </a:r>
                      <a:endParaRPr lang="es-CO" sz="11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28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  <a:latin typeface="+mj-lt"/>
                        </a:rPr>
                        <a:t>Relación público – privada (promoción de las APP)</a:t>
                      </a:r>
                      <a:endParaRPr lang="es-CO" sz="11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7430" marR="2743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14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051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2"/>
          <p:cNvSpPr txBox="1">
            <a:spLocks/>
          </p:cNvSpPr>
          <p:nvPr/>
        </p:nvSpPr>
        <p:spPr>
          <a:xfrm>
            <a:off x="609600" y="702301"/>
            <a:ext cx="8229600" cy="709714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smtClean="0"/>
              <a:t>Ejes </a:t>
            </a:r>
          </a:p>
          <a:p>
            <a:r>
              <a:rPr lang="es-CO" dirty="0" smtClean="0"/>
              <a:t>Plan Nacional de Política Criminal</a:t>
            </a:r>
            <a:endParaRPr lang="es-ES" dirty="0"/>
          </a:p>
        </p:txBody>
      </p:sp>
      <p:sp>
        <p:nvSpPr>
          <p:cNvPr id="15" name="14 Flecha derecha">
            <a:hlinkClick r:id="rId2" action="ppaction://hlinksldjump"/>
          </p:cNvPr>
          <p:cNvSpPr/>
          <p:nvPr/>
        </p:nvSpPr>
        <p:spPr>
          <a:xfrm rot="10800000">
            <a:off x="237507" y="5895271"/>
            <a:ext cx="570016" cy="47501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CuadroTexto"/>
          <p:cNvSpPr txBox="1"/>
          <p:nvPr/>
        </p:nvSpPr>
        <p:spPr>
          <a:xfrm>
            <a:off x="609600" y="2636322"/>
            <a:ext cx="78337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/>
              <a:t>Categorización </a:t>
            </a:r>
            <a:r>
              <a:rPr lang="es-CO" sz="2400" dirty="0"/>
              <a:t>de los fenómenos criminales, para respuesta de política diferenciada en</a:t>
            </a:r>
            <a:r>
              <a:rPr lang="es-CO" sz="2400" dirty="0" smtClean="0"/>
              <a:t>:</a:t>
            </a:r>
          </a:p>
          <a:p>
            <a:pPr algn="just"/>
            <a:endParaRPr lang="es-CO" sz="2400" dirty="0"/>
          </a:p>
          <a:p>
            <a:pPr algn="just"/>
            <a:r>
              <a:rPr lang="es-CO" sz="2400" dirty="0"/>
              <a:t>i) Crimen organizado</a:t>
            </a:r>
          </a:p>
          <a:p>
            <a:pPr algn="just"/>
            <a:r>
              <a:rPr lang="es-CO" sz="2400" dirty="0"/>
              <a:t>ii) Crimen ordinario</a:t>
            </a:r>
          </a:p>
          <a:p>
            <a:pPr algn="just"/>
            <a:r>
              <a:rPr lang="es-CO" sz="2400" dirty="0"/>
              <a:t>iii) Infracciones leves</a:t>
            </a:r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154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832819"/>
            <a:ext cx="8229600" cy="709714"/>
          </a:xfrm>
        </p:spPr>
        <p:txBody>
          <a:bodyPr/>
          <a:lstStyle/>
          <a:p>
            <a:r>
              <a:rPr lang="es-CO" sz="5400" dirty="0" smtClean="0"/>
              <a:t>Hacinamiento</a:t>
            </a:r>
            <a:r>
              <a:rPr lang="es-CO" sz="3200" dirty="0" smtClean="0"/>
              <a:t> </a:t>
            </a:r>
            <a:br>
              <a:rPr lang="es-CO" sz="3200" dirty="0" smtClean="0"/>
            </a:br>
            <a:r>
              <a:rPr lang="es-CO" sz="1600" dirty="0" smtClean="0"/>
              <a:t>a agosto 22 de 2016</a:t>
            </a:r>
            <a:endParaRPr lang="es-ES" sz="1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43183" y="4364975"/>
            <a:ext cx="29258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78.055</a:t>
            </a:r>
          </a:p>
          <a:p>
            <a:pPr algn="just"/>
            <a:r>
              <a:rPr lang="es-MX" sz="1600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</a:t>
            </a:r>
            <a:r>
              <a:rPr lang="es-MX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apacidad real de los </a:t>
            </a:r>
            <a:r>
              <a:rPr lang="es-MX" sz="1600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E</a:t>
            </a:r>
            <a:r>
              <a:rPr lang="es-MX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stablecimientos de Reclusión del Orden Nacional –ERON.</a:t>
            </a:r>
            <a:endParaRPr lang="es-CO" sz="1600" dirty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4088" y="2071699"/>
            <a:ext cx="320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121.260</a:t>
            </a:r>
          </a:p>
          <a:p>
            <a:pPr algn="just"/>
            <a:r>
              <a:rPr lang="es-MX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Personas se encuentran privadas de la libertad en Establecimientos de Reclusión del Orden Nacional –ERON.</a:t>
            </a:r>
            <a:endParaRPr lang="es-CO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014585" y="4364975"/>
            <a:ext cx="40368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55,35%</a:t>
            </a:r>
          </a:p>
          <a:p>
            <a:pPr algn="just"/>
            <a:r>
              <a:rPr lang="es-MX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Hacimiento del sistema penitenciario y carcelario. </a:t>
            </a:r>
            <a:r>
              <a:rPr lang="es-MX" sz="16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En enero de 2014 era de 58,6%</a:t>
            </a:r>
            <a:endParaRPr lang="es-CO" sz="1600" b="1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493410" y="6542692"/>
            <a:ext cx="4556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>
                <a:latin typeface="Century Gothic" pitchFamily="34" charset="0"/>
              </a:rPr>
              <a:t>* Cifras del INPEC a 22/08/16. Disponibles en www.inpec.gov.co</a:t>
            </a:r>
            <a:endParaRPr lang="es-ES" sz="1100" dirty="0">
              <a:latin typeface="Century Gothic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014584" y="2269249"/>
            <a:ext cx="4543611" cy="74098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81.609</a:t>
            </a:r>
            <a:r>
              <a:rPr lang="es-ES" dirty="0" smtClean="0">
                <a:latin typeface="Century Gothic" pitchFamily="34" charset="0"/>
              </a:rPr>
              <a:t> condenados                  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014585" y="3133386"/>
            <a:ext cx="2533836" cy="7409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39.651</a:t>
            </a:r>
            <a:r>
              <a:rPr lang="es-ES" dirty="0" smtClean="0"/>
              <a:t> </a:t>
            </a:r>
            <a:r>
              <a:rPr lang="es-ES" dirty="0" smtClean="0">
                <a:latin typeface="Century Gothic" pitchFamily="34" charset="0"/>
              </a:rPr>
              <a:t>sindicados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980915" y="2225441"/>
            <a:ext cx="320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4000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67%</a:t>
            </a:r>
            <a:r>
              <a:rPr lang="es-MX" sz="4800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                      </a:t>
            </a:r>
            <a:endParaRPr lang="es-MX" sz="1600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980915" y="3090895"/>
            <a:ext cx="320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4000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33%</a:t>
            </a:r>
            <a:r>
              <a:rPr lang="es-MX" sz="4800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                      </a:t>
            </a:r>
            <a:endParaRPr lang="es-MX" sz="1600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03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679516"/>
            <a:ext cx="8229600" cy="709714"/>
          </a:xfrm>
        </p:spPr>
        <p:txBody>
          <a:bodyPr/>
          <a:lstStyle/>
          <a:p>
            <a:r>
              <a:rPr lang="es-CO" dirty="0" smtClean="0"/>
              <a:t>Cupos carcelarios entregados y proyectados 2015-2018</a:t>
            </a:r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2020453" y="3061535"/>
            <a:ext cx="496223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11.125</a:t>
            </a:r>
          </a:p>
          <a:p>
            <a:pPr algn="ctr"/>
            <a:r>
              <a:rPr lang="es-MX" sz="20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Nuevos cupos</a:t>
            </a:r>
          </a:p>
          <a:p>
            <a:pPr algn="ctr"/>
            <a:r>
              <a:rPr lang="es-MX" sz="2000" b="1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Cuatrienio 2015-2018</a:t>
            </a:r>
            <a:endParaRPr lang="es-CO" sz="2000" b="1" dirty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88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2506641"/>
            <a:ext cx="4876800" cy="1014484"/>
          </a:xfrm>
        </p:spPr>
        <p:txBody>
          <a:bodyPr>
            <a:noAutofit/>
          </a:bodyPr>
          <a:lstStyle/>
          <a:p>
            <a:r>
              <a:rPr lang="es-ES" sz="3000" b="1" dirty="0" smtClean="0"/>
              <a:t>Enfoque de la política </a:t>
            </a:r>
            <a:br>
              <a:rPr lang="es-ES" sz="3000" b="1" dirty="0" smtClean="0"/>
            </a:br>
            <a:r>
              <a:rPr lang="es-ES" sz="3000" b="1" dirty="0" smtClean="0"/>
              <a:t>del Gobierno Nacional</a:t>
            </a:r>
            <a:endParaRPr lang="es-ES" sz="3000" b="1" dirty="0"/>
          </a:p>
        </p:txBody>
      </p:sp>
    </p:spTree>
    <p:extLst>
      <p:ext uri="{BB962C8B-B14F-4D97-AF65-F5344CB8AC3E}">
        <p14:creationId xmlns:p14="http://schemas.microsoft.com/office/powerpoint/2010/main" val="52199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012016"/>
            <a:ext cx="8229600" cy="709714"/>
          </a:xfrm>
        </p:spPr>
        <p:txBody>
          <a:bodyPr/>
          <a:lstStyle/>
          <a:p>
            <a:r>
              <a:rPr lang="es-CO" dirty="0" smtClean="0"/>
              <a:t>Entre 1993 y 2016</a:t>
            </a:r>
            <a:endParaRPr lang="es-CO" dirty="0"/>
          </a:p>
        </p:txBody>
      </p:sp>
      <p:sp>
        <p:nvSpPr>
          <p:cNvPr id="13" name="12 CuadroTexto">
            <a:hlinkClick r:id="rId3" action="ppaction://hlinksldjump"/>
          </p:cNvPr>
          <p:cNvSpPr txBox="1"/>
          <p:nvPr/>
        </p:nvSpPr>
        <p:spPr>
          <a:xfrm>
            <a:off x="4518614" y="2618248"/>
            <a:ext cx="40731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181%</a:t>
            </a:r>
          </a:p>
        </p:txBody>
      </p:sp>
      <p:sp>
        <p:nvSpPr>
          <p:cNvPr id="14" name="13 CuadroTexto">
            <a:hlinkClick r:id="rId3" action="ppaction://hlinksldjump"/>
          </p:cNvPr>
          <p:cNvSpPr txBox="1"/>
          <p:nvPr/>
        </p:nvSpPr>
        <p:spPr>
          <a:xfrm>
            <a:off x="730333" y="2741359"/>
            <a:ext cx="320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Aumento de cupos</a:t>
            </a:r>
            <a:endParaRPr lang="es-CO" sz="32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14 CuadroTexto">
            <a:hlinkClick r:id="rId3" action="ppaction://hlinksldjump"/>
          </p:cNvPr>
          <p:cNvSpPr txBox="1"/>
          <p:nvPr/>
        </p:nvSpPr>
        <p:spPr>
          <a:xfrm>
            <a:off x="221493" y="4553145"/>
            <a:ext cx="42216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Aumento de la población recluida</a:t>
            </a:r>
            <a:endParaRPr lang="es-CO" sz="32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15 CuadroTexto">
            <a:hlinkClick r:id="rId3" action="ppaction://hlinksldjump"/>
          </p:cNvPr>
          <p:cNvSpPr txBox="1"/>
          <p:nvPr/>
        </p:nvSpPr>
        <p:spPr>
          <a:xfrm>
            <a:off x="4518614" y="4430034"/>
            <a:ext cx="40731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316%</a:t>
            </a:r>
          </a:p>
        </p:txBody>
      </p:sp>
    </p:spTree>
    <p:extLst>
      <p:ext uri="{BB962C8B-B14F-4D97-AF65-F5344CB8AC3E}">
        <p14:creationId xmlns:p14="http://schemas.microsoft.com/office/powerpoint/2010/main" val="14030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1023892"/>
            <a:ext cx="9144000" cy="709714"/>
          </a:xfrm>
        </p:spPr>
        <p:txBody>
          <a:bodyPr/>
          <a:lstStyle/>
          <a:p>
            <a:r>
              <a:rPr lang="es-ES" dirty="0" smtClean="0"/>
              <a:t>Política criminal y penitenciaria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520207" y="2744436"/>
            <a:ext cx="8065826" cy="74098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i="1" dirty="0" smtClean="0">
                <a:solidFill>
                  <a:schemeClr val="accent2">
                    <a:lumMod val="50000"/>
                  </a:schemeClr>
                </a:solidFill>
              </a:rPr>
              <a:t>La estabilización del sistema penitenciario </a:t>
            </a:r>
            <a:r>
              <a:rPr lang="es-ES" sz="2000" b="1" i="1" dirty="0" smtClean="0">
                <a:solidFill>
                  <a:schemeClr val="accent2">
                    <a:lumMod val="50000"/>
                  </a:schemeClr>
                </a:solidFill>
              </a:rPr>
              <a:t>no se logra únicamente</a:t>
            </a:r>
            <a:r>
              <a:rPr lang="es-ES" sz="2000" i="1" dirty="0" smtClean="0">
                <a:solidFill>
                  <a:schemeClr val="accent2">
                    <a:lumMod val="50000"/>
                  </a:schemeClr>
                </a:solidFill>
              </a:rPr>
              <a:t> con la construcción de nuevos cupos</a:t>
            </a:r>
            <a:endParaRPr lang="es-ES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038845" y="2327828"/>
            <a:ext cx="3028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Premisa fundamental</a:t>
            </a:r>
            <a:endParaRPr lang="es-CO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9433" y="4444102"/>
            <a:ext cx="8325134" cy="1083242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i="1" dirty="0" smtClean="0">
                <a:solidFill>
                  <a:schemeClr val="tx2"/>
                </a:solidFill>
              </a:rPr>
              <a:t>Construir una política criminal </a:t>
            </a:r>
          </a:p>
          <a:p>
            <a:pPr algn="ctr"/>
            <a:r>
              <a:rPr lang="es-ES" sz="2000" b="1" i="1" dirty="0" smtClean="0">
                <a:solidFill>
                  <a:schemeClr val="tx2"/>
                </a:solidFill>
              </a:rPr>
              <a:t>coherente, racional, eficaz y respetuosa de los derechos humanos.</a:t>
            </a:r>
            <a:endParaRPr lang="es-ES" b="1" i="1" dirty="0">
              <a:solidFill>
                <a:schemeClr val="tx2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038845" y="3981482"/>
            <a:ext cx="3028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Nuestra hoja de ruta</a:t>
            </a:r>
            <a:endParaRPr lang="es-CO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5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1953</Words>
  <Application>Microsoft Office PowerPoint</Application>
  <PresentationFormat>Presentación en pantalla (4:3)</PresentationFormat>
  <Paragraphs>482</Paragraphs>
  <Slides>41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2" baseType="lpstr">
      <vt:lpstr>Tema de Office</vt:lpstr>
      <vt:lpstr>Presentación de PowerPoint</vt:lpstr>
      <vt:lpstr>Contexto</vt:lpstr>
      <vt:lpstr>Total población del sistema a agosto 22 de 2016</vt:lpstr>
      <vt:lpstr>Establecimientos de Reclusión del Orden Nacional</vt:lpstr>
      <vt:lpstr>Hacinamiento  a agosto 22 de 2016</vt:lpstr>
      <vt:lpstr>Cupos carcelarios entregados y proyectados 2015-2018</vt:lpstr>
      <vt:lpstr>Enfoque de la política  del Gobierno Nacional</vt:lpstr>
      <vt:lpstr>Entre 1993 y 2016</vt:lpstr>
      <vt:lpstr>Política criminal y penitenciaria</vt:lpstr>
      <vt:lpstr>Construcción de la política</vt:lpstr>
      <vt:lpstr>Consejo Superior de Política Criminal</vt:lpstr>
      <vt:lpstr>Comisión de Seguimiento a las Condiciones de Reclusión SPC</vt:lpstr>
      <vt:lpstr>Comisión de Seguimiento Carcelario con Congreso de la República</vt:lpstr>
      <vt:lpstr>Integralidad de la política criminal y penitenciaria</vt:lpstr>
      <vt:lpstr>Integralidad de la política criminal y penitenciaria</vt:lpstr>
      <vt:lpstr>Integralidad de la política criminal y penitenciaria</vt:lpstr>
      <vt:lpstr>Política criminal y penitenciaria</vt:lpstr>
      <vt:lpstr>Emergencia  Penitenciaria y Carcelaria</vt:lpstr>
      <vt:lpstr>Declaratoria Emergencia</vt:lpstr>
      <vt:lpstr>Definiciones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Regional Central</vt:lpstr>
      <vt:lpstr>Regional Occidental</vt:lpstr>
      <vt:lpstr>Regional Norte</vt:lpstr>
      <vt:lpstr>Regional Oriente</vt:lpstr>
      <vt:lpstr>Regional Noroeste</vt:lpstr>
      <vt:lpstr>Regional Viejocaldas</vt:lpstr>
      <vt:lpstr>Cupos 2015</vt:lpstr>
      <vt:lpstr>Cupos 2016</vt:lpstr>
      <vt:lpstr>Cupos 2017</vt:lpstr>
      <vt:lpstr>Cupos 2018</vt:lpstr>
      <vt:lpstr>Miembros CSPC</vt:lpstr>
      <vt:lpstr>Miembros  Comisión Asesora</vt:lpstr>
      <vt:lpstr>Miembros  Comisión de Seguimiento Condiciones de Reclusión</vt:lpstr>
      <vt:lpstr>Miembros  Comisión de Seguimiento con Congreso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olga lucia cubillos quintero</cp:lastModifiedBy>
  <cp:revision>116</cp:revision>
  <cp:lastPrinted>2016-08-23T15:02:00Z</cp:lastPrinted>
  <dcterms:created xsi:type="dcterms:W3CDTF">2014-10-20T21:00:03Z</dcterms:created>
  <dcterms:modified xsi:type="dcterms:W3CDTF">2016-09-06T15:27:24Z</dcterms:modified>
</cp:coreProperties>
</file>