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256" r:id="rId2"/>
    <p:sldId id="319" r:id="rId3"/>
    <p:sldId id="320" r:id="rId4"/>
    <p:sldId id="348" r:id="rId5"/>
    <p:sldId id="290" r:id="rId6"/>
    <p:sldId id="272" r:id="rId7"/>
    <p:sldId id="273" r:id="rId8"/>
    <p:sldId id="329" r:id="rId9"/>
    <p:sldId id="285" r:id="rId10"/>
    <p:sldId id="351" r:id="rId11"/>
    <p:sldId id="284" r:id="rId12"/>
    <p:sldId id="288" r:id="rId13"/>
    <p:sldId id="330" r:id="rId14"/>
    <p:sldId id="331" r:id="rId15"/>
    <p:sldId id="309" r:id="rId16"/>
    <p:sldId id="283" r:id="rId17"/>
    <p:sldId id="333" r:id="rId18"/>
    <p:sldId id="332" r:id="rId19"/>
    <p:sldId id="341" r:id="rId20"/>
    <p:sldId id="342" r:id="rId21"/>
    <p:sldId id="310" r:id="rId22"/>
    <p:sldId id="354" r:id="rId23"/>
    <p:sldId id="334" r:id="rId24"/>
    <p:sldId id="335" r:id="rId25"/>
    <p:sldId id="336" r:id="rId26"/>
    <p:sldId id="337" r:id="rId27"/>
    <p:sldId id="338" r:id="rId28"/>
    <p:sldId id="291" r:id="rId29"/>
    <p:sldId id="339" r:id="rId30"/>
    <p:sldId id="327" r:id="rId31"/>
    <p:sldId id="355" r:id="rId32"/>
    <p:sldId id="356" r:id="rId33"/>
    <p:sldId id="358" r:id="rId34"/>
    <p:sldId id="343" r:id="rId35"/>
    <p:sldId id="344" r:id="rId36"/>
    <p:sldId id="352" r:id="rId37"/>
    <p:sldId id="300" r:id="rId38"/>
    <p:sldId id="301" r:id="rId39"/>
    <p:sldId id="302" r:id="rId40"/>
    <p:sldId id="303" r:id="rId41"/>
    <p:sldId id="345" r:id="rId42"/>
    <p:sldId id="349" r:id="rId43"/>
    <p:sldId id="346" r:id="rId44"/>
    <p:sldId id="347" r:id="rId45"/>
    <p:sldId id="262" r:id="rId46"/>
    <p:sldId id="279" r:id="rId47"/>
    <p:sldId id="353" r:id="rId48"/>
    <p:sldId id="359" r:id="rId49"/>
    <p:sldId id="360" r:id="rId50"/>
    <p:sldId id="361" r:id="rId51"/>
    <p:sldId id="362" r:id="rId52"/>
    <p:sldId id="363" r:id="rId53"/>
  </p:sldIdLst>
  <p:sldSz cx="9144000" cy="6858000" type="screen4x3"/>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2" autoAdjust="0"/>
    <p:restoredTop sz="94660"/>
  </p:normalViewPr>
  <p:slideViewPr>
    <p:cSldViewPr>
      <p:cViewPr>
        <p:scale>
          <a:sx n="76" d="100"/>
          <a:sy n="76" d="100"/>
        </p:scale>
        <p:origin x="-1422" y="-3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96630004073603E-2"/>
          <c:y val="1.33566390909913E-2"/>
          <c:w val="0.90829120838425403"/>
          <c:h val="0.77904543150357897"/>
        </c:manualLayout>
      </c:layout>
      <c:barChart>
        <c:barDir val="bar"/>
        <c:grouping val="clustered"/>
        <c:varyColors val="0"/>
        <c:ser>
          <c:idx val="0"/>
          <c:order val="0"/>
          <c:tx>
            <c:strRef>
              <c:f>Hoja1!$B$1</c:f>
              <c:strCache>
                <c:ptCount val="1"/>
                <c:pt idx="0">
                  <c:v>cupos excedidos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Hoja1!$A$2</c:f>
              <c:numCache>
                <c:formatCode>General</c:formatCode>
                <c:ptCount val="1"/>
              </c:numCache>
            </c:numRef>
          </c:cat>
          <c:val>
            <c:numRef>
              <c:f>Hoja1!$B$2</c:f>
              <c:numCache>
                <c:formatCode>General</c:formatCode>
                <c:ptCount val="1"/>
                <c:pt idx="0">
                  <c:v>42602</c:v>
                </c:pt>
              </c:numCache>
            </c:numRef>
          </c:val>
        </c:ser>
        <c:ser>
          <c:idx val="1"/>
          <c:order val="1"/>
          <c:tx>
            <c:strRef>
              <c:f>Hoja1!$C$1</c:f>
              <c:strCache>
                <c:ptCount val="1"/>
                <c:pt idx="0">
                  <c:v>sindicados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Hoja1!$A$2</c:f>
              <c:numCache>
                <c:formatCode>General</c:formatCode>
                <c:ptCount val="1"/>
              </c:numCache>
            </c:numRef>
          </c:cat>
          <c:val>
            <c:numRef>
              <c:f>Hoja1!$C$2</c:f>
              <c:numCache>
                <c:formatCode>General</c:formatCode>
                <c:ptCount val="1"/>
                <c:pt idx="0">
                  <c:v>41956</c:v>
                </c:pt>
              </c:numCache>
            </c:numRef>
          </c:val>
        </c:ser>
        <c:ser>
          <c:idx val="2"/>
          <c:order val="2"/>
          <c:tx>
            <c:strRef>
              <c:f>Hoja1!$D$1</c:f>
              <c:strCache>
                <c:ptCount val="1"/>
                <c:pt idx="0">
                  <c:v>condenados</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Hoja1!$A$2</c:f>
              <c:numCache>
                <c:formatCode>General</c:formatCode>
                <c:ptCount val="1"/>
              </c:numCache>
            </c:numRef>
          </c:cat>
          <c:val>
            <c:numRef>
              <c:f>Hoja1!$D$2</c:f>
              <c:numCache>
                <c:formatCode>General</c:formatCode>
                <c:ptCount val="1"/>
                <c:pt idx="0">
                  <c:v>78701</c:v>
                </c:pt>
              </c:numCache>
            </c:numRef>
          </c:val>
        </c:ser>
        <c:ser>
          <c:idx val="3"/>
          <c:order val="3"/>
          <c:tx>
            <c:strRef>
              <c:f>Hoja1!$E$1</c:f>
              <c:strCache>
                <c:ptCount val="1"/>
                <c:pt idx="0">
                  <c:v>cupos totales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Hoja1!$A$2</c:f>
              <c:numCache>
                <c:formatCode>General</c:formatCode>
                <c:ptCount val="1"/>
              </c:numCache>
            </c:numRef>
          </c:cat>
          <c:val>
            <c:numRef>
              <c:f>Hoja1!$E$2</c:f>
              <c:numCache>
                <c:formatCode>General</c:formatCode>
                <c:ptCount val="1"/>
                <c:pt idx="0">
                  <c:v>78055</c:v>
                </c:pt>
              </c:numCache>
            </c:numRef>
          </c:val>
        </c:ser>
        <c:ser>
          <c:idx val="4"/>
          <c:order val="4"/>
          <c:tx>
            <c:strRef>
              <c:f>Hoja1!$F$1</c:f>
              <c:strCache>
                <c:ptCount val="1"/>
                <c:pt idx="0">
                  <c:v>total recluidos</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numRef>
              <c:f>Hoja1!$A$2</c:f>
              <c:numCache>
                <c:formatCode>General</c:formatCode>
                <c:ptCount val="1"/>
              </c:numCache>
            </c:numRef>
          </c:cat>
          <c:val>
            <c:numRef>
              <c:f>Hoja1!$F$2</c:f>
              <c:numCache>
                <c:formatCode>General</c:formatCode>
                <c:ptCount val="1"/>
                <c:pt idx="0">
                  <c:v>120657</c:v>
                </c:pt>
              </c:numCache>
            </c:numRef>
          </c:val>
        </c:ser>
        <c:dLbls>
          <c:dLblPos val="inEnd"/>
          <c:showLegendKey val="0"/>
          <c:showVal val="1"/>
          <c:showCatName val="0"/>
          <c:showSerName val="0"/>
          <c:showPercent val="0"/>
          <c:showBubbleSize val="0"/>
        </c:dLbls>
        <c:gapWidth val="115"/>
        <c:overlap val="-20"/>
        <c:axId val="220216320"/>
        <c:axId val="205078528"/>
      </c:barChart>
      <c:catAx>
        <c:axId val="220216320"/>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crossAx val="205078528"/>
        <c:crosses val="autoZero"/>
        <c:auto val="1"/>
        <c:lblAlgn val="ctr"/>
        <c:lblOffset val="100"/>
        <c:noMultiLvlLbl val="0"/>
      </c:catAx>
      <c:valAx>
        <c:axId val="205078528"/>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crossAx val="2202163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941075-B21D-4DB9-A34F-C287F6D4DE3A}" type="datetimeFigureOut">
              <a:rPr lang="es-CO" smtClean="0"/>
              <a:pPr/>
              <a:t>06/09/2016</a:t>
            </a:fld>
            <a:endParaRPr lang="es-CO"/>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195065-EB2F-4D4E-9BD3-DF1285AF909E}" type="slidenum">
              <a:rPr lang="es-CO" smtClean="0"/>
              <a:pPr/>
              <a:t>‹Nº›</a:t>
            </a:fld>
            <a:endParaRPr lang="es-CO"/>
          </a:p>
        </p:txBody>
      </p:sp>
    </p:spTree>
    <p:extLst>
      <p:ext uri="{BB962C8B-B14F-4D97-AF65-F5344CB8AC3E}">
        <p14:creationId xmlns:p14="http://schemas.microsoft.com/office/powerpoint/2010/main" val="410551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La capacidad </a:t>
            </a:r>
            <a:r>
              <a:rPr lang="es-CO" baseline="0" dirty="0" smtClean="0"/>
              <a:t> de los centros de reclusión ha incrementado lentamente mientras que la cantidad de personas privadas de la libertad ha incrementado a un ritmo mucho mayor. Esta situación ha perpetuado el Estado de Cosas Inconstitucional que se deriva del hacinamiento en los centros Carcelarios. </a:t>
            </a:r>
            <a:endParaRPr lang="es-CO" dirty="0"/>
          </a:p>
        </p:txBody>
      </p:sp>
      <p:sp>
        <p:nvSpPr>
          <p:cNvPr id="4" name="3 Marcador de número de diapositiva"/>
          <p:cNvSpPr>
            <a:spLocks noGrp="1"/>
          </p:cNvSpPr>
          <p:nvPr>
            <p:ph type="sldNum" sz="quarter" idx="10"/>
          </p:nvPr>
        </p:nvSpPr>
        <p:spPr/>
        <p:txBody>
          <a:bodyPr/>
          <a:lstStyle/>
          <a:p>
            <a:fld id="{23195065-EB2F-4D4E-9BD3-DF1285AF909E}" type="slidenum">
              <a:rPr lang="es-CO" smtClean="0"/>
              <a:pPr/>
              <a:t>7</a:t>
            </a:fld>
            <a:endParaRPr lang="es-CO"/>
          </a:p>
        </p:txBody>
      </p:sp>
    </p:spTree>
    <p:extLst>
      <p:ext uri="{BB962C8B-B14F-4D97-AF65-F5344CB8AC3E}">
        <p14:creationId xmlns:p14="http://schemas.microsoft.com/office/powerpoint/2010/main" val="4163482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 lo que hicimos fue mostrar la tasa de reincidencia en </a:t>
            </a:r>
            <a:r>
              <a:rPr lang="es-ES" baseline="0" dirty="0" smtClean="0"/>
              <a:t> 2016 sobre una tabla que solo iba hasta el 2015 para mostrar que la reincidencia se mantiene. Esto es a propósito de las criticas hechas sobre la capacidad de resocializar del </a:t>
            </a:r>
            <a:r>
              <a:rPr lang="es-ES" baseline="0" dirty="0" err="1" smtClean="0"/>
              <a:t>inpec</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23195065-EB2F-4D4E-9BD3-DF1285AF909E}" type="slidenum">
              <a:rPr lang="es-CO" smtClean="0"/>
              <a:pPr/>
              <a:t>23</a:t>
            </a:fld>
            <a:endParaRPr lang="es-CO"/>
          </a:p>
        </p:txBody>
      </p:sp>
    </p:spTree>
    <p:extLst>
      <p:ext uri="{BB962C8B-B14F-4D97-AF65-F5344CB8AC3E}">
        <p14:creationId xmlns:p14="http://schemas.microsoft.com/office/powerpoint/2010/main" val="485133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Esta gráfica sirve para mostrar que la reincidencia también</a:t>
            </a:r>
            <a:r>
              <a:rPr lang="es-ES" baseline="0" dirty="0" smtClean="0"/>
              <a:t> afecta  al hacinamiento. Si el </a:t>
            </a:r>
            <a:r>
              <a:rPr lang="es-ES" baseline="0" dirty="0" err="1" smtClean="0"/>
              <a:t>inpec</a:t>
            </a:r>
            <a:r>
              <a:rPr lang="es-ES" baseline="0" dirty="0" smtClean="0"/>
              <a:t> pudiera hacer una mejor labor resocializando tambien habría unas mejores condiciones de vida para las personas reclusas. Claramente se trata del dilema del huevo y la gallina en tanto que tambien es el hacinamiento una m obstáculo para la resocialización efectiva. </a:t>
            </a:r>
            <a:endParaRPr lang="es-ES" dirty="0"/>
          </a:p>
        </p:txBody>
      </p:sp>
      <p:sp>
        <p:nvSpPr>
          <p:cNvPr id="4" name="Marcador de número de diapositiva 3"/>
          <p:cNvSpPr>
            <a:spLocks noGrp="1"/>
          </p:cNvSpPr>
          <p:nvPr>
            <p:ph type="sldNum" sz="quarter" idx="10"/>
          </p:nvPr>
        </p:nvSpPr>
        <p:spPr/>
        <p:txBody>
          <a:bodyPr/>
          <a:lstStyle/>
          <a:p>
            <a:fld id="{23195065-EB2F-4D4E-9BD3-DF1285AF909E}" type="slidenum">
              <a:rPr lang="es-CO" smtClean="0"/>
              <a:pPr/>
              <a:t>24</a:t>
            </a:fld>
            <a:endParaRPr lang="es-CO"/>
          </a:p>
        </p:txBody>
      </p:sp>
    </p:spTree>
    <p:extLst>
      <p:ext uri="{BB962C8B-B14F-4D97-AF65-F5344CB8AC3E}">
        <p14:creationId xmlns:p14="http://schemas.microsoft.com/office/powerpoint/2010/main" val="115287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a:t>
            </a:r>
            <a:r>
              <a:rPr lang="es-ES" baseline="0" dirty="0" smtClean="0"/>
              <a:t> ministerio de Justicia afirma que  la obligación del Control de la Medida de Aseguramiento pertenece al Gobierno Nacional y ha sido delegada al INPEC, pero que sobre los sindicados el gobierno nacional no tiene obligación  de financiación, esto según dice el ministerio corresponde a los entes territoriales.</a:t>
            </a:r>
          </a:p>
          <a:p>
            <a:endParaRPr lang="es-ES" dirty="0"/>
          </a:p>
        </p:txBody>
      </p:sp>
      <p:sp>
        <p:nvSpPr>
          <p:cNvPr id="4" name="Marcador de número de diapositiva 3"/>
          <p:cNvSpPr>
            <a:spLocks noGrp="1"/>
          </p:cNvSpPr>
          <p:nvPr>
            <p:ph type="sldNum" sz="quarter" idx="10"/>
          </p:nvPr>
        </p:nvSpPr>
        <p:spPr/>
        <p:txBody>
          <a:bodyPr/>
          <a:lstStyle/>
          <a:p>
            <a:fld id="{23195065-EB2F-4D4E-9BD3-DF1285AF909E}" type="slidenum">
              <a:rPr lang="es-CO" smtClean="0"/>
              <a:pPr/>
              <a:t>26</a:t>
            </a:fld>
            <a:endParaRPr lang="es-CO"/>
          </a:p>
        </p:txBody>
      </p:sp>
    </p:spTree>
    <p:extLst>
      <p:ext uri="{BB962C8B-B14F-4D97-AF65-F5344CB8AC3E}">
        <p14:creationId xmlns:p14="http://schemas.microsoft.com/office/powerpoint/2010/main" val="1344708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 Esta gráfica</a:t>
            </a:r>
            <a:r>
              <a:rPr lang="es-ES" baseline="0" dirty="0" smtClean="0"/>
              <a:t> muestra, como el numero de cupos totales se parece enormemente al número de reclusos condenados y el numero de cupos excedidos se parece enormemente al número de sindicados. </a:t>
            </a:r>
            <a:br>
              <a:rPr lang="es-ES" baseline="0" dirty="0" smtClean="0"/>
            </a:br>
            <a:r>
              <a:rPr lang="es-ES" baseline="0" dirty="0" smtClean="0"/>
              <a:t>Esto se corresponde con la tesis del Ministerio de Justicia que afirma que si los sindicados fueran atendidos de manera efectiva  por los entes territoriales y el D.C, el hacinamiento sería de solo 0.8% y no de 54.6% como es actualmente. </a:t>
            </a:r>
            <a:endParaRPr lang="es-ES" dirty="0"/>
          </a:p>
        </p:txBody>
      </p:sp>
      <p:sp>
        <p:nvSpPr>
          <p:cNvPr id="4" name="Marcador de número de diapositiva 3"/>
          <p:cNvSpPr>
            <a:spLocks noGrp="1"/>
          </p:cNvSpPr>
          <p:nvPr>
            <p:ph type="sldNum" sz="quarter" idx="10"/>
          </p:nvPr>
        </p:nvSpPr>
        <p:spPr/>
        <p:txBody>
          <a:bodyPr/>
          <a:lstStyle/>
          <a:p>
            <a:fld id="{23195065-EB2F-4D4E-9BD3-DF1285AF909E}" type="slidenum">
              <a:rPr lang="es-CO" smtClean="0"/>
              <a:pPr/>
              <a:t>29</a:t>
            </a:fld>
            <a:endParaRPr lang="es-CO"/>
          </a:p>
        </p:txBody>
      </p:sp>
    </p:spTree>
    <p:extLst>
      <p:ext uri="{BB962C8B-B14F-4D97-AF65-F5344CB8AC3E}">
        <p14:creationId xmlns:p14="http://schemas.microsoft.com/office/powerpoint/2010/main" val="84909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Esta gráfica y</a:t>
            </a:r>
            <a:r>
              <a:rPr lang="es-CO" baseline="0" dirty="0" smtClean="0"/>
              <a:t> la siguiente muestran en rojo  los años en los que la Corte Constitucional profirió sentencias Hito al respecto de la situación carcelaria en el país. En las graficas se ve el poco impacto que tuvieron estas sentencias en la situación de hacinamiento, y la ausencia de un impacto en la política criminal.  La ley 1709 es de 2014. La aplicación de la sentencia de 2013, que es la T- 388, y la Ley mencionada han frenado  el porcentaje de hacinamiento, sin embargo el numero de reclusos ha aumentado de manera leve y es muy muy alto.  Las cifras actuales se incorporan en azul. </a:t>
            </a:r>
            <a:endParaRPr lang="es-CO" dirty="0"/>
          </a:p>
        </p:txBody>
      </p:sp>
      <p:sp>
        <p:nvSpPr>
          <p:cNvPr id="4" name="3 Marcador de número de diapositiva"/>
          <p:cNvSpPr>
            <a:spLocks noGrp="1"/>
          </p:cNvSpPr>
          <p:nvPr>
            <p:ph type="sldNum" sz="quarter" idx="10"/>
          </p:nvPr>
        </p:nvSpPr>
        <p:spPr/>
        <p:txBody>
          <a:bodyPr/>
          <a:lstStyle/>
          <a:p>
            <a:fld id="{23195065-EB2F-4D4E-9BD3-DF1285AF909E}" type="slidenum">
              <a:rPr lang="es-CO" smtClean="0"/>
              <a:pPr/>
              <a:t>9</a:t>
            </a:fld>
            <a:endParaRPr lang="es-CO" dirty="0"/>
          </a:p>
        </p:txBody>
      </p:sp>
    </p:spTree>
    <p:extLst>
      <p:ext uri="{BB962C8B-B14F-4D97-AF65-F5344CB8AC3E}">
        <p14:creationId xmlns:p14="http://schemas.microsoft.com/office/powerpoint/2010/main" val="3092655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Importante</a:t>
            </a:r>
            <a:r>
              <a:rPr lang="es-ES" baseline="0" dirty="0" smtClean="0"/>
              <a:t> recordar las dimensiones</a:t>
            </a:r>
            <a:endParaRPr lang="es-ES" dirty="0"/>
          </a:p>
        </p:txBody>
      </p:sp>
      <p:sp>
        <p:nvSpPr>
          <p:cNvPr id="4" name="Marcador de número de diapositiva 3"/>
          <p:cNvSpPr>
            <a:spLocks noGrp="1"/>
          </p:cNvSpPr>
          <p:nvPr>
            <p:ph type="sldNum" sz="quarter" idx="10"/>
          </p:nvPr>
        </p:nvSpPr>
        <p:spPr/>
        <p:txBody>
          <a:bodyPr/>
          <a:lstStyle/>
          <a:p>
            <a:fld id="{23195065-EB2F-4D4E-9BD3-DF1285AF909E}" type="slidenum">
              <a:rPr lang="es-CO" smtClean="0"/>
              <a:pPr/>
              <a:t>10</a:t>
            </a:fld>
            <a:endParaRPr lang="es-CO"/>
          </a:p>
        </p:txBody>
      </p:sp>
    </p:spTree>
    <p:extLst>
      <p:ext uri="{BB962C8B-B14F-4D97-AF65-F5344CB8AC3E}">
        <p14:creationId xmlns:p14="http://schemas.microsoft.com/office/powerpoint/2010/main" val="199197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La grafica</a:t>
            </a:r>
            <a:r>
              <a:rPr lang="es-CO" baseline="0" dirty="0" smtClean="0"/>
              <a:t> muestra la manera en la que la entrada en vigencia de una norma puede afectar de manera directa la situación de hacinamiento. La ley de Convivencia y Seguridad  por ejemplo tuvo un efecto claramente negativo en los niveles de hacinamiento. </a:t>
            </a:r>
            <a:br>
              <a:rPr lang="es-CO" baseline="0" dirty="0" smtClean="0"/>
            </a:br>
            <a:r>
              <a:rPr lang="es-CO" baseline="0" dirty="0" smtClean="0"/>
              <a:t> </a:t>
            </a:r>
            <a:r>
              <a:rPr lang="es-CO" dirty="0" smtClean="0"/>
              <a:t>La ley 1760 dispone que la medida de aseguramiento tiene un término </a:t>
            </a:r>
            <a:r>
              <a:rPr lang="es-CO" dirty="0" err="1" smtClean="0"/>
              <a:t>despues</a:t>
            </a:r>
            <a:r>
              <a:rPr lang="es-CO" dirty="0" smtClean="0"/>
              <a:t> del que las personas deben ser puestas en libertad. Esto busca evitar que los sindicados permanezcan privados</a:t>
            </a:r>
            <a:r>
              <a:rPr lang="es-CO" baseline="0" dirty="0" smtClean="0"/>
              <a:t> de la libertad indefinidamente mientras esperan su juicio. </a:t>
            </a:r>
            <a:endParaRPr lang="es-CO" dirty="0"/>
          </a:p>
        </p:txBody>
      </p:sp>
      <p:sp>
        <p:nvSpPr>
          <p:cNvPr id="4" name="3 Marcador de número de diapositiva"/>
          <p:cNvSpPr>
            <a:spLocks noGrp="1"/>
          </p:cNvSpPr>
          <p:nvPr>
            <p:ph type="sldNum" sz="quarter" idx="10"/>
          </p:nvPr>
        </p:nvSpPr>
        <p:spPr/>
        <p:txBody>
          <a:bodyPr/>
          <a:lstStyle/>
          <a:p>
            <a:fld id="{23195065-EB2F-4D4E-9BD3-DF1285AF909E}" type="slidenum">
              <a:rPr lang="es-CO" smtClean="0"/>
              <a:pPr/>
              <a:t>14</a:t>
            </a:fld>
            <a:endParaRPr lang="es-CO"/>
          </a:p>
        </p:txBody>
      </p:sp>
    </p:spTree>
    <p:extLst>
      <p:ext uri="{BB962C8B-B14F-4D97-AF65-F5344CB8AC3E}">
        <p14:creationId xmlns:p14="http://schemas.microsoft.com/office/powerpoint/2010/main" val="200984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a:t>
            </a:r>
            <a:r>
              <a:rPr lang="es-ES" baseline="0" dirty="0" smtClean="0"/>
              <a:t> gráfica muestra  el incremento sostenido de la tasa de encarcelamiento por cada 100, 000 habitantes en Colombia comparado con otros países de Latinoamérica. </a:t>
            </a:r>
            <a:endParaRPr lang="es-ES" dirty="0"/>
          </a:p>
        </p:txBody>
      </p:sp>
      <p:sp>
        <p:nvSpPr>
          <p:cNvPr id="4" name="Marcador de número de diapositiva 3"/>
          <p:cNvSpPr>
            <a:spLocks noGrp="1"/>
          </p:cNvSpPr>
          <p:nvPr>
            <p:ph type="sldNum" sz="quarter" idx="10"/>
          </p:nvPr>
        </p:nvSpPr>
        <p:spPr/>
        <p:txBody>
          <a:bodyPr/>
          <a:lstStyle/>
          <a:p>
            <a:fld id="{23195065-EB2F-4D4E-9BD3-DF1285AF909E}" type="slidenum">
              <a:rPr lang="es-CO" smtClean="0"/>
              <a:pPr/>
              <a:t>16</a:t>
            </a:fld>
            <a:endParaRPr lang="es-CO"/>
          </a:p>
        </p:txBody>
      </p:sp>
    </p:spTree>
    <p:extLst>
      <p:ext uri="{BB962C8B-B14F-4D97-AF65-F5344CB8AC3E}">
        <p14:creationId xmlns:p14="http://schemas.microsoft.com/office/powerpoint/2010/main" val="3648236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 la tabla de arriba sirve para mostrar que  hasta un 11.9 % de los sindicados llevan más de 36 meses esperando que se resuelva su situación jurídica. Esto muestra la inoperancia de la justicia. </a:t>
            </a:r>
            <a:r>
              <a:rPr lang="es-ES" baseline="0" dirty="0" smtClean="0"/>
              <a:t> Un 39 % de los sindicados debe esperar entre 6 y 15 meses. </a:t>
            </a:r>
            <a:br>
              <a:rPr lang="es-ES" baseline="0" dirty="0" smtClean="0"/>
            </a:br>
            <a:r>
              <a:rPr lang="es-ES" baseline="0" dirty="0" smtClean="0"/>
              <a:t/>
            </a:r>
            <a:br>
              <a:rPr lang="es-ES" baseline="0" dirty="0" smtClean="0"/>
            </a:br>
            <a:r>
              <a:rPr lang="es-ES" baseline="0" dirty="0" smtClean="0"/>
              <a:t>La tabla de abajo nos </a:t>
            </a:r>
            <a:r>
              <a:rPr lang="es-ES" baseline="0" dirty="0" err="1" smtClean="0"/>
              <a:t>muetra</a:t>
            </a:r>
            <a:r>
              <a:rPr lang="es-ES" baseline="0" dirty="0" smtClean="0"/>
              <a:t> que hasta un 29,4% de los condenados  esta preso por penas inferiores a los cinco </a:t>
            </a:r>
            <a:r>
              <a:rPr lang="es-ES" baseline="0" dirty="0" err="1" smtClean="0"/>
              <a:t>añois</a:t>
            </a:r>
            <a:r>
              <a:rPr lang="es-ES" baseline="0" dirty="0" smtClean="0"/>
              <a:t> . Estas personas en su mayoría deberían poder acceder a subrogados penales. De nuevo está gráfica muestra la inoperancia de la justicia. Pero tambien nos permite hacer una critica  a la política criminal. </a:t>
            </a:r>
            <a:br>
              <a:rPr lang="es-ES" baseline="0" dirty="0" smtClean="0"/>
            </a:br>
            <a:r>
              <a:rPr lang="es-ES" baseline="0" dirty="0" smtClean="0"/>
              <a:t/>
            </a:r>
            <a:br>
              <a:rPr lang="es-ES" baseline="0" dirty="0" smtClean="0"/>
            </a:br>
            <a:r>
              <a:rPr lang="es-ES" baseline="0" dirty="0" smtClean="0"/>
              <a:t>Para limitar las detenciones preventivas,  la ley 1760 de 2015 , sin embargo está ley ya fue modificada para ampliar esos términos perentorios de la medida de </a:t>
            </a:r>
            <a:r>
              <a:rPr lang="es-ES" baseline="0" dirty="0" err="1" smtClean="0"/>
              <a:t>asegurameinto</a:t>
            </a:r>
            <a:r>
              <a:rPr lang="es-ES" baseline="0" dirty="0" smtClean="0"/>
              <a:t> en varios casos, aunque la norma no haya entrado si quiera en vigor. </a:t>
            </a:r>
            <a:endParaRPr lang="es-ES" dirty="0"/>
          </a:p>
        </p:txBody>
      </p:sp>
      <p:sp>
        <p:nvSpPr>
          <p:cNvPr id="4" name="Marcador de número de diapositiva 3"/>
          <p:cNvSpPr>
            <a:spLocks noGrp="1"/>
          </p:cNvSpPr>
          <p:nvPr>
            <p:ph type="sldNum" sz="quarter" idx="10"/>
          </p:nvPr>
        </p:nvSpPr>
        <p:spPr/>
        <p:txBody>
          <a:bodyPr/>
          <a:lstStyle/>
          <a:p>
            <a:fld id="{23195065-EB2F-4D4E-9BD3-DF1285AF909E}" type="slidenum">
              <a:rPr lang="es-CO" smtClean="0"/>
              <a:pPr/>
              <a:t>17</a:t>
            </a:fld>
            <a:endParaRPr lang="es-CO"/>
          </a:p>
        </p:txBody>
      </p:sp>
    </p:spTree>
    <p:extLst>
      <p:ext uri="{BB962C8B-B14F-4D97-AF65-F5344CB8AC3E}">
        <p14:creationId xmlns:p14="http://schemas.microsoft.com/office/powerpoint/2010/main" val="4190783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Esta diapositiva </a:t>
            </a:r>
            <a:r>
              <a:rPr lang="es-CO" baseline="0" dirty="0" smtClean="0"/>
              <a:t> muestra que el INPEC afirma que el hacinamiento y la situación carcelaria son culpa de la política criminal, pero abajo se comenta sobre  la cantidad de sindicatos para demostrar que esto no es del todo así y el INPEC claramente no funciona como debería. </a:t>
            </a:r>
            <a:endParaRPr lang="es-CO" dirty="0"/>
          </a:p>
        </p:txBody>
      </p:sp>
      <p:sp>
        <p:nvSpPr>
          <p:cNvPr id="4" name="3 Marcador de número de diapositiva"/>
          <p:cNvSpPr>
            <a:spLocks noGrp="1"/>
          </p:cNvSpPr>
          <p:nvPr>
            <p:ph type="sldNum" sz="quarter" idx="10"/>
          </p:nvPr>
        </p:nvSpPr>
        <p:spPr/>
        <p:txBody>
          <a:bodyPr/>
          <a:lstStyle/>
          <a:p>
            <a:fld id="{23195065-EB2F-4D4E-9BD3-DF1285AF909E}" type="slidenum">
              <a:rPr lang="es-CO" smtClean="0"/>
              <a:pPr/>
              <a:t>18</a:t>
            </a:fld>
            <a:endParaRPr lang="es-CO"/>
          </a:p>
        </p:txBody>
      </p:sp>
    </p:spTree>
    <p:extLst>
      <p:ext uri="{BB962C8B-B14F-4D97-AF65-F5344CB8AC3E}">
        <p14:creationId xmlns:p14="http://schemas.microsoft.com/office/powerpoint/2010/main" val="1442121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 Está bien que se permita a los reclusos</a:t>
            </a:r>
            <a:r>
              <a:rPr lang="es-CO" baseline="0" dirty="0" smtClean="0"/>
              <a:t> las labores de aseo, para que estos descuenten penas y como parte del  tratamiento resocializador. Sin embargo es competencia y obligación del INPEC garantizar las condiciones de salubridad y aseo mínimas para que las personas vivan en condiciones dignas. </a:t>
            </a:r>
            <a:endParaRPr lang="es-CO" dirty="0"/>
          </a:p>
        </p:txBody>
      </p:sp>
      <p:sp>
        <p:nvSpPr>
          <p:cNvPr id="4" name="3 Marcador de número de diapositiva"/>
          <p:cNvSpPr>
            <a:spLocks noGrp="1"/>
          </p:cNvSpPr>
          <p:nvPr>
            <p:ph type="sldNum" sz="quarter" idx="10"/>
          </p:nvPr>
        </p:nvSpPr>
        <p:spPr/>
        <p:txBody>
          <a:bodyPr/>
          <a:lstStyle/>
          <a:p>
            <a:fld id="{23195065-EB2F-4D4E-9BD3-DF1285AF909E}" type="slidenum">
              <a:rPr lang="es-CO" smtClean="0"/>
              <a:pPr/>
              <a:t>21</a:t>
            </a:fld>
            <a:endParaRPr lang="es-CO"/>
          </a:p>
        </p:txBody>
      </p:sp>
    </p:spTree>
    <p:extLst>
      <p:ext uri="{BB962C8B-B14F-4D97-AF65-F5344CB8AC3E}">
        <p14:creationId xmlns:p14="http://schemas.microsoft.com/office/powerpoint/2010/main" val="268047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23195065-EB2F-4D4E-9BD3-DF1285AF909E}" type="slidenum">
              <a:rPr lang="es-CO" smtClean="0"/>
              <a:pPr/>
              <a:t>22</a:t>
            </a:fld>
            <a:endParaRPr lang="es-CO"/>
          </a:p>
        </p:txBody>
      </p:sp>
    </p:spTree>
    <p:extLst>
      <p:ext uri="{BB962C8B-B14F-4D97-AF65-F5344CB8AC3E}">
        <p14:creationId xmlns:p14="http://schemas.microsoft.com/office/powerpoint/2010/main" val="204501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291818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1842256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140488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1056972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1435154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112422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385353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131710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4169214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4180891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D8E6993-B527-4AF1-9DA6-B52F74782A50}" type="datetimeFigureOut">
              <a:rPr lang="es-CO" smtClean="0"/>
              <a:pPr/>
              <a:t>06/09/2016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C42F6EB1-9107-4ECD-9C5B-443A14C976E2}" type="slidenum">
              <a:rPr lang="es-CO" smtClean="0"/>
              <a:pPr/>
              <a:t>‹Nº›</a:t>
            </a:fld>
            <a:endParaRPr lang="es-CO"/>
          </a:p>
        </p:txBody>
      </p:sp>
    </p:spTree>
    <p:extLst>
      <p:ext uri="{BB962C8B-B14F-4D97-AF65-F5344CB8AC3E}">
        <p14:creationId xmlns:p14="http://schemas.microsoft.com/office/powerpoint/2010/main" val="5531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E6993-B527-4AF1-9DA6-B52F74782A50}" type="datetimeFigureOut">
              <a:rPr lang="es-CO" smtClean="0"/>
              <a:pPr/>
              <a:t>06/09/2016</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F6EB1-9107-4ECD-9C5B-443A14C976E2}" type="slidenum">
              <a:rPr lang="es-CO" smtClean="0"/>
              <a:pPr/>
              <a:t>‹Nº›</a:t>
            </a:fld>
            <a:endParaRPr lang="es-CO"/>
          </a:p>
        </p:txBody>
      </p:sp>
    </p:spTree>
    <p:extLst>
      <p:ext uri="{BB962C8B-B14F-4D97-AF65-F5344CB8AC3E}">
        <p14:creationId xmlns:p14="http://schemas.microsoft.com/office/powerpoint/2010/main" val="11569256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azalearobles.blogspot.com/2012/02/secuestro-carcelario-montajes.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conectas.org/pt/noticia/40449-encarcelamiento-masivo-cuando-la-exceocion-es-la-regl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eltiempo.com/multimedia/especiales/hacinamiento-en-carceles-de-colombia/16549364/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7504" y="-1863"/>
            <a:ext cx="8856984" cy="136815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CO" b="1" i="1" dirty="0" smtClean="0">
                <a:solidFill>
                  <a:schemeClr val="bg1"/>
                </a:solidFill>
              </a:rPr>
              <a:t>DEBATE DE CONTROL POLÍTICO </a:t>
            </a:r>
            <a:endParaRPr lang="es-CO" b="1" i="1" dirty="0">
              <a:solidFill>
                <a:schemeClr val="bg1"/>
              </a:solidFill>
            </a:endParaRPr>
          </a:p>
        </p:txBody>
      </p:sp>
      <p:sp>
        <p:nvSpPr>
          <p:cNvPr id="3" name="2 Subtítulo"/>
          <p:cNvSpPr>
            <a:spLocks noGrp="1"/>
          </p:cNvSpPr>
          <p:nvPr>
            <p:ph type="subTitle" idx="1"/>
          </p:nvPr>
        </p:nvSpPr>
        <p:spPr>
          <a:xfrm>
            <a:off x="432036" y="3284984"/>
            <a:ext cx="8207920" cy="2880320"/>
          </a:xfrm>
        </p:spPr>
        <p:txBody>
          <a:bodyPr/>
          <a:lstStyle/>
          <a:p>
            <a:pPr algn="ctr"/>
            <a:endParaRPr lang="es-CO" dirty="0" smtClean="0"/>
          </a:p>
          <a:p>
            <a:pPr algn="ctr"/>
            <a:endParaRPr lang="es-CO" dirty="0"/>
          </a:p>
          <a:p>
            <a:pPr algn="ctr"/>
            <a:r>
              <a:rPr lang="es-CO" b="1" i="1" dirty="0" smtClean="0">
                <a:solidFill>
                  <a:schemeClr val="tx1"/>
                </a:solidFill>
              </a:rPr>
              <a:t>¿</a:t>
            </a:r>
            <a:r>
              <a:rPr lang="es-CO" b="1" i="1" dirty="0">
                <a:solidFill>
                  <a:schemeClr val="tx1"/>
                </a:solidFill>
              </a:rPr>
              <a:t>QUÉ ESTÁ SUCEDIENDO EN </a:t>
            </a:r>
            <a:r>
              <a:rPr lang="es-CO" b="1" i="1" dirty="0" smtClean="0">
                <a:solidFill>
                  <a:schemeClr val="tx1"/>
                </a:solidFill>
              </a:rPr>
              <a:t>CENTROS DE RECLUSIÓN DE </a:t>
            </a:r>
            <a:r>
              <a:rPr lang="es-CO" b="1" i="1" dirty="0">
                <a:solidFill>
                  <a:schemeClr val="tx1"/>
                </a:solidFill>
              </a:rPr>
              <a:t>COLOMBIA?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0491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2.bp.blogspot.com/-lX2w3P8QjEE/T0j0QFEX99I/AAAAAAAAA2I/4wYd0vtIhtQ/s1600/PRESOS-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628800"/>
            <a:ext cx="5184576" cy="259228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907704" y="4028074"/>
            <a:ext cx="2304256" cy="261610"/>
          </a:xfrm>
          <a:prstGeom prst="rect">
            <a:avLst/>
          </a:prstGeom>
          <a:noFill/>
        </p:spPr>
        <p:txBody>
          <a:bodyPr wrap="square" rtlCol="0">
            <a:spAutoFit/>
          </a:bodyPr>
          <a:lstStyle/>
          <a:p>
            <a:r>
              <a:rPr lang="es-CO" sz="1050" dirty="0" smtClean="0">
                <a:solidFill>
                  <a:schemeClr val="bg1"/>
                </a:solidFill>
              </a:rPr>
              <a:t>Fuente: Azalea  blog/</a:t>
            </a:r>
            <a:r>
              <a:rPr lang="es-CO" sz="1050" dirty="0" err="1" smtClean="0">
                <a:solidFill>
                  <a:schemeClr val="bg1"/>
                </a:solidFill>
              </a:rPr>
              <a:t>google</a:t>
            </a:r>
            <a:endParaRPr lang="es-CO" sz="1050" dirty="0">
              <a:solidFill>
                <a:schemeClr val="bg1"/>
              </a:solidFill>
            </a:endParaRPr>
          </a:p>
        </p:txBody>
      </p:sp>
    </p:spTree>
    <p:extLst>
      <p:ext uri="{BB962C8B-B14F-4D97-AF65-F5344CB8AC3E}">
        <p14:creationId xmlns:p14="http://schemas.microsoft.com/office/powerpoint/2010/main" val="2073773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fontScale="90000"/>
          </a:bodyPr>
          <a:lstStyle/>
          <a:p>
            <a:r>
              <a:rPr lang="es-ES" b="1" dirty="0" smtClean="0"/>
              <a:t>Así se ve una celda del Patio 5 de </a:t>
            </a:r>
            <a:br>
              <a:rPr lang="es-ES" b="1" dirty="0" smtClean="0"/>
            </a:br>
            <a:r>
              <a:rPr lang="es-ES" b="1" dirty="0" smtClean="0"/>
              <a:t>La Modelo </a:t>
            </a:r>
            <a:endParaRPr lang="es-ES" b="1" dirty="0"/>
          </a:p>
        </p:txBody>
      </p:sp>
      <p:sp>
        <p:nvSpPr>
          <p:cNvPr id="4" name="AutoShape 2" descr="blob:https://web.whatsapp.com/66f86059-7aae-49d1-8f75-49d8df4903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Marcador de contenido 5"/>
          <p:cNvPicPr>
            <a:picLocks noGrp="1" noChangeAspect="1"/>
          </p:cNvPicPr>
          <p:nvPr>
            <p:ph idx="1"/>
          </p:nvPr>
        </p:nvPicPr>
        <p:blipFill>
          <a:blip r:embed="rId3"/>
          <a:stretch>
            <a:fillRect/>
          </a:stretch>
        </p:blipFill>
        <p:spPr>
          <a:xfrm>
            <a:off x="1097313" y="1518618"/>
            <a:ext cx="6949374" cy="5217443"/>
          </a:xfrm>
          <a:prstGeom prst="rect">
            <a:avLst/>
          </a:prstGeom>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9" y="5834062"/>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5733256"/>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337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
          <p:cNvPicPr/>
          <p:nvPr/>
        </p:nvPicPr>
        <p:blipFill>
          <a:blip r:embed="rId2">
            <a:extLst>
              <a:ext uri="{28A0092B-C50C-407E-A947-70E740481C1C}">
                <a14:useLocalDpi xmlns:a14="http://schemas.microsoft.com/office/drawing/2010/main" val="0"/>
              </a:ext>
            </a:extLst>
          </a:blip>
          <a:srcRect/>
          <a:stretch>
            <a:fillRect/>
          </a:stretch>
        </p:blipFill>
        <p:spPr bwMode="auto">
          <a:xfrm>
            <a:off x="656232" y="206295"/>
            <a:ext cx="8208912" cy="5577483"/>
          </a:xfrm>
          <a:prstGeom prst="rect">
            <a:avLst/>
          </a:prstGeom>
          <a:noFill/>
          <a:ln>
            <a:noFill/>
          </a:ln>
        </p:spPr>
      </p:pic>
      <p:sp>
        <p:nvSpPr>
          <p:cNvPr id="5" name="CuadroTexto 4"/>
          <p:cNvSpPr txBox="1"/>
          <p:nvPr/>
        </p:nvSpPr>
        <p:spPr>
          <a:xfrm>
            <a:off x="798081" y="5436224"/>
            <a:ext cx="5098447" cy="369332"/>
          </a:xfrm>
          <a:prstGeom prst="rect">
            <a:avLst/>
          </a:prstGeom>
          <a:noFill/>
        </p:spPr>
        <p:txBody>
          <a:bodyPr wrap="none" rtlCol="0">
            <a:spAutoFit/>
          </a:bodyPr>
          <a:lstStyle/>
          <a:p>
            <a:r>
              <a:rPr lang="en-GB" dirty="0" smtClean="0"/>
              <a:t>CORTE CONSTITUCIONAL, Sentencia  T 388 de 2013. </a:t>
            </a:r>
            <a:endParaRPr lang="en-GB" dirty="0"/>
          </a:p>
        </p:txBody>
      </p:sp>
      <p:sp>
        <p:nvSpPr>
          <p:cNvPr id="10" name="Rectángulo 9"/>
          <p:cNvSpPr/>
          <p:nvPr/>
        </p:nvSpPr>
        <p:spPr>
          <a:xfrm>
            <a:off x="1619672" y="2645697"/>
            <a:ext cx="143789" cy="189653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ángulo 10"/>
          <p:cNvSpPr/>
          <p:nvPr/>
        </p:nvSpPr>
        <p:spPr>
          <a:xfrm>
            <a:off x="8100392" y="1421561"/>
            <a:ext cx="144016" cy="31206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ángulo 11"/>
          <p:cNvSpPr/>
          <p:nvPr/>
        </p:nvSpPr>
        <p:spPr>
          <a:xfrm>
            <a:off x="8367414" y="1509181"/>
            <a:ext cx="144016" cy="3048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uadroTexto 12"/>
          <p:cNvSpPr txBox="1"/>
          <p:nvPr/>
        </p:nvSpPr>
        <p:spPr>
          <a:xfrm>
            <a:off x="7986364" y="5022880"/>
            <a:ext cx="906116"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sz="1600" dirty="0" smtClean="0"/>
              <a:t>2016</a:t>
            </a:r>
            <a:endParaRPr lang="en-GB" sz="1600" dirty="0"/>
          </a:p>
        </p:txBody>
      </p:sp>
      <p:cxnSp>
        <p:nvCxnSpPr>
          <p:cNvPr id="15" name="Conector recto de flecha 14"/>
          <p:cNvCxnSpPr/>
          <p:nvPr/>
        </p:nvCxnSpPr>
        <p:spPr>
          <a:xfrm flipV="1">
            <a:off x="8511430" y="4653136"/>
            <a:ext cx="0" cy="274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8244408" y="1010715"/>
            <a:ext cx="75854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GB" dirty="0" smtClean="0"/>
              <a:t>54.6%</a:t>
            </a:r>
            <a:endParaRPr lang="en-GB"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17" y="5742544"/>
            <a:ext cx="7179569" cy="144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80555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886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14086"/>
            <a:ext cx="4392488" cy="796950"/>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s-CO" dirty="0" smtClean="0"/>
              <a:t>Riohacha-La Guajira</a:t>
            </a:r>
            <a:endParaRPr lang="es-CO" dirty="0"/>
          </a:p>
        </p:txBody>
      </p:sp>
      <p:pic>
        <p:nvPicPr>
          <p:cNvPr id="1026" name="Picture 2" descr="C:\Users\CindyBurgos\Downloads\FullSizeRender (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17638"/>
            <a:ext cx="8579296" cy="515811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4499992" y="188640"/>
            <a:ext cx="4536503" cy="175432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just"/>
            <a:r>
              <a:rPr lang="es-ES" dirty="0" smtClean="0"/>
              <a:t>“El alto hacinamiento coexiste con problemáticas que lo agravan como lo es la reclusión conjunta de condenados y sindicados, la precaria prestación del servicio de salud, y las inadecuadas condiciones de salubridad e higiene en los establecimientos”. </a:t>
            </a:r>
          </a:p>
        </p:txBody>
      </p:sp>
      <p:sp>
        <p:nvSpPr>
          <p:cNvPr id="4" name="Rectángulo 3"/>
          <p:cNvSpPr/>
          <p:nvPr/>
        </p:nvSpPr>
        <p:spPr>
          <a:xfrm>
            <a:off x="6732240" y="2060848"/>
            <a:ext cx="1903039" cy="175432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s-ES" dirty="0"/>
              <a:t>Corte Constitucional, Sentencia T-762 de 2015. M.P Gloria </a:t>
            </a:r>
            <a:r>
              <a:rPr lang="es-ES" dirty="0" err="1"/>
              <a:t>Estella</a:t>
            </a:r>
            <a:r>
              <a:rPr lang="es-ES" dirty="0"/>
              <a:t> </a:t>
            </a:r>
            <a:r>
              <a:rPr lang="es-ES" dirty="0" err="1" smtClean="0"/>
              <a:t>Ortíz</a:t>
            </a:r>
            <a:r>
              <a:rPr lang="es-ES" dirty="0" smtClean="0"/>
              <a:t> Delgado.</a:t>
            </a:r>
            <a:endParaRPr lang="es-E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491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708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3">
            <a:schemeClr val="lt1"/>
          </a:lnRef>
          <a:fillRef idx="1">
            <a:schemeClr val="accent2"/>
          </a:fillRef>
          <a:effectRef idx="1">
            <a:schemeClr val="accent2"/>
          </a:effectRef>
          <a:fontRef idx="minor">
            <a:schemeClr val="lt1"/>
          </a:fontRef>
        </p:style>
        <p:txBody>
          <a:bodyPr>
            <a:normAutofit/>
          </a:bodyPr>
          <a:lstStyle/>
          <a:p>
            <a:pPr marL="0" indent="0" algn="ctr">
              <a:buNone/>
            </a:pPr>
            <a:endParaRPr lang="es-CO" sz="6600" b="1" dirty="0" smtClean="0"/>
          </a:p>
          <a:p>
            <a:pPr marL="0" indent="0" algn="ctr">
              <a:buNone/>
            </a:pPr>
            <a:endParaRPr lang="es-CO" sz="6600" b="1" dirty="0"/>
          </a:p>
          <a:p>
            <a:pPr marL="0" indent="0" algn="ctr">
              <a:buNone/>
            </a:pPr>
            <a:r>
              <a:rPr lang="es-CO" sz="6600" b="1" dirty="0" smtClean="0"/>
              <a:t>POLÍTICA CRIMINAL </a:t>
            </a:r>
            <a:endParaRPr lang="es-CO" sz="6600"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37" y="5537993"/>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38800"/>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729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467544" y="332656"/>
            <a:ext cx="8064896" cy="4824536"/>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05" y="5638800"/>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218" y="5438202"/>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7805264" y="2996952"/>
            <a:ext cx="1299492"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O" sz="1400" dirty="0" smtClean="0"/>
              <a:t>La Ley 1760 de 2015 pondrá un término perentorio a la medida de aseguramiento </a:t>
            </a:r>
            <a:endParaRPr lang="es-CO" sz="1400" dirty="0"/>
          </a:p>
        </p:txBody>
      </p:sp>
    </p:spTree>
    <p:extLst>
      <p:ext uri="{BB962C8B-B14F-4D97-AF65-F5344CB8AC3E}">
        <p14:creationId xmlns:p14="http://schemas.microsoft.com/office/powerpoint/2010/main" val="1748580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620688"/>
            <a:ext cx="8229600" cy="3672408"/>
          </a:xfrm>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pPr marL="0" indent="0" algn="just">
              <a:buNone/>
            </a:pPr>
            <a:r>
              <a:rPr lang="es-ES" dirty="0" smtClean="0"/>
              <a:t>Según el Director del INPEC, </a:t>
            </a:r>
            <a:r>
              <a:rPr lang="pt-BR" dirty="0" smtClean="0"/>
              <a:t>BG. </a:t>
            </a:r>
            <a:r>
              <a:rPr lang="pt-BR" dirty="0"/>
              <a:t>JORGE LUIS RAMÍREZ </a:t>
            </a:r>
            <a:r>
              <a:rPr lang="pt-BR" dirty="0" smtClean="0"/>
              <a:t>ARAGON:</a:t>
            </a:r>
            <a:endParaRPr lang="es-ES" dirty="0" smtClean="0"/>
          </a:p>
          <a:p>
            <a:pPr marL="0" indent="0" algn="just">
              <a:buNone/>
            </a:pPr>
            <a:endParaRPr lang="es-ES" dirty="0"/>
          </a:p>
          <a:p>
            <a:pPr marL="0" indent="0" algn="just">
              <a:buNone/>
            </a:pPr>
            <a:r>
              <a:rPr lang="es-ES" dirty="0" smtClean="0"/>
              <a:t>“Pese al esfuerzo aplicado (…) con ocasión de la Ley 1709 de 2014 la población de internos pasó de 120.506 a 122.022 ( abril del presente año), es decir, se produjo un incremento de 1.514 personas, es decir, que el índice de hacinamiento y la superpoblación persisten con tendencia hacia el crecimiento” (sic).</a:t>
            </a:r>
            <a:endParaRPr lang="es-E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7" y="5438202"/>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13" y="5471160"/>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323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GB" b="1" dirty="0" smtClean="0"/>
              <a:t>TASA DE ENCARCELAMIENTO DE COLOMBIA VS LA REGIÓN</a:t>
            </a:r>
            <a:endParaRPr lang="en-GB" b="1" dirty="0"/>
          </a:p>
        </p:txBody>
      </p:sp>
      <p:pic>
        <p:nvPicPr>
          <p:cNvPr id="4" name="Imagen 3"/>
          <p:cNvPicPr>
            <a:picLocks noChangeAspect="1"/>
          </p:cNvPicPr>
          <p:nvPr/>
        </p:nvPicPr>
        <p:blipFill>
          <a:blip r:embed="rId3"/>
          <a:stretch>
            <a:fillRect/>
          </a:stretch>
        </p:blipFill>
        <p:spPr>
          <a:xfrm>
            <a:off x="387308" y="1568812"/>
            <a:ext cx="8533194" cy="3601221"/>
          </a:xfrm>
          <a:prstGeom prst="rect">
            <a:avLst/>
          </a:prstGeom>
        </p:spPr>
      </p:pic>
      <p:sp>
        <p:nvSpPr>
          <p:cNvPr id="5" name="Rectángulo 4"/>
          <p:cNvSpPr/>
          <p:nvPr/>
        </p:nvSpPr>
        <p:spPr>
          <a:xfrm>
            <a:off x="899592" y="5170034"/>
            <a:ext cx="7632848" cy="646331"/>
          </a:xfrm>
          <a:prstGeom prst="rect">
            <a:avLst/>
          </a:prstGeom>
        </p:spPr>
        <p:txBody>
          <a:bodyPr wrap="square">
            <a:spAutoFit/>
          </a:bodyPr>
          <a:lstStyle/>
          <a:p>
            <a:r>
              <a:rPr lang="es-ES" dirty="0"/>
              <a:t>Fuente: </a:t>
            </a:r>
            <a:r>
              <a:rPr lang="es-ES" dirty="0">
                <a:hlinkClick r:id="rId4"/>
              </a:rPr>
              <a:t>http://www.conectas.org/pt/noticia/40449-encarcelamiento-masivo-cuando-la-exceocion-es-la-regla</a:t>
            </a:r>
            <a:r>
              <a:rPr lang="es-ES" dirty="0"/>
              <a:t>   </a:t>
            </a:r>
          </a:p>
        </p:txBody>
      </p:sp>
      <p:cxnSp>
        <p:nvCxnSpPr>
          <p:cNvPr id="7" name="6 Conector recto"/>
          <p:cNvCxnSpPr/>
          <p:nvPr/>
        </p:nvCxnSpPr>
        <p:spPr>
          <a:xfrm flipV="1">
            <a:off x="1331640" y="1340768"/>
            <a:ext cx="0" cy="3528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1331640" y="4869160"/>
            <a:ext cx="735516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80491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581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0424" y="3972588"/>
            <a:ext cx="3960440" cy="2016224"/>
          </a:xfrm>
        </p:spPr>
        <p:style>
          <a:lnRef idx="1">
            <a:schemeClr val="accent1"/>
          </a:lnRef>
          <a:fillRef idx="3">
            <a:schemeClr val="accent1"/>
          </a:fillRef>
          <a:effectRef idx="2">
            <a:schemeClr val="accent1"/>
          </a:effectRef>
          <a:fontRef idx="minor">
            <a:schemeClr val="lt1"/>
          </a:fontRef>
        </p:style>
        <p:txBody>
          <a:bodyPr>
            <a:normAutofit/>
          </a:bodyPr>
          <a:lstStyle/>
          <a:p>
            <a:pPr marL="0" indent="0" algn="just">
              <a:buNone/>
            </a:pPr>
            <a:r>
              <a:rPr lang="es-ES" sz="1800" dirty="0" smtClean="0"/>
              <a:t>En la Cárcel Modelo un alto funcionario aseguró que las personas que eran condenadas debían esperar de 6 a 9 meses para ser trasladadas a centros penitenciarios. Esto no es cierto. Conocí varias personas  que podían contar el tiempo desde su condena en años .</a:t>
            </a:r>
            <a:endParaRPr lang="es-ES" sz="1800" dirty="0"/>
          </a:p>
        </p:txBody>
      </p:sp>
      <p:pic>
        <p:nvPicPr>
          <p:cNvPr id="4" name="Imagen 3"/>
          <p:cNvPicPr>
            <a:picLocks noChangeAspect="1"/>
          </p:cNvPicPr>
          <p:nvPr/>
        </p:nvPicPr>
        <p:blipFill>
          <a:blip r:embed="rId3"/>
          <a:stretch>
            <a:fillRect/>
          </a:stretch>
        </p:blipFill>
        <p:spPr>
          <a:xfrm>
            <a:off x="330424" y="774225"/>
            <a:ext cx="3453498" cy="3158831"/>
          </a:xfrm>
          <a:prstGeom prst="rect">
            <a:avLst/>
          </a:prstGeom>
        </p:spPr>
      </p:pic>
      <p:pic>
        <p:nvPicPr>
          <p:cNvPr id="5" name="Imagen 4"/>
          <p:cNvPicPr>
            <a:picLocks noChangeAspect="1"/>
          </p:cNvPicPr>
          <p:nvPr/>
        </p:nvPicPr>
        <p:blipFill>
          <a:blip r:embed="rId4"/>
          <a:stretch>
            <a:fillRect/>
          </a:stretch>
        </p:blipFill>
        <p:spPr>
          <a:xfrm>
            <a:off x="4356437" y="2095324"/>
            <a:ext cx="4278396" cy="3893488"/>
          </a:xfrm>
          <a:prstGeom prst="rect">
            <a:avLst/>
          </a:prstGeom>
        </p:spPr>
      </p:pic>
      <p:sp>
        <p:nvSpPr>
          <p:cNvPr id="6" name="CuadroTexto 5"/>
          <p:cNvSpPr txBox="1"/>
          <p:nvPr/>
        </p:nvSpPr>
        <p:spPr>
          <a:xfrm>
            <a:off x="3923928" y="859166"/>
            <a:ext cx="4896544"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just"/>
            <a:r>
              <a:rPr lang="es-ES" dirty="0" smtClean="0"/>
              <a:t>Solo el 39.8% de los reclusos  condenados cumplen penas  superiores a los 10 años, mientras que hasta un 29,4% cumple penas inferiores a los 5 años. </a:t>
            </a:r>
          </a:p>
        </p:txBody>
      </p:sp>
      <p:sp>
        <p:nvSpPr>
          <p:cNvPr id="2" name="1 CuadroTexto"/>
          <p:cNvSpPr txBox="1"/>
          <p:nvPr/>
        </p:nvSpPr>
        <p:spPr>
          <a:xfrm>
            <a:off x="1835696" y="188640"/>
            <a:ext cx="540060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CO" sz="2400" b="1" dirty="0" smtClean="0"/>
              <a:t>TIEMPO DE SINDICADOS Y CONDENADOS </a:t>
            </a:r>
            <a:endParaRPr lang="es-CO" sz="2400" b="1"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7728" y="5949280"/>
            <a:ext cx="6012744" cy="11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927" y="5988812"/>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231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1124744"/>
            <a:ext cx="8507288" cy="3456384"/>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pPr marL="0" indent="0" algn="ctr">
              <a:buNone/>
            </a:pPr>
            <a:r>
              <a:rPr lang="es-CO" sz="2800" dirty="0" smtClean="0"/>
              <a:t/>
            </a:r>
            <a:br>
              <a:rPr lang="es-CO" sz="2800" dirty="0" smtClean="0"/>
            </a:br>
            <a:r>
              <a:rPr lang="es-CO" dirty="0" smtClean="0"/>
              <a:t/>
            </a:r>
            <a:br>
              <a:rPr lang="es-CO" dirty="0" smtClean="0"/>
            </a:br>
            <a:r>
              <a:rPr lang="es-CO" sz="3100" b="1" dirty="0" smtClean="0"/>
              <a:t>“El incremento constante de la población de internos en los Establecimientos de Reclusión del Orden Nacional no se concibe, genera o nace en el INPEC</a:t>
            </a:r>
            <a:r>
              <a:rPr lang="es-CO" sz="3100" dirty="0" smtClean="0"/>
              <a:t>; el hacinamiento y la superpoblación penitenciaria y carcelaria es el resultado de múltiples factores tales como la </a:t>
            </a:r>
            <a:r>
              <a:rPr lang="es-CO" sz="3100" b="1" dirty="0" smtClean="0"/>
              <a:t>proliferación de normas que privilegian  la privación de la libertad, una infraestructura obsoleta, la ausencia de planeación y de una política criminal y penitenciaria y la desarticulación de las entidades vinculadas	al	Sistema</a:t>
            </a:r>
            <a:r>
              <a:rPr lang="es-CO" sz="3100" dirty="0" smtClean="0"/>
              <a:t>”.</a:t>
            </a:r>
            <a:r>
              <a:rPr lang="en-GB" dirty="0" smtClean="0"/>
              <a:t/>
            </a:r>
            <a:br>
              <a:rPr lang="en-GB" dirty="0" smtClean="0"/>
            </a:br>
            <a:r>
              <a:rPr lang="en-GB" dirty="0" smtClean="0"/>
              <a:t/>
            </a:r>
            <a:br>
              <a:rPr lang="en-GB" dirty="0" smtClean="0"/>
            </a:br>
            <a:r>
              <a:rPr lang="en-GB" sz="2800" dirty="0" smtClean="0"/>
              <a:t>(</a:t>
            </a:r>
            <a:r>
              <a:rPr lang="es-CO" sz="2800" dirty="0" smtClean="0"/>
              <a:t>Resaltado contenido en la exposición de motivos de la Ley 1709 de 2014)</a:t>
            </a:r>
            <a:endParaRPr lang="es-CO" sz="2800" dirty="0"/>
          </a:p>
        </p:txBody>
      </p:sp>
      <p:sp>
        <p:nvSpPr>
          <p:cNvPr id="2" name="1 CuadroTexto"/>
          <p:cNvSpPr txBox="1"/>
          <p:nvPr/>
        </p:nvSpPr>
        <p:spPr>
          <a:xfrm>
            <a:off x="179512" y="4761963"/>
            <a:ext cx="4032448"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CO" sz="2400" dirty="0" smtClean="0"/>
              <a:t>84 sindicatos tiene el INPEC </a:t>
            </a:r>
            <a:r>
              <a:rPr lang="es-CO" sz="2400" dirty="0"/>
              <a:t>a</a:t>
            </a:r>
            <a:r>
              <a:rPr lang="es-CO" sz="2400" dirty="0" smtClean="0"/>
              <a:t> día de hoy</a:t>
            </a:r>
          </a:p>
        </p:txBody>
      </p:sp>
      <p:sp>
        <p:nvSpPr>
          <p:cNvPr id="4" name="3 CuadroTexto"/>
          <p:cNvSpPr txBox="1"/>
          <p:nvPr/>
        </p:nvSpPr>
        <p:spPr>
          <a:xfrm>
            <a:off x="4977863" y="4623464"/>
            <a:ext cx="3966335" cy="110799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CO" sz="2400" dirty="0" smtClean="0"/>
              <a:t>“ La mayoría de los sindicatos son de	papel</a:t>
            </a:r>
            <a:r>
              <a:rPr lang="es-CO" sz="2400" dirty="0"/>
              <a:t>”</a:t>
            </a:r>
            <a:r>
              <a:rPr lang="es-CO" sz="2800" dirty="0" smtClean="0"/>
              <a:t/>
            </a:r>
            <a:br>
              <a:rPr lang="es-CO" sz="2800" dirty="0" smtClean="0"/>
            </a:br>
            <a:r>
              <a:rPr lang="es-CO" dirty="0" smtClean="0"/>
              <a:t>Alto funcionario del INPEC</a:t>
            </a:r>
            <a:endParaRPr lang="es-CO" dirty="0"/>
          </a:p>
        </p:txBody>
      </p:sp>
      <p:sp>
        <p:nvSpPr>
          <p:cNvPr id="5" name="4 Flecha derecha"/>
          <p:cNvSpPr/>
          <p:nvPr/>
        </p:nvSpPr>
        <p:spPr>
          <a:xfrm flipV="1">
            <a:off x="4283968" y="5177462"/>
            <a:ext cx="703873" cy="28649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6" name="5 CuadroTexto"/>
          <p:cNvSpPr txBox="1"/>
          <p:nvPr/>
        </p:nvSpPr>
        <p:spPr>
          <a:xfrm>
            <a:off x="539552" y="419472"/>
            <a:ext cx="7920880"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CO" sz="2800" b="1" dirty="0" smtClean="0"/>
              <a:t>En respuesta del Director del INPEC  se dicta que:</a:t>
            </a:r>
            <a:endParaRPr lang="es-CO" sz="2800" b="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0491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37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a:p>
        </p:txBody>
      </p:sp>
      <p:sp>
        <p:nvSpPr>
          <p:cNvPr id="3" name="2 Marcador de contenido"/>
          <p:cNvSpPr>
            <a:spLocks noGrp="1"/>
          </p:cNvSpPr>
          <p:nvPr>
            <p:ph idx="1"/>
          </p:nvPr>
        </p:nvSpPr>
        <p:spPr>
          <a:xfrm>
            <a:off x="0" y="0"/>
            <a:ext cx="9144000" cy="6858000"/>
          </a:xfrm>
        </p:spPr>
        <p:style>
          <a:lnRef idx="3">
            <a:schemeClr val="lt1"/>
          </a:lnRef>
          <a:fillRef idx="1">
            <a:schemeClr val="accent2"/>
          </a:fillRef>
          <a:effectRef idx="1">
            <a:schemeClr val="accent2"/>
          </a:effectRef>
          <a:fontRef idx="minor">
            <a:schemeClr val="lt1"/>
          </a:fontRef>
        </p:style>
        <p:txBody>
          <a:bodyPr/>
          <a:lstStyle/>
          <a:p>
            <a:pPr marL="0" indent="0" algn="ctr">
              <a:buNone/>
            </a:pPr>
            <a:endParaRPr lang="es-CO" dirty="0" smtClean="0"/>
          </a:p>
          <a:p>
            <a:pPr marL="0" indent="0" algn="ctr">
              <a:buNone/>
            </a:pPr>
            <a:endParaRPr lang="es-CO" dirty="0"/>
          </a:p>
          <a:p>
            <a:pPr marL="0" indent="0" algn="ctr">
              <a:buNone/>
            </a:pPr>
            <a:endParaRPr lang="es-CO" dirty="0" smtClean="0"/>
          </a:p>
          <a:p>
            <a:pPr marL="0" indent="0" algn="ctr">
              <a:buNone/>
            </a:pPr>
            <a:endParaRPr lang="es-CO" dirty="0"/>
          </a:p>
          <a:p>
            <a:pPr marL="0" indent="0" algn="ctr">
              <a:buNone/>
            </a:pPr>
            <a:r>
              <a:rPr lang="es-CO" sz="6600" dirty="0" smtClean="0"/>
              <a:t> </a:t>
            </a:r>
            <a:r>
              <a:rPr lang="es-CO" sz="6600" b="1" dirty="0" smtClean="0"/>
              <a:t>LABOR DE  RESOCIALIZACIÓN</a:t>
            </a:r>
            <a:endParaRPr lang="es-CO" sz="66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5445224"/>
            <a:ext cx="6696744" cy="14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542011"/>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114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63337" y="260648"/>
            <a:ext cx="8064896" cy="851321"/>
          </a:xfrm>
        </p:spPr>
        <p:style>
          <a:lnRef idx="1">
            <a:schemeClr val="accent1"/>
          </a:lnRef>
          <a:fillRef idx="3">
            <a:schemeClr val="accent1"/>
          </a:fillRef>
          <a:effectRef idx="2">
            <a:schemeClr val="accent1"/>
          </a:effectRef>
          <a:fontRef idx="minor">
            <a:schemeClr val="lt1"/>
          </a:fontRef>
        </p:style>
        <p:txBody>
          <a:bodyPr/>
          <a:lstStyle/>
          <a:p>
            <a:r>
              <a:rPr lang="es-ES" b="1" dirty="0" smtClean="0"/>
              <a:t>CRONOLOGÍA</a:t>
            </a:r>
            <a:endParaRPr lang="es-ES" b="1" dirty="0"/>
          </a:p>
        </p:txBody>
      </p:sp>
      <p:cxnSp>
        <p:nvCxnSpPr>
          <p:cNvPr id="7" name="Conector recto 6"/>
          <p:cNvCxnSpPr/>
          <p:nvPr/>
        </p:nvCxnSpPr>
        <p:spPr>
          <a:xfrm>
            <a:off x="611560" y="3501008"/>
            <a:ext cx="79928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ector recto 8"/>
          <p:cNvCxnSpPr/>
          <p:nvPr/>
        </p:nvCxnSpPr>
        <p:spPr>
          <a:xfrm>
            <a:off x="611560" y="3284984"/>
            <a:ext cx="0" cy="432048"/>
          </a:xfrm>
          <a:prstGeom prst="line">
            <a:avLst/>
          </a:prstGeom>
        </p:spPr>
        <p:style>
          <a:lnRef idx="2">
            <a:schemeClr val="accent1"/>
          </a:lnRef>
          <a:fillRef idx="0">
            <a:schemeClr val="accent1"/>
          </a:fillRef>
          <a:effectRef idx="1">
            <a:schemeClr val="accent1"/>
          </a:effectRef>
          <a:fontRef idx="minor">
            <a:schemeClr val="tx1"/>
          </a:fontRef>
        </p:style>
      </p:cxnSp>
      <p:sp>
        <p:nvSpPr>
          <p:cNvPr id="10" name="CuadroTexto 9"/>
          <p:cNvSpPr txBox="1"/>
          <p:nvPr/>
        </p:nvSpPr>
        <p:spPr>
          <a:xfrm>
            <a:off x="179512" y="3861048"/>
            <a:ext cx="111155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400" dirty="0" smtClean="0"/>
              <a:t>10 de Nov</a:t>
            </a:r>
          </a:p>
          <a:p>
            <a:pPr algn="ctr"/>
            <a:r>
              <a:rPr lang="es-ES" sz="1400" dirty="0" smtClean="0"/>
              <a:t>2014</a:t>
            </a:r>
            <a:endParaRPr lang="es-ES" sz="1400" dirty="0"/>
          </a:p>
        </p:txBody>
      </p:sp>
      <p:sp>
        <p:nvSpPr>
          <p:cNvPr id="12" name="CuadroTexto 11"/>
          <p:cNvSpPr txBox="1"/>
          <p:nvPr/>
        </p:nvSpPr>
        <p:spPr>
          <a:xfrm>
            <a:off x="71500" y="1658650"/>
            <a:ext cx="1080120" cy="138499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ES" sz="1400" dirty="0" smtClean="0"/>
              <a:t>Cárceles de Itagüí y Apartadó entre las más hacinadas</a:t>
            </a:r>
            <a:endParaRPr lang="es-ES" sz="1400" dirty="0"/>
          </a:p>
        </p:txBody>
      </p:sp>
      <p:cxnSp>
        <p:nvCxnSpPr>
          <p:cNvPr id="16" name="Conector recto 15"/>
          <p:cNvCxnSpPr/>
          <p:nvPr/>
        </p:nvCxnSpPr>
        <p:spPr>
          <a:xfrm>
            <a:off x="1763688" y="3212976"/>
            <a:ext cx="0" cy="504056"/>
          </a:xfrm>
          <a:prstGeom prst="line">
            <a:avLst/>
          </a:prstGeom>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1435086" y="3861048"/>
            <a:ext cx="832657"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400" dirty="0" smtClean="0"/>
              <a:t>28 de Nov  2014</a:t>
            </a:r>
            <a:endParaRPr lang="es-ES" sz="1400" dirty="0"/>
          </a:p>
        </p:txBody>
      </p:sp>
      <p:sp>
        <p:nvSpPr>
          <p:cNvPr id="18" name="CuadroTexto 17"/>
          <p:cNvSpPr txBox="1"/>
          <p:nvPr/>
        </p:nvSpPr>
        <p:spPr>
          <a:xfrm>
            <a:off x="1235703" y="1408009"/>
            <a:ext cx="991472" cy="166199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400" dirty="0"/>
              <a:t>5</a:t>
            </a:r>
            <a:r>
              <a:rPr lang="es-CO" sz="1400" dirty="0" smtClean="0"/>
              <a:t> </a:t>
            </a:r>
            <a:r>
              <a:rPr lang="es-CO" sz="1400" dirty="0"/>
              <a:t>cárceles </a:t>
            </a:r>
            <a:r>
              <a:rPr lang="es-CO" sz="1400" dirty="0" smtClean="0"/>
              <a:t>con </a:t>
            </a:r>
            <a:r>
              <a:rPr lang="es-CO" sz="1400" dirty="0"/>
              <a:t>problemas para recibir </a:t>
            </a:r>
            <a:r>
              <a:rPr lang="es-CO" sz="1400" dirty="0" smtClean="0"/>
              <a:t>alimentos</a:t>
            </a:r>
            <a:endParaRPr lang="es-CO" sz="1400" dirty="0"/>
          </a:p>
          <a:p>
            <a:endParaRPr lang="es-ES" dirty="0"/>
          </a:p>
        </p:txBody>
      </p:sp>
      <p:cxnSp>
        <p:nvCxnSpPr>
          <p:cNvPr id="20" name="Conector recto 19"/>
          <p:cNvCxnSpPr/>
          <p:nvPr/>
        </p:nvCxnSpPr>
        <p:spPr>
          <a:xfrm>
            <a:off x="2771800" y="3212976"/>
            <a:ext cx="0" cy="504056"/>
          </a:xfrm>
          <a:prstGeom prst="line">
            <a:avLst/>
          </a:prstGeom>
        </p:spPr>
        <p:style>
          <a:lnRef idx="2">
            <a:schemeClr val="accent1"/>
          </a:lnRef>
          <a:fillRef idx="0">
            <a:schemeClr val="accent1"/>
          </a:fillRef>
          <a:effectRef idx="1">
            <a:schemeClr val="accent1"/>
          </a:effectRef>
          <a:fontRef idx="minor">
            <a:schemeClr val="tx1"/>
          </a:fontRef>
        </p:style>
      </p:cxnSp>
      <p:sp>
        <p:nvSpPr>
          <p:cNvPr id="24" name="CuadroTexto 23"/>
          <p:cNvSpPr txBox="1"/>
          <p:nvPr/>
        </p:nvSpPr>
        <p:spPr>
          <a:xfrm>
            <a:off x="2443198" y="3861048"/>
            <a:ext cx="904665"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400" dirty="0" smtClean="0"/>
              <a:t>4 de Abril 2015</a:t>
            </a:r>
            <a:endParaRPr lang="es-ES" sz="1400" dirty="0"/>
          </a:p>
        </p:txBody>
      </p:sp>
      <p:sp>
        <p:nvSpPr>
          <p:cNvPr id="25" name="CuadroTexto 24"/>
          <p:cNvSpPr txBox="1"/>
          <p:nvPr/>
        </p:nvSpPr>
        <p:spPr>
          <a:xfrm>
            <a:off x="2303748" y="1834370"/>
            <a:ext cx="936103" cy="123110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400" dirty="0"/>
              <a:t>Protesta en </a:t>
            </a:r>
            <a:r>
              <a:rPr lang="es-CO" sz="1400" dirty="0" smtClean="0"/>
              <a:t>cárcel de </a:t>
            </a:r>
            <a:r>
              <a:rPr lang="es-CO" sz="1400" dirty="0"/>
              <a:t>Pedregal </a:t>
            </a:r>
          </a:p>
          <a:p>
            <a:endParaRPr lang="es-ES" dirty="0"/>
          </a:p>
        </p:txBody>
      </p:sp>
      <p:cxnSp>
        <p:nvCxnSpPr>
          <p:cNvPr id="27" name="Conector recto 26"/>
          <p:cNvCxnSpPr/>
          <p:nvPr/>
        </p:nvCxnSpPr>
        <p:spPr>
          <a:xfrm>
            <a:off x="3779912" y="3212976"/>
            <a:ext cx="0" cy="504056"/>
          </a:xfrm>
          <a:prstGeom prst="line">
            <a:avLst/>
          </a:prstGeom>
        </p:spPr>
        <p:style>
          <a:lnRef idx="2">
            <a:schemeClr val="accent1"/>
          </a:lnRef>
          <a:fillRef idx="0">
            <a:schemeClr val="accent1"/>
          </a:fillRef>
          <a:effectRef idx="1">
            <a:schemeClr val="accent1"/>
          </a:effectRef>
          <a:fontRef idx="minor">
            <a:schemeClr val="tx1"/>
          </a:fontRef>
        </p:style>
      </p:cxnSp>
      <p:sp>
        <p:nvSpPr>
          <p:cNvPr id="28" name="CuadroTexto 27"/>
          <p:cNvSpPr txBox="1"/>
          <p:nvPr/>
        </p:nvSpPr>
        <p:spPr>
          <a:xfrm>
            <a:off x="3491880" y="3861048"/>
            <a:ext cx="720080"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400" dirty="0" smtClean="0"/>
              <a:t>8 de Jun 2015</a:t>
            </a:r>
            <a:endParaRPr lang="es-ES" sz="1400" dirty="0"/>
          </a:p>
        </p:txBody>
      </p:sp>
      <p:sp>
        <p:nvSpPr>
          <p:cNvPr id="29" name="CuadroTexto 28"/>
          <p:cNvSpPr txBox="1"/>
          <p:nvPr/>
        </p:nvSpPr>
        <p:spPr>
          <a:xfrm>
            <a:off x="3319929" y="1638226"/>
            <a:ext cx="1080249" cy="144655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400" dirty="0"/>
              <a:t>Brote de </a:t>
            </a:r>
            <a:r>
              <a:rPr lang="es-CO" sz="1400" dirty="0" smtClean="0"/>
              <a:t>tuberculosis  </a:t>
            </a:r>
            <a:r>
              <a:rPr lang="es-CO" sz="1400" dirty="0"/>
              <a:t>cárceles de Bellavista e Itagüí </a:t>
            </a:r>
          </a:p>
          <a:p>
            <a:endParaRPr lang="es-ES" dirty="0"/>
          </a:p>
        </p:txBody>
      </p:sp>
      <p:cxnSp>
        <p:nvCxnSpPr>
          <p:cNvPr id="31" name="Conector recto 30"/>
          <p:cNvCxnSpPr/>
          <p:nvPr/>
        </p:nvCxnSpPr>
        <p:spPr>
          <a:xfrm>
            <a:off x="5004048" y="3140968"/>
            <a:ext cx="0" cy="576064"/>
          </a:xfrm>
          <a:prstGeom prst="line">
            <a:avLst/>
          </a:prstGeom>
        </p:spPr>
        <p:style>
          <a:lnRef idx="2">
            <a:schemeClr val="accent1"/>
          </a:lnRef>
          <a:fillRef idx="0">
            <a:schemeClr val="accent1"/>
          </a:fillRef>
          <a:effectRef idx="1">
            <a:schemeClr val="accent1"/>
          </a:effectRef>
          <a:fontRef idx="minor">
            <a:schemeClr val="tx1"/>
          </a:fontRef>
        </p:style>
      </p:cxnSp>
      <p:sp>
        <p:nvSpPr>
          <p:cNvPr id="32" name="CuadroTexto 31"/>
          <p:cNvSpPr txBox="1"/>
          <p:nvPr/>
        </p:nvSpPr>
        <p:spPr>
          <a:xfrm>
            <a:off x="4572000" y="3861048"/>
            <a:ext cx="86409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400" dirty="0" smtClean="0"/>
              <a:t>2 de feb 2016</a:t>
            </a:r>
            <a:endParaRPr lang="es-ES" sz="1400" dirty="0"/>
          </a:p>
        </p:txBody>
      </p:sp>
      <p:sp>
        <p:nvSpPr>
          <p:cNvPr id="33" name="CuadroTexto 32"/>
          <p:cNvSpPr txBox="1"/>
          <p:nvPr/>
        </p:nvSpPr>
        <p:spPr>
          <a:xfrm>
            <a:off x="4446531" y="1897990"/>
            <a:ext cx="1115033" cy="107721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dirty="0"/>
              <a:t> </a:t>
            </a:r>
            <a:r>
              <a:rPr lang="es-CO" sz="1400" dirty="0"/>
              <a:t>Intoxicación </a:t>
            </a:r>
            <a:r>
              <a:rPr lang="es-CO" sz="1400" dirty="0" smtClean="0"/>
              <a:t>cárcel La </a:t>
            </a:r>
            <a:r>
              <a:rPr lang="es-CO" sz="1400" dirty="0"/>
              <a:t>Picota</a:t>
            </a:r>
          </a:p>
          <a:p>
            <a:endParaRPr lang="es-ES" dirty="0"/>
          </a:p>
        </p:txBody>
      </p:sp>
      <p:cxnSp>
        <p:nvCxnSpPr>
          <p:cNvPr id="35" name="Conector recto 34"/>
          <p:cNvCxnSpPr/>
          <p:nvPr/>
        </p:nvCxnSpPr>
        <p:spPr>
          <a:xfrm>
            <a:off x="6228184" y="3140968"/>
            <a:ext cx="0" cy="576064"/>
          </a:xfrm>
          <a:prstGeom prst="line">
            <a:avLst/>
          </a:prstGeom>
        </p:spPr>
        <p:style>
          <a:lnRef idx="2">
            <a:schemeClr val="accent1"/>
          </a:lnRef>
          <a:fillRef idx="0">
            <a:schemeClr val="accent1"/>
          </a:fillRef>
          <a:effectRef idx="1">
            <a:schemeClr val="accent1"/>
          </a:effectRef>
          <a:fontRef idx="minor">
            <a:schemeClr val="tx1"/>
          </a:fontRef>
        </p:style>
      </p:cxnSp>
      <p:sp>
        <p:nvSpPr>
          <p:cNvPr id="36" name="CuadroTexto 35"/>
          <p:cNvSpPr txBox="1"/>
          <p:nvPr/>
        </p:nvSpPr>
        <p:spPr>
          <a:xfrm>
            <a:off x="5643552" y="3861048"/>
            <a:ext cx="101667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400" dirty="0" smtClean="0"/>
              <a:t>17 de Feb 2016</a:t>
            </a:r>
            <a:endParaRPr lang="es-ES" sz="1400" dirty="0"/>
          </a:p>
        </p:txBody>
      </p:sp>
      <p:sp>
        <p:nvSpPr>
          <p:cNvPr id="37" name="CuadroTexto 36"/>
          <p:cNvSpPr txBox="1"/>
          <p:nvPr/>
        </p:nvSpPr>
        <p:spPr>
          <a:xfrm>
            <a:off x="5653197" y="1528658"/>
            <a:ext cx="1269798" cy="144655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400" dirty="0" smtClean="0"/>
              <a:t>Se investigan </a:t>
            </a:r>
            <a:r>
              <a:rPr lang="es-CO" sz="1400" dirty="0"/>
              <a:t>casos de personas descuartizadas en L</a:t>
            </a:r>
            <a:r>
              <a:rPr lang="es-CO" sz="1400" dirty="0" smtClean="0"/>
              <a:t>a Picota</a:t>
            </a:r>
            <a:endParaRPr lang="es-CO" sz="1400" dirty="0"/>
          </a:p>
          <a:p>
            <a:endParaRPr lang="es-ES" dirty="0"/>
          </a:p>
        </p:txBody>
      </p:sp>
      <p:cxnSp>
        <p:nvCxnSpPr>
          <p:cNvPr id="39" name="Conector recto 38"/>
          <p:cNvCxnSpPr/>
          <p:nvPr/>
        </p:nvCxnSpPr>
        <p:spPr>
          <a:xfrm>
            <a:off x="7452320" y="3140968"/>
            <a:ext cx="0" cy="576064"/>
          </a:xfrm>
          <a:prstGeom prst="line">
            <a:avLst/>
          </a:prstGeom>
        </p:spPr>
        <p:style>
          <a:lnRef idx="2">
            <a:schemeClr val="accent1"/>
          </a:lnRef>
          <a:fillRef idx="0">
            <a:schemeClr val="accent1"/>
          </a:fillRef>
          <a:effectRef idx="1">
            <a:schemeClr val="accent1"/>
          </a:effectRef>
          <a:fontRef idx="minor">
            <a:schemeClr val="tx1"/>
          </a:fontRef>
        </p:style>
      </p:cxnSp>
      <p:sp>
        <p:nvSpPr>
          <p:cNvPr id="40" name="CuadroTexto 39"/>
          <p:cNvSpPr txBox="1"/>
          <p:nvPr/>
        </p:nvSpPr>
        <p:spPr>
          <a:xfrm>
            <a:off x="6997434" y="3861048"/>
            <a:ext cx="814926"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400" dirty="0" smtClean="0"/>
              <a:t>29 de Abril 2016</a:t>
            </a:r>
            <a:endParaRPr lang="es-ES" sz="1400" dirty="0"/>
          </a:p>
        </p:txBody>
      </p:sp>
      <p:sp>
        <p:nvSpPr>
          <p:cNvPr id="41" name="CuadroTexto 40"/>
          <p:cNvSpPr txBox="1"/>
          <p:nvPr/>
        </p:nvSpPr>
        <p:spPr>
          <a:xfrm>
            <a:off x="6997434" y="1772816"/>
            <a:ext cx="1030950" cy="166199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400" dirty="0"/>
              <a:t>Situación c</a:t>
            </a:r>
            <a:r>
              <a:rPr lang="es-CO" sz="1400" dirty="0" smtClean="0"/>
              <a:t>rítica en el centro de reclusión </a:t>
            </a:r>
            <a:r>
              <a:rPr lang="es-CO" sz="1400" dirty="0"/>
              <a:t>de Riohacha </a:t>
            </a:r>
          </a:p>
          <a:p>
            <a:pPr algn="ctr"/>
            <a:endParaRPr lang="es-ES" dirty="0"/>
          </a:p>
        </p:txBody>
      </p:sp>
      <p:cxnSp>
        <p:nvCxnSpPr>
          <p:cNvPr id="48" name="Conector recto 47"/>
          <p:cNvCxnSpPr/>
          <p:nvPr/>
        </p:nvCxnSpPr>
        <p:spPr>
          <a:xfrm>
            <a:off x="8604448" y="3140968"/>
            <a:ext cx="0" cy="576064"/>
          </a:xfrm>
          <a:prstGeom prst="line">
            <a:avLst/>
          </a:prstGeom>
        </p:spPr>
        <p:style>
          <a:lnRef idx="2">
            <a:schemeClr val="accent1"/>
          </a:lnRef>
          <a:fillRef idx="0">
            <a:schemeClr val="accent1"/>
          </a:fillRef>
          <a:effectRef idx="1">
            <a:schemeClr val="accent1"/>
          </a:effectRef>
          <a:fontRef idx="minor">
            <a:schemeClr val="tx1"/>
          </a:fontRef>
        </p:style>
      </p:cxnSp>
      <p:sp>
        <p:nvSpPr>
          <p:cNvPr id="49" name="CuadroTexto 48"/>
          <p:cNvSpPr txBox="1"/>
          <p:nvPr/>
        </p:nvSpPr>
        <p:spPr>
          <a:xfrm>
            <a:off x="7919864" y="3861048"/>
            <a:ext cx="122413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CO" sz="1400" dirty="0"/>
              <a:t>5 de Mayo de 2016</a:t>
            </a:r>
            <a:endParaRPr lang="es-ES" sz="1400" dirty="0"/>
          </a:p>
        </p:txBody>
      </p:sp>
      <p:sp>
        <p:nvSpPr>
          <p:cNvPr id="50" name="CuadroTexto 49"/>
          <p:cNvSpPr txBox="1"/>
          <p:nvPr/>
        </p:nvSpPr>
        <p:spPr>
          <a:xfrm>
            <a:off x="8112467" y="2104045"/>
            <a:ext cx="1031533"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ES" sz="1400" dirty="0" smtClean="0"/>
              <a:t>Minjusticia decreta emergencia carcelaria</a:t>
            </a:r>
            <a:endParaRPr lang="es-ES" sz="1400" dirty="0"/>
          </a:p>
        </p:txBody>
      </p:sp>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603712"/>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15" y="5704011"/>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540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74638"/>
            <a:ext cx="8219256" cy="922114"/>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s-CO" b="1" dirty="0" smtClean="0"/>
              <a:t>LOS FINES DE LA RESOCIALIZACIÓN</a:t>
            </a:r>
            <a:endParaRPr lang="es-CO"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59" y="1000351"/>
            <a:ext cx="9130541" cy="595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030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3184" y="116632"/>
            <a:ext cx="8363272" cy="1512168"/>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r>
              <a:rPr lang="es-ES" sz="2400" dirty="0" smtClean="0"/>
              <a:t>El Director del Instituto, Brigadier General Jorge Ramírez, explica: “(…) el aseo está a cargo de los internos, puesto que el trabajo es terapéutico y beneficioso para la resocialización.” </a:t>
            </a:r>
            <a:endParaRPr lang="es-ES" sz="2400" dirty="0"/>
          </a:p>
        </p:txBody>
      </p:sp>
      <p:pic>
        <p:nvPicPr>
          <p:cNvPr id="4" name="Picture 2" descr="C:\Users\CindyBurgos\Downloads\FullSizeRender (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 y="1631186"/>
            <a:ext cx="8363271" cy="411982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971600" y="2492896"/>
            <a:ext cx="2448271"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S" dirty="0" smtClean="0"/>
              <a:t>Riohacha, La Guajira</a:t>
            </a:r>
            <a:endParaRPr lang="es-E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0491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663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332656"/>
            <a:ext cx="8229600" cy="576064"/>
          </a:xfrm>
        </p:spPr>
        <p:style>
          <a:lnRef idx="1">
            <a:schemeClr val="accent1"/>
          </a:lnRef>
          <a:fillRef idx="3">
            <a:schemeClr val="accent1"/>
          </a:fillRef>
          <a:effectRef idx="2">
            <a:schemeClr val="accent1"/>
          </a:effectRef>
          <a:fontRef idx="minor">
            <a:schemeClr val="lt1"/>
          </a:fontRef>
        </p:style>
        <p:txBody>
          <a:bodyPr>
            <a:normAutofit fontScale="90000"/>
          </a:bodyPr>
          <a:lstStyle/>
          <a:p>
            <a:r>
              <a:rPr lang="es-ES" dirty="0" smtClean="0"/>
              <a:t>VALLEDUPAR-CÉSAR</a:t>
            </a:r>
            <a:endParaRPr lang="es-ES" dirty="0"/>
          </a:p>
        </p:txBody>
      </p:sp>
      <p:pic>
        <p:nvPicPr>
          <p:cNvPr id="4" name="Imagen 3"/>
          <p:cNvPicPr>
            <a:picLocks noChangeAspect="1"/>
          </p:cNvPicPr>
          <p:nvPr/>
        </p:nvPicPr>
        <p:blipFill>
          <a:blip r:embed="rId3"/>
          <a:stretch>
            <a:fillRect/>
          </a:stretch>
        </p:blipFill>
        <p:spPr>
          <a:xfrm>
            <a:off x="1017948" y="1069617"/>
            <a:ext cx="7128792" cy="5007104"/>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0491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20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dirty="0"/>
          </a:p>
        </p:txBody>
      </p:sp>
      <p:pic>
        <p:nvPicPr>
          <p:cNvPr id="4" name="Imagen 3"/>
          <p:cNvPicPr>
            <a:picLocks noChangeAspect="1"/>
          </p:cNvPicPr>
          <p:nvPr/>
        </p:nvPicPr>
        <p:blipFill>
          <a:blip r:embed="rId3"/>
          <a:stretch>
            <a:fillRect/>
          </a:stretch>
        </p:blipFill>
        <p:spPr>
          <a:xfrm>
            <a:off x="323528" y="332656"/>
            <a:ext cx="8496944" cy="5081220"/>
          </a:xfrm>
          <a:prstGeom prst="rect">
            <a:avLst/>
          </a:prstGeom>
        </p:spPr>
      </p:pic>
      <p:sp>
        <p:nvSpPr>
          <p:cNvPr id="5" name="Rectángulo 4"/>
          <p:cNvSpPr/>
          <p:nvPr/>
        </p:nvSpPr>
        <p:spPr>
          <a:xfrm>
            <a:off x="90054" y="5229200"/>
            <a:ext cx="894644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S" sz="1400" dirty="0"/>
              <a:t>En lo referente con la infraestructura carcelaria, los informes de la Defensoría dan cuenta que de los 6704 cupos proyectados para ser entregados en 2015, apenas se recibieron a satisfacción 1709, es decir, poco más del 25%. Adicionalmente, la Defensoría constató que en la inmensa mayoría de los casos los nuevos cupos no están acompañados de la ampliación de las áreas destinadas para programas de resocialización</a:t>
            </a:r>
            <a:r>
              <a:rPr lang="es-ES" sz="1400" dirty="0" smtClean="0"/>
              <a:t>. Respuesta Defensoría a Proposición 001.</a:t>
            </a:r>
            <a:endParaRPr lang="es-ES" sz="1400" dirty="0"/>
          </a:p>
        </p:txBody>
      </p:sp>
      <p:sp>
        <p:nvSpPr>
          <p:cNvPr id="3" name="2 CuadroTexto"/>
          <p:cNvSpPr txBox="1"/>
          <p:nvPr/>
        </p:nvSpPr>
        <p:spPr>
          <a:xfrm>
            <a:off x="2039127" y="0"/>
            <a:ext cx="4320480"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2400" dirty="0" smtClean="0"/>
              <a:t>TASA DE REINCIDENCIA  </a:t>
            </a:r>
            <a:endParaRPr lang="es-CO" sz="2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6063042"/>
            <a:ext cx="5425186" cy="106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6063042"/>
            <a:ext cx="2160240" cy="109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931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lstStyle/>
          <a:p>
            <a:r>
              <a:rPr lang="es-ES" b="1" dirty="0" smtClean="0"/>
              <a:t>Población reclusa - Reincidencia </a:t>
            </a:r>
            <a:endParaRPr lang="es-ES" b="1" dirty="0"/>
          </a:p>
        </p:txBody>
      </p:sp>
      <p:pic>
        <p:nvPicPr>
          <p:cNvPr id="4" name="Imagen 3"/>
          <p:cNvPicPr>
            <a:picLocks noChangeAspect="1"/>
          </p:cNvPicPr>
          <p:nvPr/>
        </p:nvPicPr>
        <p:blipFill>
          <a:blip r:embed="rId3"/>
          <a:stretch>
            <a:fillRect/>
          </a:stretch>
        </p:blipFill>
        <p:spPr>
          <a:xfrm>
            <a:off x="457200" y="1612900"/>
            <a:ext cx="8013439" cy="4061048"/>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29" y="5774247"/>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218" y="5673948"/>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5151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387424"/>
            <a:ext cx="9612560" cy="7245424"/>
          </a:xfrm>
        </p:spPr>
        <p:style>
          <a:lnRef idx="3">
            <a:schemeClr val="lt1"/>
          </a:lnRef>
          <a:fillRef idx="1">
            <a:schemeClr val="accent2"/>
          </a:fillRef>
          <a:effectRef idx="1">
            <a:schemeClr val="accent2"/>
          </a:effectRef>
          <a:fontRef idx="minor">
            <a:schemeClr val="lt1"/>
          </a:fontRef>
        </p:style>
        <p:txBody>
          <a:bodyPr>
            <a:normAutofit/>
          </a:bodyPr>
          <a:lstStyle/>
          <a:p>
            <a:pPr marL="0" indent="0" algn="ctr">
              <a:buNone/>
            </a:pPr>
            <a:endParaRPr lang="es-CO" sz="6000" dirty="0" smtClean="0"/>
          </a:p>
          <a:p>
            <a:pPr marL="0" indent="0" algn="ctr">
              <a:buNone/>
            </a:pPr>
            <a:endParaRPr lang="es-CO" sz="6000" dirty="0"/>
          </a:p>
          <a:p>
            <a:pPr marL="0" indent="0" algn="ctr">
              <a:buNone/>
            </a:pPr>
            <a:r>
              <a:rPr lang="es-CO" sz="6000" b="1" dirty="0" smtClean="0"/>
              <a:t>SITUACIÓN CENTROS DE RECLUSIÓN BOGOTÁ D.C.</a:t>
            </a:r>
            <a:endParaRPr lang="es-CO" sz="60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5704457"/>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3" y="5805264"/>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573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4868" y="428898"/>
            <a:ext cx="7931224" cy="85958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s-ES" sz="3200" b="1" dirty="0" smtClean="0"/>
              <a:t>LA SITUACIÓN DE LOS CENTROS DE RECLUSIÓN EN BOGOTÁ</a:t>
            </a:r>
            <a:endParaRPr lang="es-ES" sz="3200" b="1" dirty="0"/>
          </a:p>
        </p:txBody>
      </p:sp>
      <p:pic>
        <p:nvPicPr>
          <p:cNvPr id="9" name="Imagen 8"/>
          <p:cNvPicPr>
            <a:picLocks noChangeAspect="1"/>
          </p:cNvPicPr>
          <p:nvPr/>
        </p:nvPicPr>
        <p:blipFill>
          <a:blip r:embed="rId3"/>
          <a:stretch>
            <a:fillRect/>
          </a:stretch>
        </p:blipFill>
        <p:spPr>
          <a:xfrm>
            <a:off x="395536" y="1288480"/>
            <a:ext cx="8280920" cy="4241447"/>
          </a:xfrm>
          <a:prstGeom prst="rect">
            <a:avLst/>
          </a:prstGeom>
        </p:spPr>
      </p:pic>
      <p:sp>
        <p:nvSpPr>
          <p:cNvPr id="4" name="3 CuadroTexto"/>
          <p:cNvSpPr txBox="1"/>
          <p:nvPr/>
        </p:nvSpPr>
        <p:spPr>
          <a:xfrm>
            <a:off x="323528" y="5482756"/>
            <a:ext cx="2643929" cy="369332"/>
          </a:xfrm>
          <a:prstGeom prst="rect">
            <a:avLst/>
          </a:prstGeom>
          <a:noFill/>
        </p:spPr>
        <p:txBody>
          <a:bodyPr wrap="none" rtlCol="0">
            <a:spAutoFit/>
          </a:bodyPr>
          <a:lstStyle/>
          <a:p>
            <a:r>
              <a:rPr lang="es-CO" dirty="0" smtClean="0"/>
              <a:t>Fuente: página web INPEC</a:t>
            </a:r>
            <a:endParaRPr lang="es-CO"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0491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49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764704"/>
            <a:ext cx="8136904" cy="1224136"/>
          </a:xfrm>
        </p:spPr>
        <p:style>
          <a:lnRef idx="1">
            <a:schemeClr val="accent1"/>
          </a:lnRef>
          <a:fillRef idx="3">
            <a:schemeClr val="accent1"/>
          </a:fillRef>
          <a:effectRef idx="2">
            <a:schemeClr val="accent1"/>
          </a:effectRef>
          <a:fontRef idx="minor">
            <a:schemeClr val="lt1"/>
          </a:fontRef>
        </p:style>
        <p:txBody>
          <a:bodyPr>
            <a:normAutofit/>
          </a:bodyPr>
          <a:lstStyle/>
          <a:p>
            <a:pPr marL="0" indent="0" algn="ctr">
              <a:buNone/>
            </a:pPr>
            <a:r>
              <a:rPr lang="es-CO" sz="2400" b="1" dirty="0" smtClean="0"/>
              <a:t>El 22 de agosto, en la Cárcel Modelo había un guardia  a cargo de la vigilancia de la totalidad del patio 5, en el que viven 739 reclusos.</a:t>
            </a:r>
            <a:endParaRPr lang="es-CO"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60848"/>
            <a:ext cx="5760640" cy="383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5983496"/>
            <a:ext cx="5958731" cy="1172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598349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360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indyBurgos\Downloads\FullSizeRender (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20688"/>
            <a:ext cx="7560840" cy="47343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94" y="5921648"/>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359" y="5748773"/>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5940152" y="188640"/>
            <a:ext cx="3006080" cy="2003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15000"/>
              </a:lnSpc>
              <a:spcAft>
                <a:spcPts val="1000"/>
              </a:spcAft>
            </a:pPr>
            <a:r>
              <a:rPr lang="es-CO" dirty="0">
                <a:latin typeface="Calibri" panose="020F0502020204030204" pitchFamily="34" charset="0"/>
                <a:ea typeface="Calibri" panose="020F0502020204030204" pitchFamily="34" charset="0"/>
                <a:cs typeface="Times New Roman" panose="02020603050405020304" pitchFamily="18" charset="0"/>
              </a:rPr>
              <a:t>El Comité Internacional de la Cruz Roja (CICR) ha recomendado, como mínimo, celdas con una superficie de no menos de 3,4 metros cuadrados por recluso.</a:t>
            </a:r>
            <a:endParaRPr lang="es-CO"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6712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1560" y="332656"/>
            <a:ext cx="792088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dirty="0" smtClean="0"/>
              <a:t>El Ministerio de Justicia y de Derecho cita el artículo 17 del Código Penitenciario para asegurar que : “Corresponde a los departamentos, municipio , áreas metropolitanas y el Distrito Capital de Bogotá la creación, fusión o supresión, dirección, organización, administración, sostenimiento y vigilancia de las cárceles para las personas detenidas preventivamente y condenadas por contraversiones que impliquen la privación de la libertad por orden de autoridad policiva.”</a:t>
            </a:r>
            <a:endParaRPr lang="es-ES" dirty="0"/>
          </a:p>
        </p:txBody>
      </p:sp>
      <p:graphicFrame>
        <p:nvGraphicFramePr>
          <p:cNvPr id="11" name="Gráfico 10"/>
          <p:cNvGraphicFramePr/>
          <p:nvPr>
            <p:extLst>
              <p:ext uri="{D42A27DB-BD31-4B8C-83A1-F6EECF244321}">
                <p14:modId xmlns:p14="http://schemas.microsoft.com/office/powerpoint/2010/main" val="934170610"/>
              </p:ext>
            </p:extLst>
          </p:nvPr>
        </p:nvGraphicFramePr>
        <p:xfrm>
          <a:off x="899592" y="2281692"/>
          <a:ext cx="7632848" cy="3608642"/>
        </p:xfrm>
        <a:graphic>
          <a:graphicData uri="http://schemas.openxmlformats.org/drawingml/2006/chart">
            <c:chart xmlns:c="http://schemas.openxmlformats.org/drawingml/2006/chart" xmlns:r="http://schemas.openxmlformats.org/officeDocument/2006/relationships" r:id="rId3"/>
          </a:graphicData>
        </a:graphic>
      </p:graphicFrame>
      <p:sp>
        <p:nvSpPr>
          <p:cNvPr id="3" name="2 CuadroTexto"/>
          <p:cNvSpPr txBox="1"/>
          <p:nvPr/>
        </p:nvSpPr>
        <p:spPr>
          <a:xfrm>
            <a:off x="7524328" y="3774924"/>
            <a:ext cx="1194873"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dirty="0" smtClean="0"/>
              <a:t>Fuente: Propia</a:t>
            </a:r>
            <a:endParaRPr lang="es-CO"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503" y="5770511"/>
            <a:ext cx="6811497" cy="136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5821805"/>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391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67544" y="180136"/>
            <a:ext cx="8136904" cy="871900"/>
          </a:xfrm>
        </p:spPr>
        <p:style>
          <a:lnRef idx="1">
            <a:schemeClr val="accent1"/>
          </a:lnRef>
          <a:fillRef idx="3">
            <a:schemeClr val="accent1"/>
          </a:fillRef>
          <a:effectRef idx="2">
            <a:schemeClr val="accent1"/>
          </a:effectRef>
          <a:fontRef idx="minor">
            <a:schemeClr val="lt1"/>
          </a:fontRef>
        </p:style>
        <p:txBody>
          <a:bodyPr/>
          <a:lstStyle/>
          <a:p>
            <a:r>
              <a:rPr lang="es-ES" b="1" dirty="0" smtClean="0"/>
              <a:t>CRONOLOGÍA</a:t>
            </a:r>
            <a:endParaRPr lang="es-ES" b="1" dirty="0"/>
          </a:p>
        </p:txBody>
      </p:sp>
      <p:cxnSp>
        <p:nvCxnSpPr>
          <p:cNvPr id="7" name="Conector recto 6"/>
          <p:cNvCxnSpPr/>
          <p:nvPr/>
        </p:nvCxnSpPr>
        <p:spPr>
          <a:xfrm>
            <a:off x="467544" y="3717032"/>
            <a:ext cx="83529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ector recto 8"/>
          <p:cNvCxnSpPr/>
          <p:nvPr/>
        </p:nvCxnSpPr>
        <p:spPr>
          <a:xfrm>
            <a:off x="467544" y="3356992"/>
            <a:ext cx="0" cy="576064"/>
          </a:xfrm>
          <a:prstGeom prst="line">
            <a:avLst/>
          </a:prstGeom>
        </p:spPr>
        <p:style>
          <a:lnRef idx="2">
            <a:schemeClr val="accent1"/>
          </a:lnRef>
          <a:fillRef idx="0">
            <a:schemeClr val="accent1"/>
          </a:fillRef>
          <a:effectRef idx="1">
            <a:schemeClr val="accent1"/>
          </a:effectRef>
          <a:fontRef idx="minor">
            <a:schemeClr val="tx1"/>
          </a:fontRef>
        </p:style>
      </p:cxnSp>
      <p:sp>
        <p:nvSpPr>
          <p:cNvPr id="10" name="CuadroTexto 9"/>
          <p:cNvSpPr txBox="1"/>
          <p:nvPr/>
        </p:nvSpPr>
        <p:spPr>
          <a:xfrm>
            <a:off x="0" y="3933056"/>
            <a:ext cx="109403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CO" sz="1400" dirty="0"/>
              <a:t>19 de Mayo de 2016</a:t>
            </a:r>
            <a:endParaRPr lang="es-ES" sz="1400" dirty="0"/>
          </a:p>
        </p:txBody>
      </p:sp>
      <p:sp>
        <p:nvSpPr>
          <p:cNvPr id="11" name="CuadroTexto 10"/>
          <p:cNvSpPr txBox="1"/>
          <p:nvPr/>
        </p:nvSpPr>
        <p:spPr>
          <a:xfrm>
            <a:off x="0" y="1916832"/>
            <a:ext cx="1043608" cy="144655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400" dirty="0"/>
              <a:t>Cárcel de Caucasia cumple casi un mes sin médicos</a:t>
            </a:r>
          </a:p>
          <a:p>
            <a:endParaRPr lang="es-ES" dirty="0"/>
          </a:p>
        </p:txBody>
      </p:sp>
      <p:cxnSp>
        <p:nvCxnSpPr>
          <p:cNvPr id="13" name="Conector recto 12"/>
          <p:cNvCxnSpPr/>
          <p:nvPr/>
        </p:nvCxnSpPr>
        <p:spPr>
          <a:xfrm>
            <a:off x="1814116" y="3363382"/>
            <a:ext cx="0" cy="648072"/>
          </a:xfrm>
          <a:prstGeom prst="line">
            <a:avLst/>
          </a:prstGeom>
        </p:spPr>
        <p:style>
          <a:lnRef idx="2">
            <a:schemeClr val="accent1"/>
          </a:lnRef>
          <a:fillRef idx="0">
            <a:schemeClr val="accent1"/>
          </a:fillRef>
          <a:effectRef idx="1">
            <a:schemeClr val="accent1"/>
          </a:effectRef>
          <a:fontRef idx="minor">
            <a:schemeClr val="tx1"/>
          </a:fontRef>
        </p:style>
      </p:cxnSp>
      <p:sp>
        <p:nvSpPr>
          <p:cNvPr id="16" name="CuadroTexto 15"/>
          <p:cNvSpPr txBox="1"/>
          <p:nvPr/>
        </p:nvSpPr>
        <p:spPr>
          <a:xfrm>
            <a:off x="1368152" y="3997053"/>
            <a:ext cx="108012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CO" sz="1400" dirty="0" smtClean="0"/>
              <a:t>1 </a:t>
            </a:r>
            <a:r>
              <a:rPr lang="es-CO" sz="1400" dirty="0"/>
              <a:t>de Junio de 2016</a:t>
            </a:r>
            <a:endParaRPr lang="es-ES" sz="1400" dirty="0"/>
          </a:p>
        </p:txBody>
      </p:sp>
      <p:sp>
        <p:nvSpPr>
          <p:cNvPr id="17" name="CuadroTexto 16"/>
          <p:cNvSpPr txBox="1"/>
          <p:nvPr/>
        </p:nvSpPr>
        <p:spPr>
          <a:xfrm>
            <a:off x="1187624" y="1916832"/>
            <a:ext cx="1188640" cy="144655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sz="1400" dirty="0"/>
              <a:t>Cárcel la Tramacúa de Valledupar, al borde del cierre</a:t>
            </a:r>
          </a:p>
          <a:p>
            <a:pPr algn="ctr"/>
            <a:endParaRPr lang="es-ES" dirty="0"/>
          </a:p>
        </p:txBody>
      </p:sp>
      <p:cxnSp>
        <p:nvCxnSpPr>
          <p:cNvPr id="19" name="Conector recto 18"/>
          <p:cNvCxnSpPr/>
          <p:nvPr/>
        </p:nvCxnSpPr>
        <p:spPr>
          <a:xfrm>
            <a:off x="3095836" y="3356992"/>
            <a:ext cx="0" cy="576064"/>
          </a:xfrm>
          <a:prstGeom prst="line">
            <a:avLst/>
          </a:prstGeom>
        </p:spPr>
        <p:style>
          <a:lnRef idx="2">
            <a:schemeClr val="accent1"/>
          </a:lnRef>
          <a:fillRef idx="0">
            <a:schemeClr val="accent1"/>
          </a:fillRef>
          <a:effectRef idx="1">
            <a:schemeClr val="accent1"/>
          </a:effectRef>
          <a:fontRef idx="minor">
            <a:schemeClr val="tx1"/>
          </a:fontRef>
        </p:style>
      </p:cxnSp>
      <p:sp>
        <p:nvSpPr>
          <p:cNvPr id="20" name="CuadroTexto 19"/>
          <p:cNvSpPr txBox="1"/>
          <p:nvPr/>
        </p:nvSpPr>
        <p:spPr>
          <a:xfrm>
            <a:off x="2641701" y="3963541"/>
            <a:ext cx="1008112"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400" dirty="0" smtClean="0"/>
              <a:t>9 de Jun 2016</a:t>
            </a:r>
            <a:endParaRPr lang="es-ES" sz="1400" dirty="0"/>
          </a:p>
        </p:txBody>
      </p:sp>
      <p:sp>
        <p:nvSpPr>
          <p:cNvPr id="21" name="CuadroTexto 20"/>
          <p:cNvSpPr txBox="1"/>
          <p:nvPr/>
        </p:nvSpPr>
        <p:spPr>
          <a:xfrm>
            <a:off x="2483768" y="1916832"/>
            <a:ext cx="1224136" cy="150810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CO" dirty="0" smtClean="0"/>
              <a:t> </a:t>
            </a:r>
            <a:r>
              <a:rPr lang="es-CO" sz="1400" dirty="0"/>
              <a:t>7.300 </a:t>
            </a:r>
            <a:r>
              <a:rPr lang="es-CO" sz="1400" dirty="0" smtClean="0"/>
              <a:t>reclusos sin atención </a:t>
            </a:r>
            <a:r>
              <a:rPr lang="es-CO" sz="1400" dirty="0"/>
              <a:t>médica: </a:t>
            </a:r>
            <a:r>
              <a:rPr lang="es-CO" sz="1400" dirty="0" smtClean="0"/>
              <a:t>Def. del Pueblo</a:t>
            </a:r>
            <a:endParaRPr lang="es-CO" sz="1400" dirty="0"/>
          </a:p>
          <a:p>
            <a:endParaRPr lang="es-ES" dirty="0"/>
          </a:p>
        </p:txBody>
      </p:sp>
      <p:cxnSp>
        <p:nvCxnSpPr>
          <p:cNvPr id="23" name="Conector recto 22"/>
          <p:cNvCxnSpPr/>
          <p:nvPr/>
        </p:nvCxnSpPr>
        <p:spPr>
          <a:xfrm>
            <a:off x="4860032" y="3429000"/>
            <a:ext cx="0" cy="504056"/>
          </a:xfrm>
          <a:prstGeom prst="line">
            <a:avLst/>
          </a:prstGeom>
        </p:spPr>
        <p:style>
          <a:lnRef idx="2">
            <a:schemeClr val="accent1"/>
          </a:lnRef>
          <a:fillRef idx="0">
            <a:schemeClr val="accent1"/>
          </a:fillRef>
          <a:effectRef idx="1">
            <a:schemeClr val="accent1"/>
          </a:effectRef>
          <a:fontRef idx="minor">
            <a:schemeClr val="tx1"/>
          </a:fontRef>
        </p:style>
      </p:cxnSp>
      <p:sp>
        <p:nvSpPr>
          <p:cNvPr id="30" name="CuadroTexto 29"/>
          <p:cNvSpPr txBox="1"/>
          <p:nvPr/>
        </p:nvSpPr>
        <p:spPr>
          <a:xfrm>
            <a:off x="4254922" y="3984601"/>
            <a:ext cx="115212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CO" sz="1400" dirty="0" smtClean="0"/>
              <a:t>2 </a:t>
            </a:r>
            <a:r>
              <a:rPr lang="es-CO" sz="1400" dirty="0"/>
              <a:t>de agosto </a:t>
            </a:r>
            <a:r>
              <a:rPr lang="es-CO" sz="1400" dirty="0" smtClean="0"/>
              <a:t> </a:t>
            </a:r>
            <a:r>
              <a:rPr lang="es-CO" sz="1400" dirty="0"/>
              <a:t>2016</a:t>
            </a:r>
            <a:endParaRPr lang="es-ES" sz="1400" dirty="0"/>
          </a:p>
        </p:txBody>
      </p:sp>
      <p:sp>
        <p:nvSpPr>
          <p:cNvPr id="31" name="CuadroTexto 30"/>
          <p:cNvSpPr txBox="1"/>
          <p:nvPr/>
        </p:nvSpPr>
        <p:spPr>
          <a:xfrm>
            <a:off x="3923928" y="1129041"/>
            <a:ext cx="2088232" cy="230832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endParaRPr lang="es-CO" sz="1400" dirty="0" smtClean="0"/>
          </a:p>
          <a:p>
            <a:pPr algn="just"/>
            <a:endParaRPr lang="es-CO" sz="1400" dirty="0"/>
          </a:p>
          <a:p>
            <a:pPr algn="just"/>
            <a:endParaRPr lang="es-CO" sz="1400" dirty="0" smtClean="0"/>
          </a:p>
          <a:p>
            <a:pPr algn="ctr"/>
            <a:r>
              <a:rPr lang="es-CO" sz="1400" dirty="0" smtClean="0"/>
              <a:t>Contraloría evidencia inconsistencias en la </a:t>
            </a:r>
            <a:r>
              <a:rPr lang="es-CO" sz="1400" dirty="0"/>
              <a:t>contratación </a:t>
            </a:r>
            <a:r>
              <a:rPr lang="es-CO" sz="1400" dirty="0" smtClean="0"/>
              <a:t>de </a:t>
            </a:r>
            <a:r>
              <a:rPr lang="es-CO" sz="1400" dirty="0"/>
              <a:t>la </a:t>
            </a:r>
            <a:r>
              <a:rPr lang="es-CO" sz="1400" dirty="0" smtClean="0"/>
              <a:t>(</a:t>
            </a:r>
            <a:r>
              <a:rPr lang="es-CO" sz="1400" dirty="0"/>
              <a:t>USPEC</a:t>
            </a:r>
            <a:r>
              <a:rPr lang="es-CO" sz="1400" dirty="0" smtClean="0"/>
              <a:t>); </a:t>
            </a:r>
            <a:r>
              <a:rPr lang="es-CO" sz="1400" dirty="0"/>
              <a:t>especialmente en el suministro de </a:t>
            </a:r>
            <a:r>
              <a:rPr lang="es-CO" sz="1400" dirty="0" smtClean="0"/>
              <a:t>alimentos</a:t>
            </a:r>
            <a:endParaRPr lang="es-CO" sz="1400" dirty="0"/>
          </a:p>
          <a:p>
            <a:endParaRPr lang="es-ES" dirty="0"/>
          </a:p>
        </p:txBody>
      </p:sp>
      <p:cxnSp>
        <p:nvCxnSpPr>
          <p:cNvPr id="39" name="Conector recto 38"/>
          <p:cNvCxnSpPr/>
          <p:nvPr/>
        </p:nvCxnSpPr>
        <p:spPr>
          <a:xfrm>
            <a:off x="6876256" y="3356992"/>
            <a:ext cx="0" cy="576064"/>
          </a:xfrm>
          <a:prstGeom prst="line">
            <a:avLst/>
          </a:prstGeom>
        </p:spPr>
        <p:style>
          <a:lnRef idx="2">
            <a:schemeClr val="accent1"/>
          </a:lnRef>
          <a:fillRef idx="0">
            <a:schemeClr val="accent1"/>
          </a:fillRef>
          <a:effectRef idx="1">
            <a:schemeClr val="accent1"/>
          </a:effectRef>
          <a:fontRef idx="minor">
            <a:schemeClr val="tx1"/>
          </a:fontRef>
        </p:style>
      </p:cxnSp>
      <p:sp>
        <p:nvSpPr>
          <p:cNvPr id="43" name="CuadroTexto 42"/>
          <p:cNvSpPr txBox="1"/>
          <p:nvPr/>
        </p:nvSpPr>
        <p:spPr>
          <a:xfrm>
            <a:off x="6192180" y="4058231"/>
            <a:ext cx="1368152"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CO" sz="1400" dirty="0"/>
              <a:t>5 de agosto </a:t>
            </a:r>
            <a:r>
              <a:rPr lang="es-CO" sz="1400" dirty="0" smtClean="0"/>
              <a:t> </a:t>
            </a:r>
            <a:r>
              <a:rPr lang="es-CO" sz="1400" dirty="0"/>
              <a:t>2016</a:t>
            </a:r>
            <a:endParaRPr lang="es-ES" sz="1400" dirty="0"/>
          </a:p>
        </p:txBody>
      </p:sp>
      <p:sp>
        <p:nvSpPr>
          <p:cNvPr id="44" name="CuadroTexto 43"/>
          <p:cNvSpPr txBox="1"/>
          <p:nvPr/>
        </p:nvSpPr>
        <p:spPr>
          <a:xfrm>
            <a:off x="6192180" y="1129041"/>
            <a:ext cx="1547664" cy="230832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endParaRPr lang="es-CO" sz="1400" dirty="0" smtClean="0"/>
          </a:p>
          <a:p>
            <a:pPr algn="ctr"/>
            <a:r>
              <a:rPr lang="es-CO" sz="1400" dirty="0" smtClean="0"/>
              <a:t>Sindicatos </a:t>
            </a:r>
            <a:r>
              <a:rPr lang="es-CO" sz="1400" dirty="0"/>
              <a:t>del INPEC llegan a acuerdos con MinJusticia para continuar el funcionamiento de las cárceles a nivel </a:t>
            </a:r>
            <a:r>
              <a:rPr lang="es-CO" sz="1400" dirty="0" smtClean="0"/>
              <a:t>nacional</a:t>
            </a:r>
            <a:endParaRPr lang="es-CO" sz="1400" dirty="0"/>
          </a:p>
          <a:p>
            <a:endParaRPr lang="es-ES" dirty="0"/>
          </a:p>
        </p:txBody>
      </p:sp>
      <p:cxnSp>
        <p:nvCxnSpPr>
          <p:cNvPr id="46" name="Conector recto 45"/>
          <p:cNvCxnSpPr/>
          <p:nvPr/>
        </p:nvCxnSpPr>
        <p:spPr>
          <a:xfrm>
            <a:off x="8820472" y="3284984"/>
            <a:ext cx="0" cy="648072"/>
          </a:xfrm>
          <a:prstGeom prst="line">
            <a:avLst/>
          </a:prstGeom>
        </p:spPr>
        <p:style>
          <a:lnRef idx="2">
            <a:schemeClr val="accent1"/>
          </a:lnRef>
          <a:fillRef idx="0">
            <a:schemeClr val="accent1"/>
          </a:fillRef>
          <a:effectRef idx="1">
            <a:schemeClr val="accent1"/>
          </a:effectRef>
          <a:fontRef idx="minor">
            <a:schemeClr val="tx1"/>
          </a:fontRef>
        </p:style>
      </p:cxnSp>
      <p:sp>
        <p:nvSpPr>
          <p:cNvPr id="48" name="CuadroTexto 47"/>
          <p:cNvSpPr txBox="1"/>
          <p:nvPr/>
        </p:nvSpPr>
        <p:spPr>
          <a:xfrm>
            <a:off x="8154143" y="3973652"/>
            <a:ext cx="827584"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CO" sz="1400" dirty="0"/>
              <a:t>12 de agosto </a:t>
            </a:r>
            <a:r>
              <a:rPr lang="es-CO" sz="1400" dirty="0" smtClean="0"/>
              <a:t> </a:t>
            </a:r>
            <a:r>
              <a:rPr lang="es-CO" sz="1400" dirty="0"/>
              <a:t>2016</a:t>
            </a:r>
            <a:endParaRPr lang="es-ES" sz="1400" dirty="0"/>
          </a:p>
        </p:txBody>
      </p:sp>
      <p:sp>
        <p:nvSpPr>
          <p:cNvPr id="49" name="CuadroTexto 48"/>
          <p:cNvSpPr txBox="1"/>
          <p:nvPr/>
        </p:nvSpPr>
        <p:spPr>
          <a:xfrm>
            <a:off x="7825153" y="2039941"/>
            <a:ext cx="1296144" cy="138499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endParaRPr lang="es-CO" sz="1400" dirty="0" smtClean="0"/>
          </a:p>
          <a:p>
            <a:pPr algn="ctr"/>
            <a:r>
              <a:rPr lang="es-CO" sz="1400" dirty="0" smtClean="0"/>
              <a:t>Contraloría: la </a:t>
            </a:r>
            <a:r>
              <a:rPr lang="es-CO" sz="1400" dirty="0"/>
              <a:t>gestión de la emergencia carcelaria ha sido </a:t>
            </a:r>
            <a:r>
              <a:rPr lang="es-CO" sz="1400" dirty="0" smtClean="0"/>
              <a:t>caótica </a:t>
            </a:r>
            <a:endParaRPr lang="es-ES" sz="1400" dirty="0"/>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603712"/>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729738"/>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264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es-CO" sz="3600" b="1" dirty="0" smtClean="0"/>
              <a:t>Patio de tercera edad, Cárcel Modelo</a:t>
            </a:r>
            <a:endParaRPr lang="es-CO" sz="3600" b="1" dirty="0"/>
          </a:p>
        </p:txBody>
      </p:sp>
      <p:pic>
        <p:nvPicPr>
          <p:cNvPr id="3074" name="Picture 2" descr="C:\Users\jose\Downloads\IMG_0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485517"/>
            <a:ext cx="6789306" cy="4340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975" y="5769227"/>
            <a:ext cx="6712025" cy="134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897543"/>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448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es-ES" sz="3200" b="1" dirty="0" smtClean="0"/>
              <a:t>Patio Piloto </a:t>
            </a:r>
            <a:br>
              <a:rPr lang="es-ES" sz="3200" b="1" dirty="0" smtClean="0"/>
            </a:br>
            <a:r>
              <a:rPr lang="es-ES" sz="3200" b="1" dirty="0" smtClean="0"/>
              <a:t>(para personas con discapacidad)</a:t>
            </a:r>
            <a:endParaRPr lang="es-ES" sz="3200" b="1" dirty="0"/>
          </a:p>
        </p:txBody>
      </p:sp>
      <p:pic>
        <p:nvPicPr>
          <p:cNvPr id="4" name="Imagen 3"/>
          <p:cNvPicPr>
            <a:picLocks noChangeAspect="1"/>
          </p:cNvPicPr>
          <p:nvPr/>
        </p:nvPicPr>
        <p:blipFill>
          <a:blip r:embed="rId2"/>
          <a:stretch>
            <a:fillRect/>
          </a:stretch>
        </p:blipFill>
        <p:spPr>
          <a:xfrm>
            <a:off x="1225955" y="1457599"/>
            <a:ext cx="6370381" cy="4371548"/>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05" y="5761547"/>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218" y="5661248"/>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9968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fontScale="90000"/>
          </a:bodyPr>
          <a:lstStyle/>
          <a:p>
            <a:r>
              <a:rPr lang="es-ES" b="1" dirty="0" smtClean="0"/>
              <a:t>PATIO 3</a:t>
            </a:r>
            <a:r>
              <a:rPr lang="es-ES" sz="3600" b="1" dirty="0" smtClean="0"/>
              <a:t/>
            </a:r>
            <a:br>
              <a:rPr lang="es-ES" sz="3600" b="1" dirty="0" smtClean="0"/>
            </a:br>
            <a:r>
              <a:rPr lang="es-ES" sz="3600" b="1" dirty="0" smtClean="0"/>
              <a:t> (Delitos políticos, extranjeros, narcotráfico)</a:t>
            </a:r>
            <a:endParaRPr lang="es-ES" sz="3600" b="1" dirty="0"/>
          </a:p>
        </p:txBody>
      </p:sp>
      <p:pic>
        <p:nvPicPr>
          <p:cNvPr id="4" name="Imagen 3"/>
          <p:cNvPicPr>
            <a:picLocks noChangeAspect="1"/>
          </p:cNvPicPr>
          <p:nvPr/>
        </p:nvPicPr>
        <p:blipFill>
          <a:blip r:embed="rId2"/>
          <a:stretch>
            <a:fillRect/>
          </a:stretch>
        </p:blipFill>
        <p:spPr>
          <a:xfrm>
            <a:off x="1691680" y="1628801"/>
            <a:ext cx="5976664" cy="4252120"/>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05" y="586184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218" y="5661248"/>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911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stretch>
            <a:fillRect/>
          </a:stretch>
        </p:blipFill>
        <p:spPr>
          <a:xfrm>
            <a:off x="448196" y="188640"/>
            <a:ext cx="8439150" cy="5416203"/>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23" y="5833555"/>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218" y="5733256"/>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000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1">
            <a:schemeClr val="accent1"/>
          </a:lnRef>
          <a:fillRef idx="3">
            <a:schemeClr val="accent1"/>
          </a:fillRef>
          <a:effectRef idx="2">
            <a:schemeClr val="accent1"/>
          </a:effectRef>
          <a:fontRef idx="minor">
            <a:schemeClr val="lt1"/>
          </a:fontRef>
        </p:style>
        <p:txBody>
          <a:bodyPr>
            <a:normAutofit/>
          </a:bodyPr>
          <a:lstStyle/>
          <a:p>
            <a:r>
              <a:rPr lang="es-ES" sz="3600" dirty="0" smtClean="0"/>
              <a:t>Patio 5, La Modelo</a:t>
            </a:r>
            <a:endParaRPr lang="es-ES" sz="3600" dirty="0"/>
          </a:p>
        </p:txBody>
      </p:sp>
      <p:sp>
        <p:nvSpPr>
          <p:cNvPr id="4" name="AutoShape 2" descr="blob:https://web.whatsapp.com/5060ed73-5351-4264-856d-3fe96439838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 name="Marcador de contenido 10"/>
          <p:cNvPicPr>
            <a:picLocks noGrp="1" noChangeAspect="1"/>
          </p:cNvPicPr>
          <p:nvPr>
            <p:ph idx="1"/>
          </p:nvPr>
        </p:nvPicPr>
        <p:blipFill>
          <a:blip r:embed="rId2"/>
          <a:stretch>
            <a:fillRect/>
          </a:stretch>
        </p:blipFill>
        <p:spPr>
          <a:xfrm>
            <a:off x="1530993" y="1414190"/>
            <a:ext cx="5489280" cy="4564667"/>
          </a:xfrm>
          <a:prstGeom prst="rect">
            <a:avLst/>
          </a:prstGeom>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45" y="5833555"/>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82" y="5733256"/>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332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4" name="AutoShape 2" descr="blob:https://web.whatsapp.com/76ea0a03-48a7-4de6-b936-91fbc0c21c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Marcador de contenido 5"/>
          <p:cNvPicPr>
            <a:picLocks noGrp="1" noChangeAspect="1"/>
          </p:cNvPicPr>
          <p:nvPr>
            <p:ph idx="1"/>
          </p:nvPr>
        </p:nvPicPr>
        <p:blipFill>
          <a:blip r:embed="rId2"/>
          <a:stretch>
            <a:fillRect/>
          </a:stretch>
        </p:blipFill>
        <p:spPr>
          <a:xfrm>
            <a:off x="899592" y="260648"/>
            <a:ext cx="7344816" cy="5383192"/>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50" y="5699978"/>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5677424"/>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7550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stretch>
            <a:fillRect/>
          </a:stretch>
        </p:blipFill>
        <p:spPr>
          <a:xfrm>
            <a:off x="683568" y="299438"/>
            <a:ext cx="7827640" cy="5867687"/>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139" y="5726678"/>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827484"/>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7228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48680"/>
            <a:ext cx="8229600" cy="4525963"/>
          </a:xfrm>
        </p:spPr>
        <p:style>
          <a:lnRef idx="3">
            <a:schemeClr val="lt1"/>
          </a:lnRef>
          <a:fillRef idx="1">
            <a:schemeClr val="accent2"/>
          </a:fillRef>
          <a:effectRef idx="1">
            <a:schemeClr val="accent2"/>
          </a:effectRef>
          <a:fontRef idx="minor">
            <a:schemeClr val="lt1"/>
          </a:fontRef>
        </p:style>
        <p:txBody>
          <a:bodyPr/>
          <a:lstStyle/>
          <a:p>
            <a:pPr marL="0" lvl="0" indent="0" algn="ctr">
              <a:buNone/>
            </a:pPr>
            <a:endParaRPr lang="es-CO" dirty="0" smtClean="0"/>
          </a:p>
          <a:p>
            <a:pPr marL="0" lvl="0" indent="0" algn="ctr">
              <a:buNone/>
            </a:pPr>
            <a:r>
              <a:rPr lang="es-CO" sz="5400" b="1" dirty="0" smtClean="0"/>
              <a:t>Unidad de Servicios Penitenciarios y Carcelarios USPEC</a:t>
            </a:r>
          </a:p>
          <a:p>
            <a:pPr marL="0" lvl="0" indent="0" algn="ctr">
              <a:buNone/>
            </a:pPr>
            <a:endParaRPr lang="es-CO" dirty="0"/>
          </a:p>
          <a:p>
            <a:pPr marL="0" indent="0">
              <a:buNone/>
            </a:pPr>
            <a:endParaRPr lang="es-CO"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603712"/>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95351"/>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1624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088" y="115888"/>
            <a:ext cx="7273925" cy="936625"/>
          </a:xfrm>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fontAlgn="auto">
              <a:spcAft>
                <a:spcPts val="0"/>
              </a:spcAft>
              <a:defRPr/>
            </a:pPr>
            <a:r>
              <a:rPr lang="es-CO" sz="2800" b="1" dirty="0" smtClean="0">
                <a:latin typeface="+mn-lt"/>
              </a:rPr>
              <a:t>Unidad de Servicios Penitenciarios y Carcelarios </a:t>
            </a:r>
            <a:br>
              <a:rPr lang="es-CO" sz="2800" b="1" dirty="0" smtClean="0">
                <a:latin typeface="+mn-lt"/>
              </a:rPr>
            </a:br>
            <a:r>
              <a:rPr lang="es-CO" sz="2800" b="1" dirty="0" smtClean="0">
                <a:latin typeface="+mn-lt"/>
              </a:rPr>
              <a:t>USPEC</a:t>
            </a:r>
            <a:endParaRPr lang="es-CO" sz="2800" b="1" dirty="0">
              <a:latin typeface="+mn-lt"/>
            </a:endParaRPr>
          </a:p>
        </p:txBody>
      </p:sp>
      <p:sp>
        <p:nvSpPr>
          <p:cNvPr id="26627" name="2 Marcador de contenido"/>
          <p:cNvSpPr>
            <a:spLocks noGrp="1"/>
          </p:cNvSpPr>
          <p:nvPr>
            <p:ph idx="1"/>
          </p:nvPr>
        </p:nvSpPr>
        <p:spPr>
          <a:xfrm>
            <a:off x="319088" y="1341438"/>
            <a:ext cx="8289925" cy="4679950"/>
          </a:xfrm>
        </p:spPr>
        <p:txBody>
          <a:bodyPr/>
          <a:lstStyle/>
          <a:p>
            <a:pPr algn="just">
              <a:buFont typeface="Arial" charset="0"/>
              <a:buNone/>
            </a:pPr>
            <a:r>
              <a:rPr lang="es-CO" dirty="0" smtClean="0"/>
              <a:t>   Fue creada por este Gobierno, mediante decreto 4150 de 2011 como </a:t>
            </a:r>
            <a:r>
              <a:rPr lang="es-CO" i="1" dirty="0" smtClean="0"/>
              <a:t>“una entidad especializada para gestionar y operar el suministro de bienes y servicios requeridos para garantizar el bienestar de la población privada de la libertad”.</a:t>
            </a:r>
            <a:endParaRPr lang="es-CO" dirty="0" smtClean="0"/>
          </a:p>
          <a:p>
            <a:pPr algn="just"/>
            <a:r>
              <a:rPr lang="es-CO" dirty="0" smtClean="0"/>
              <a:t>Es una Unidad Administrativa Especial, adscrita al Ministerio de Justicia.</a:t>
            </a:r>
          </a:p>
          <a:p>
            <a:endParaRPr lang="es-CO" dirty="0" smtClean="0"/>
          </a:p>
        </p:txBody>
      </p:sp>
      <p:pic>
        <p:nvPicPr>
          <p:cNvPr id="26628" name="Picture 2"/>
          <p:cNvPicPr>
            <a:picLocks noChangeAspect="1" noChangeArrowheads="1"/>
          </p:cNvPicPr>
          <p:nvPr/>
        </p:nvPicPr>
        <p:blipFill>
          <a:blip r:embed="rId2"/>
          <a:srcRect/>
          <a:stretch>
            <a:fillRect/>
          </a:stretch>
        </p:blipFill>
        <p:spPr bwMode="auto">
          <a:xfrm>
            <a:off x="2051050" y="5603875"/>
            <a:ext cx="7216775" cy="1419225"/>
          </a:xfrm>
          <a:prstGeom prst="rect">
            <a:avLst/>
          </a:prstGeom>
          <a:noFill/>
          <a:ln w="9525">
            <a:noFill/>
            <a:miter lim="800000"/>
            <a:headEnd/>
            <a:tailEnd/>
          </a:ln>
        </p:spPr>
      </p:pic>
      <p:pic>
        <p:nvPicPr>
          <p:cNvPr id="26629" name="Picture 3"/>
          <p:cNvPicPr>
            <a:picLocks noChangeAspect="1" noChangeArrowheads="1"/>
          </p:cNvPicPr>
          <p:nvPr/>
        </p:nvPicPr>
        <p:blipFill>
          <a:blip r:embed="rId3"/>
          <a:srcRect/>
          <a:stretch>
            <a:fillRect/>
          </a:stretch>
        </p:blipFill>
        <p:spPr bwMode="auto">
          <a:xfrm>
            <a:off x="179388" y="5794375"/>
            <a:ext cx="2395537"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088" y="115888"/>
            <a:ext cx="7273925" cy="936625"/>
          </a:xfrm>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fontAlgn="auto">
              <a:spcAft>
                <a:spcPts val="0"/>
              </a:spcAft>
              <a:defRPr/>
            </a:pPr>
            <a:r>
              <a:rPr lang="es-CO" sz="2800" b="1" dirty="0" smtClean="0"/>
              <a:t>Unidad de Servicios Penitenciarios y Carcelarios USPEC </a:t>
            </a:r>
            <a:endParaRPr lang="es-CO" sz="2800" b="1" dirty="0"/>
          </a:p>
        </p:txBody>
      </p:sp>
      <p:sp>
        <p:nvSpPr>
          <p:cNvPr id="27651" name="2 Marcador de contenido"/>
          <p:cNvSpPr>
            <a:spLocks noGrp="1"/>
          </p:cNvSpPr>
          <p:nvPr>
            <p:ph idx="1"/>
          </p:nvPr>
        </p:nvSpPr>
        <p:spPr>
          <a:xfrm>
            <a:off x="319088" y="1341438"/>
            <a:ext cx="8289925" cy="4679950"/>
          </a:xfrm>
        </p:spPr>
        <p:txBody>
          <a:bodyPr/>
          <a:lstStyle/>
          <a:p>
            <a:pPr algn="just">
              <a:buFont typeface="Arial" charset="0"/>
              <a:buNone/>
            </a:pPr>
            <a:r>
              <a:rPr lang="es-CO" dirty="0" smtClean="0"/>
              <a:t>   </a:t>
            </a:r>
            <a:r>
              <a:rPr lang="es-CO" sz="2800" dirty="0" smtClean="0"/>
              <a:t>Actualmente la Entidad cuenta con:</a:t>
            </a:r>
          </a:p>
          <a:p>
            <a:pPr algn="just">
              <a:buFont typeface="Arial" charset="0"/>
              <a:buNone/>
            </a:pPr>
            <a:endParaRPr lang="es-CO" sz="800" dirty="0" smtClean="0"/>
          </a:p>
          <a:p>
            <a:pPr algn="just"/>
            <a:r>
              <a:rPr lang="es-CO" sz="2800" dirty="0" smtClean="0"/>
              <a:t>364 funcionarios de planta</a:t>
            </a:r>
          </a:p>
          <a:p>
            <a:pPr algn="just"/>
            <a:r>
              <a:rPr lang="es-CO" sz="2800" dirty="0" smtClean="0"/>
              <a:t>70 contratistas</a:t>
            </a:r>
          </a:p>
          <a:p>
            <a:pPr algn="just">
              <a:buFont typeface="Arial" charset="0"/>
              <a:buNone/>
            </a:pPr>
            <a:endParaRPr lang="es-CO" sz="800" dirty="0" smtClean="0"/>
          </a:p>
          <a:p>
            <a:pPr algn="just">
              <a:buFont typeface="Arial" charset="0"/>
              <a:buNone/>
            </a:pPr>
            <a:r>
              <a:rPr lang="es-CO" sz="2800" dirty="0" smtClean="0"/>
              <a:t>    El presupuesto asignado para la vigencia del 2016 es de $ 818.454.000.000.oo.</a:t>
            </a:r>
          </a:p>
          <a:p>
            <a:pPr algn="just">
              <a:buFont typeface="Arial" charset="0"/>
              <a:buNone/>
            </a:pPr>
            <a:r>
              <a:rPr lang="es-CO" sz="2800" dirty="0" smtClean="0"/>
              <a:t>     A mayo de 2016, el presupuesto de inversión presentaba una ejecución del 26.55%. Esta se considera baja. </a:t>
            </a:r>
          </a:p>
          <a:p>
            <a:endParaRPr lang="es-CO" dirty="0" smtClean="0"/>
          </a:p>
        </p:txBody>
      </p:sp>
      <p:pic>
        <p:nvPicPr>
          <p:cNvPr id="27652" name="Picture 2"/>
          <p:cNvPicPr>
            <a:picLocks noChangeAspect="1" noChangeArrowheads="1"/>
          </p:cNvPicPr>
          <p:nvPr/>
        </p:nvPicPr>
        <p:blipFill>
          <a:blip r:embed="rId2"/>
          <a:srcRect/>
          <a:stretch>
            <a:fillRect/>
          </a:stretch>
        </p:blipFill>
        <p:spPr bwMode="auto">
          <a:xfrm>
            <a:off x="2051050" y="5603875"/>
            <a:ext cx="7216775" cy="1419225"/>
          </a:xfrm>
          <a:prstGeom prst="rect">
            <a:avLst/>
          </a:prstGeom>
          <a:noFill/>
          <a:ln w="9525">
            <a:noFill/>
            <a:miter lim="800000"/>
            <a:headEnd/>
            <a:tailEnd/>
          </a:ln>
        </p:spPr>
      </p:pic>
      <p:pic>
        <p:nvPicPr>
          <p:cNvPr id="27653" name="Picture 3"/>
          <p:cNvPicPr>
            <a:picLocks noChangeAspect="1" noChangeArrowheads="1"/>
          </p:cNvPicPr>
          <p:nvPr/>
        </p:nvPicPr>
        <p:blipFill>
          <a:blip r:embed="rId3"/>
          <a:srcRect/>
          <a:stretch>
            <a:fillRect/>
          </a:stretch>
        </p:blipFill>
        <p:spPr bwMode="auto">
          <a:xfrm>
            <a:off x="179388" y="5794375"/>
            <a:ext cx="2395537"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_carcel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84473" y="1746726"/>
            <a:ext cx="6975053" cy="3923812"/>
          </a:xfrm>
        </p:spPr>
      </p:pic>
      <p:sp>
        <p:nvSpPr>
          <p:cNvPr id="5" name="1 Título"/>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es-CO" sz="3600" b="1" dirty="0" smtClean="0"/>
              <a:t>SISTEMA CARCELARIO: ALGUNOS EJEMPLOS</a:t>
            </a:r>
            <a:endParaRPr lang="es-CO" sz="3600" b="1"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80491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55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813" y="115889"/>
            <a:ext cx="7286625" cy="1027096"/>
          </a:xfrm>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fontAlgn="auto">
              <a:spcAft>
                <a:spcPts val="0"/>
              </a:spcAft>
              <a:defRPr/>
            </a:pPr>
            <a:r>
              <a:rPr lang="es-CO" sz="2500" b="1" dirty="0" smtClean="0">
                <a:latin typeface="+mn-lt"/>
              </a:rPr>
              <a:t>U</a:t>
            </a:r>
            <a:r>
              <a:rPr lang="es-CO" sz="2800" b="1" dirty="0" smtClean="0">
                <a:latin typeface="+mn-lt"/>
              </a:rPr>
              <a:t>nidad de Servicios Penitenciarios  y Carcelarios  USPEC </a:t>
            </a:r>
            <a:endParaRPr lang="es-CO" sz="2800" b="1" dirty="0">
              <a:latin typeface="+mn-lt"/>
            </a:endParaRPr>
          </a:p>
        </p:txBody>
      </p:sp>
      <p:sp>
        <p:nvSpPr>
          <p:cNvPr id="28675" name="2 Marcador de contenido"/>
          <p:cNvSpPr>
            <a:spLocks noGrp="1"/>
          </p:cNvSpPr>
          <p:nvPr>
            <p:ph idx="1"/>
          </p:nvPr>
        </p:nvSpPr>
        <p:spPr>
          <a:xfrm>
            <a:off x="319088" y="1341438"/>
            <a:ext cx="8289925" cy="4679950"/>
          </a:xfrm>
        </p:spPr>
        <p:txBody>
          <a:bodyPr/>
          <a:lstStyle/>
          <a:p>
            <a:pPr algn="just">
              <a:buFont typeface="Arial" charset="0"/>
              <a:buNone/>
            </a:pPr>
            <a:r>
              <a:rPr lang="es-CO" dirty="0" smtClean="0"/>
              <a:t>  </a:t>
            </a:r>
          </a:p>
          <a:p>
            <a:pPr algn="just">
              <a:buFont typeface="Arial" charset="0"/>
              <a:buNone/>
            </a:pPr>
            <a:r>
              <a:rPr lang="es-CO" sz="2800" dirty="0" smtClean="0"/>
              <a:t>    </a:t>
            </a:r>
            <a:r>
              <a:rPr lang="es-CO" sz="2400" dirty="0" smtClean="0"/>
              <a:t>En su respuesta, la Entidad relaciona un total de </a:t>
            </a:r>
            <a:r>
              <a:rPr lang="es-CO" sz="2400" b="1" dirty="0" smtClean="0"/>
              <a:t>251 contratos </a:t>
            </a:r>
            <a:r>
              <a:rPr lang="es-CO" sz="2400" dirty="0" smtClean="0"/>
              <a:t>(de 2011 a la fecha). Solamente en las dos últimas vigencias los recursos destinados para esas contrataciones son:</a:t>
            </a:r>
          </a:p>
          <a:p>
            <a:pPr algn="just"/>
            <a:r>
              <a:rPr lang="es-CO" sz="2600" dirty="0" smtClean="0"/>
              <a:t>      Vigencia 2015:  </a:t>
            </a:r>
            <a:r>
              <a:rPr lang="es-CO" sz="2600" b="1" dirty="0" smtClean="0"/>
              <a:t>$ 204.200.000.000.oo</a:t>
            </a:r>
          </a:p>
          <a:p>
            <a:pPr algn="just"/>
            <a:r>
              <a:rPr lang="es-CO" sz="2600" dirty="0" smtClean="0"/>
              <a:t>      Vigencia 2016:  </a:t>
            </a:r>
            <a:r>
              <a:rPr lang="es-CO" sz="2600" b="1" dirty="0" smtClean="0"/>
              <a:t>$298.400.000.000.oo </a:t>
            </a:r>
            <a:endParaRPr lang="es-CO" sz="2600" dirty="0" smtClean="0"/>
          </a:p>
          <a:p>
            <a:pPr algn="just">
              <a:buFont typeface="Arial" charset="0"/>
              <a:buNone/>
            </a:pPr>
            <a:r>
              <a:rPr lang="es-CO" sz="2600" dirty="0" smtClean="0"/>
              <a:t>    ¿</a:t>
            </a:r>
            <a:r>
              <a:rPr lang="es-CO" sz="2400" dirty="0" smtClean="0"/>
              <a:t>Dónde están esos recursos? ¿Por qué no se ven reflejados en la realidad de los sitios de reclusión?</a:t>
            </a:r>
          </a:p>
          <a:p>
            <a:pPr algn="just">
              <a:buFont typeface="Arial" charset="0"/>
              <a:buNone/>
            </a:pPr>
            <a:r>
              <a:rPr lang="es-CO" sz="2400" dirty="0" smtClean="0"/>
              <a:t>     ¿Está cumpliendo la USPEC, el objeto para el que fue creada?</a:t>
            </a:r>
          </a:p>
          <a:p>
            <a:pPr algn="just">
              <a:buFont typeface="Arial" charset="0"/>
              <a:buNone/>
            </a:pPr>
            <a:endParaRPr lang="es-CO" sz="2600" dirty="0" smtClean="0"/>
          </a:p>
        </p:txBody>
      </p:sp>
      <p:pic>
        <p:nvPicPr>
          <p:cNvPr id="28676" name="Picture 2"/>
          <p:cNvPicPr>
            <a:picLocks noChangeAspect="1" noChangeArrowheads="1"/>
          </p:cNvPicPr>
          <p:nvPr/>
        </p:nvPicPr>
        <p:blipFill>
          <a:blip r:embed="rId2"/>
          <a:srcRect/>
          <a:stretch>
            <a:fillRect/>
          </a:stretch>
        </p:blipFill>
        <p:spPr bwMode="auto">
          <a:xfrm>
            <a:off x="2051050" y="5603875"/>
            <a:ext cx="7216775" cy="1419225"/>
          </a:xfrm>
          <a:prstGeom prst="rect">
            <a:avLst/>
          </a:prstGeom>
          <a:noFill/>
          <a:ln w="9525">
            <a:noFill/>
            <a:miter lim="800000"/>
            <a:headEnd/>
            <a:tailEnd/>
          </a:ln>
        </p:spPr>
      </p:pic>
      <p:pic>
        <p:nvPicPr>
          <p:cNvPr id="28677" name="Picture 3"/>
          <p:cNvPicPr>
            <a:picLocks noChangeAspect="1" noChangeArrowheads="1"/>
          </p:cNvPicPr>
          <p:nvPr/>
        </p:nvPicPr>
        <p:blipFill>
          <a:blip r:embed="rId3"/>
          <a:srcRect/>
          <a:stretch>
            <a:fillRect/>
          </a:stretch>
        </p:blipFill>
        <p:spPr bwMode="auto">
          <a:xfrm>
            <a:off x="179388" y="5794375"/>
            <a:ext cx="2395537"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7931224" cy="940966"/>
          </a:xfrm>
        </p:spPr>
        <p:style>
          <a:lnRef idx="1">
            <a:schemeClr val="accent1"/>
          </a:lnRef>
          <a:fillRef idx="3">
            <a:schemeClr val="accent1"/>
          </a:fillRef>
          <a:effectRef idx="2">
            <a:schemeClr val="accent1"/>
          </a:effectRef>
          <a:fontRef idx="minor">
            <a:schemeClr val="lt1"/>
          </a:fontRef>
        </p:style>
        <p:txBody>
          <a:bodyPr/>
          <a:lstStyle/>
          <a:p>
            <a:r>
              <a:rPr lang="es-ES" dirty="0" smtClean="0"/>
              <a:t>Denuncia </a:t>
            </a:r>
            <a:endParaRPr lang="es-ES" dirty="0"/>
          </a:p>
        </p:txBody>
      </p:sp>
      <p:sp>
        <p:nvSpPr>
          <p:cNvPr id="3" name="Marcador de contenido 2"/>
          <p:cNvSpPr>
            <a:spLocks noGrp="1"/>
          </p:cNvSpPr>
          <p:nvPr>
            <p:ph idx="1"/>
          </p:nvPr>
        </p:nvSpPr>
        <p:spPr>
          <a:xfrm>
            <a:off x="457200" y="1268760"/>
            <a:ext cx="8229600" cy="4857403"/>
          </a:xfrm>
        </p:spPr>
        <p:style>
          <a:lnRef idx="3">
            <a:schemeClr val="lt1"/>
          </a:lnRef>
          <a:fillRef idx="1">
            <a:schemeClr val="accent2"/>
          </a:fillRef>
          <a:effectRef idx="1">
            <a:schemeClr val="accent2"/>
          </a:effectRef>
          <a:fontRef idx="minor">
            <a:schemeClr val="lt1"/>
          </a:fontRef>
        </p:style>
        <p:txBody>
          <a:bodyPr>
            <a:normAutofit fontScale="92500" lnSpcReduction="10000"/>
          </a:bodyPr>
          <a:lstStyle/>
          <a:p>
            <a:pPr algn="just"/>
            <a:r>
              <a:rPr lang="es-ES" dirty="0" smtClean="0"/>
              <a:t>Uno de los patios de la cárcel Modelo de Bogotá con capacidad para alojar 350 internos, </a:t>
            </a:r>
            <a:r>
              <a:rPr lang="es-ES" dirty="0"/>
              <a:t>l</a:t>
            </a:r>
            <a:r>
              <a:rPr lang="es-ES" dirty="0" smtClean="0"/>
              <a:t>leva más de 24  meses cerrado. </a:t>
            </a:r>
          </a:p>
          <a:p>
            <a:pPr algn="just"/>
            <a:r>
              <a:rPr lang="es-ES" dirty="0" smtClean="0"/>
              <a:t>Su remodelación costó, según nos informó, cerca de  $7.000 millones.</a:t>
            </a:r>
          </a:p>
          <a:p>
            <a:pPr algn="just"/>
            <a:r>
              <a:rPr lang="es-ES" dirty="0" smtClean="0"/>
              <a:t> La </a:t>
            </a:r>
            <a:r>
              <a:rPr lang="es-ES" dirty="0"/>
              <a:t>obra </a:t>
            </a:r>
            <a:r>
              <a:rPr lang="es-ES" dirty="0" smtClean="0"/>
              <a:t>debió haber sido entregada en diciembre de 2015. </a:t>
            </a:r>
          </a:p>
          <a:p>
            <a:pPr algn="just"/>
            <a:r>
              <a:rPr lang="es-ES" dirty="0" smtClean="0"/>
              <a:t>Las habitaciones son de menos de 7 metros cuadrados y tienen 4 camas. </a:t>
            </a:r>
            <a:r>
              <a:rPr lang="es-ES" dirty="0"/>
              <a:t>N</a:t>
            </a:r>
            <a:r>
              <a:rPr lang="es-ES" dirty="0" smtClean="0"/>
              <a:t>o se cumple con los mínimos de espacio que se han establecido. </a:t>
            </a:r>
            <a:endParaRPr lang="es-E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977" y="5589240"/>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69004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3163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stretch>
            <a:fillRect/>
          </a:stretch>
        </p:blipFill>
        <p:spPr>
          <a:xfrm>
            <a:off x="457200" y="244922"/>
            <a:ext cx="8217602" cy="5056285"/>
          </a:xfrm>
          <a:prstGeom prst="rect">
            <a:avLst/>
          </a:prstGeom>
        </p:spPr>
      </p:pic>
      <p:pic>
        <p:nvPicPr>
          <p:cNvPr id="6" name="Picture 2"/>
          <p:cNvPicPr>
            <a:picLocks noChangeAspect="1" noChangeArrowheads="1"/>
          </p:cNvPicPr>
          <p:nvPr/>
        </p:nvPicPr>
        <p:blipFill>
          <a:blip r:embed="rId3"/>
          <a:srcRect/>
          <a:stretch>
            <a:fillRect/>
          </a:stretch>
        </p:blipFill>
        <p:spPr bwMode="auto">
          <a:xfrm>
            <a:off x="2051050" y="5603875"/>
            <a:ext cx="7216775" cy="1419225"/>
          </a:xfrm>
          <a:prstGeom prst="rect">
            <a:avLst/>
          </a:prstGeom>
          <a:noFill/>
          <a:ln w="9525">
            <a:noFill/>
            <a:miter lim="800000"/>
            <a:headEnd/>
            <a:tailEnd/>
          </a:ln>
        </p:spPr>
      </p:pic>
      <p:pic>
        <p:nvPicPr>
          <p:cNvPr id="7" name="Picture 3"/>
          <p:cNvPicPr>
            <a:picLocks noChangeAspect="1" noChangeArrowheads="1"/>
          </p:cNvPicPr>
          <p:nvPr/>
        </p:nvPicPr>
        <p:blipFill>
          <a:blip r:embed="rId4"/>
          <a:srcRect/>
          <a:stretch>
            <a:fillRect/>
          </a:stretch>
        </p:blipFill>
        <p:spPr bwMode="auto">
          <a:xfrm>
            <a:off x="179388" y="5703887"/>
            <a:ext cx="2395537" cy="1219200"/>
          </a:xfrm>
          <a:prstGeom prst="rect">
            <a:avLst/>
          </a:prstGeom>
          <a:noFill/>
          <a:ln w="9525">
            <a:noFill/>
            <a:miter lim="800000"/>
            <a:headEnd/>
            <a:tailEnd/>
          </a:ln>
        </p:spPr>
      </p:pic>
    </p:spTree>
    <p:extLst>
      <p:ext uri="{BB962C8B-B14F-4D97-AF65-F5344CB8AC3E}">
        <p14:creationId xmlns:p14="http://schemas.microsoft.com/office/powerpoint/2010/main" val="27361168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stretch>
            <a:fillRect/>
          </a:stretch>
        </p:blipFill>
        <p:spPr>
          <a:xfrm>
            <a:off x="539552" y="331068"/>
            <a:ext cx="8147249" cy="6062773"/>
          </a:xfrm>
          <a:prstGeom prst="rect">
            <a:avLst/>
          </a:prstGeom>
        </p:spPr>
      </p:pic>
      <p:sp>
        <p:nvSpPr>
          <p:cNvPr id="5" name="CuadroTexto 4"/>
          <p:cNvSpPr txBox="1"/>
          <p:nvPr/>
        </p:nvSpPr>
        <p:spPr>
          <a:xfrm>
            <a:off x="2992996" y="5014917"/>
            <a:ext cx="3240359"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ES" dirty="0" smtClean="0"/>
              <a:t>En el piso se observan grietas, igual que en las paredes. </a:t>
            </a:r>
            <a:endParaRPr lang="es-ES" dirty="0"/>
          </a:p>
        </p:txBody>
      </p:sp>
      <p:cxnSp>
        <p:nvCxnSpPr>
          <p:cNvPr id="12" name="Conector recto de flecha 11"/>
          <p:cNvCxnSpPr/>
          <p:nvPr/>
        </p:nvCxnSpPr>
        <p:spPr>
          <a:xfrm flipV="1">
            <a:off x="6873303" y="3863181"/>
            <a:ext cx="723033" cy="101530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5786397"/>
            <a:ext cx="6582549" cy="129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52" y="5862861"/>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6856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23528" y="188640"/>
            <a:ext cx="8676454" cy="4248472"/>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CuadroTexto 4"/>
          <p:cNvSpPr txBox="1"/>
          <p:nvPr/>
        </p:nvSpPr>
        <p:spPr>
          <a:xfrm>
            <a:off x="395535" y="4581128"/>
            <a:ext cx="4536505"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S" sz="2400" dirty="0" smtClean="0"/>
              <a:t>Así se ve el techo de este patio remodelado, que aun no alberga internos.  </a:t>
            </a:r>
          </a:p>
        </p:txBody>
      </p:sp>
      <p:sp>
        <p:nvSpPr>
          <p:cNvPr id="6" name="Rectángulo 5"/>
          <p:cNvSpPr/>
          <p:nvPr/>
        </p:nvSpPr>
        <p:spPr>
          <a:xfrm>
            <a:off x="4788024" y="188640"/>
            <a:ext cx="4211958" cy="92333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s-ES" dirty="0"/>
              <a:t>La inmensa mayoría de las fotos que fueron tomadas en este pabellón no las recibimos</a:t>
            </a:r>
          </a:p>
        </p:txBody>
      </p:sp>
      <p:sp>
        <p:nvSpPr>
          <p:cNvPr id="7" name="CuadroTexto 6"/>
          <p:cNvSpPr txBox="1"/>
          <p:nvPr/>
        </p:nvSpPr>
        <p:spPr>
          <a:xfrm>
            <a:off x="5076056" y="4598888"/>
            <a:ext cx="3816424"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s-ES" sz="2400" dirty="0" smtClean="0"/>
              <a:t>El cableado estaba por fuera, protegido por tubos de PVC</a:t>
            </a:r>
            <a:endParaRPr lang="es-ES" sz="24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93" y="588132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5750419"/>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611560" y="1628800"/>
            <a:ext cx="7200800" cy="1872208"/>
          </a:xfrm>
          <a:prstGeom prst="ellipse">
            <a:avLst/>
          </a:prstGeom>
          <a:solidFill>
            <a:schemeClr val="bg1">
              <a:alpha val="0"/>
            </a:schemeClr>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755375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116632"/>
            <a:ext cx="7272808" cy="93610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s-CO" sz="4000" b="1" dirty="0" smtClean="0"/>
              <a:t>CONCLUSIONES</a:t>
            </a:r>
            <a:endParaRPr lang="es-CO" sz="4000" b="1" dirty="0"/>
          </a:p>
        </p:txBody>
      </p:sp>
      <p:sp>
        <p:nvSpPr>
          <p:cNvPr id="3" name="2 Marcador de contenido"/>
          <p:cNvSpPr>
            <a:spLocks noGrp="1"/>
          </p:cNvSpPr>
          <p:nvPr>
            <p:ph idx="1"/>
          </p:nvPr>
        </p:nvSpPr>
        <p:spPr>
          <a:xfrm>
            <a:off x="318356" y="1340768"/>
            <a:ext cx="8291264" cy="4680520"/>
          </a:xfrm>
        </p:spPr>
        <p:txBody>
          <a:bodyPr>
            <a:normAutofit/>
          </a:bodyPr>
          <a:lstStyle/>
          <a:p>
            <a:pPr algn="just"/>
            <a:r>
              <a:rPr lang="es-CO" dirty="0" smtClean="0"/>
              <a:t>Violación de los Derechos Humanos y garantías fundamentales de los reclusos.</a:t>
            </a:r>
          </a:p>
          <a:p>
            <a:pPr algn="just"/>
            <a:r>
              <a:rPr lang="es-CO" dirty="0" smtClean="0"/>
              <a:t>Improvisación de planes y políticas por parte del Gobierno Central para contrarrestar la crisis carcelaria.</a:t>
            </a:r>
          </a:p>
          <a:p>
            <a:pPr algn="just"/>
            <a:r>
              <a:rPr lang="es-CO" dirty="0" smtClean="0"/>
              <a:t>Ineficiencia Administrativa  de los recursos destinados al cubrimiento de mantenimiento y sostenibilidad de las cárceles del país.</a:t>
            </a:r>
          </a:p>
          <a:p>
            <a:pPr algn="just"/>
            <a:endParaRPr lang="es-CO" dirty="0" smtClean="0"/>
          </a:p>
          <a:p>
            <a:pPr algn="just"/>
            <a:endParaRPr lang="es-CO" dirty="0" smtClean="0"/>
          </a:p>
          <a:p>
            <a:endParaRPr lang="es-CO"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603712"/>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795057"/>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2431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4"/>
            <a:ext cx="8229600" cy="5721499"/>
          </a:xfrm>
        </p:spPr>
        <p:txBody>
          <a:bodyPr>
            <a:normAutofit lnSpcReduction="10000"/>
          </a:bodyPr>
          <a:lstStyle/>
          <a:p>
            <a:pPr algn="just"/>
            <a:r>
              <a:rPr lang="es-CO" sz="2400" dirty="0" smtClean="0"/>
              <a:t>Políticas criminales ineficientes que no buscan una verdadera solución a los problemas de delincuencia en el país.</a:t>
            </a:r>
          </a:p>
          <a:p>
            <a:pPr algn="just"/>
            <a:r>
              <a:rPr lang="es-CO" sz="2400" dirty="0" smtClean="0"/>
              <a:t>Incumplimiento de Planeación Nacional para la creación de políticas y estrategias que logren mitigar el alto impacto de hacinamiento y crisis de salubridad que viven las cárceles y los reclusos del país.</a:t>
            </a:r>
          </a:p>
          <a:p>
            <a:pPr algn="just"/>
            <a:r>
              <a:rPr lang="es-CO" sz="2400" dirty="0" smtClean="0"/>
              <a:t>Irregularidades en la contratación de servicios por parte de la USPEC, frente a la prestación de servicios en salud y mantenimiento de la planta física de los penales.</a:t>
            </a:r>
          </a:p>
          <a:p>
            <a:pPr algn="just"/>
            <a:r>
              <a:rPr lang="es-CO" sz="2400" dirty="0" smtClean="0"/>
              <a:t>Falta de personal que conforme la planta de funcionarios del INPEC y la disposición de recursos para sufragar dichos gastos. </a:t>
            </a:r>
          </a:p>
          <a:p>
            <a:pPr algn="just"/>
            <a:r>
              <a:rPr lang="es-CO" sz="2400" dirty="0" smtClean="0"/>
              <a:t>Activismo legislativo en materia penal que no busca soluciones de fondo y complica la situación de la política criminal del Estado, dejando de lado los verdaderos factores que alteran su funcionamiento.</a:t>
            </a:r>
            <a:endParaRPr lang="es-CO"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04" y="5820379"/>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218" y="5619781"/>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5685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6345" y="620688"/>
            <a:ext cx="7099746" cy="648072"/>
          </a:xfrm>
        </p:spPr>
        <p:style>
          <a:lnRef idx="1">
            <a:schemeClr val="accent1"/>
          </a:lnRef>
          <a:fillRef idx="3">
            <a:schemeClr val="accent1"/>
          </a:fillRef>
          <a:effectRef idx="2">
            <a:schemeClr val="accent1"/>
          </a:effectRef>
          <a:fontRef idx="minor">
            <a:schemeClr val="lt1"/>
          </a:fontRef>
        </p:style>
        <p:txBody>
          <a:bodyPr>
            <a:normAutofit/>
          </a:bodyPr>
          <a:lstStyle/>
          <a:p>
            <a:r>
              <a:rPr lang="es-ES" sz="3200" dirty="0" smtClean="0"/>
              <a:t>CÁRCEL JUDICIAL DE VALLEDUPAR</a:t>
            </a:r>
            <a:endParaRPr lang="es-ES" sz="3200" dirty="0"/>
          </a:p>
        </p:txBody>
      </p:sp>
      <p:pic>
        <p:nvPicPr>
          <p:cNvPr id="4" name="Imagen 3"/>
          <p:cNvPicPr>
            <a:picLocks noChangeAspect="1"/>
          </p:cNvPicPr>
          <p:nvPr/>
        </p:nvPicPr>
        <p:blipFill>
          <a:blip r:embed="rId2"/>
          <a:stretch>
            <a:fillRect/>
          </a:stretch>
        </p:blipFill>
        <p:spPr>
          <a:xfrm>
            <a:off x="1176582" y="1412776"/>
            <a:ext cx="6984280" cy="4295044"/>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648195"/>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9808"/>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4114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indyBurgos\Downloads\SAM_2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837240" cy="57606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9" y="5901333"/>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5699720"/>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a:off x="1157735" y="2348880"/>
            <a:ext cx="7446713" cy="3149227"/>
          </a:xfrm>
          <a:prstGeom prst="ellipse">
            <a:avLst/>
          </a:prstGeom>
          <a:solidFill>
            <a:schemeClr val="accent1">
              <a:alpha val="0"/>
            </a:schemeClr>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2 CuadroTexto"/>
          <p:cNvSpPr txBox="1"/>
          <p:nvPr/>
        </p:nvSpPr>
        <p:spPr>
          <a:xfrm>
            <a:off x="2384229" y="3613666"/>
            <a:ext cx="4176464" cy="1077218"/>
          </a:xfrm>
          <a:prstGeom prst="rect">
            <a:avLst/>
          </a:prstGeom>
          <a:noFill/>
        </p:spPr>
        <p:txBody>
          <a:bodyPr wrap="square" rtlCol="0">
            <a:spAutoFit/>
          </a:bodyPr>
          <a:lstStyle/>
          <a:p>
            <a:pPr algn="ctr"/>
            <a:r>
              <a:rPr lang="es-CO"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Malas condiciones para los reclusos</a:t>
            </a:r>
            <a:endParaRPr lang="es-CO"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3 CuadroTexto"/>
          <p:cNvSpPr txBox="1"/>
          <p:nvPr/>
        </p:nvSpPr>
        <p:spPr>
          <a:xfrm>
            <a:off x="1157734" y="188640"/>
            <a:ext cx="6726633"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sz="3200" dirty="0" smtClean="0"/>
              <a:t>CÁRCEL LA MODELO</a:t>
            </a:r>
            <a:endParaRPr lang="es-CO" sz="3200" dirty="0"/>
          </a:p>
        </p:txBody>
      </p:sp>
    </p:spTree>
    <p:extLst>
      <p:ext uri="{BB962C8B-B14F-4D97-AF65-F5344CB8AC3E}">
        <p14:creationId xmlns:p14="http://schemas.microsoft.com/office/powerpoint/2010/main" val="8394035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indyBurgos\Downloads\SAM_22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72096"/>
            <a:ext cx="8460432" cy="526521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526905"/>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627712"/>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Llamada ovalada"/>
          <p:cNvSpPr/>
          <p:nvPr/>
        </p:nvSpPr>
        <p:spPr>
          <a:xfrm>
            <a:off x="2051720" y="2348880"/>
            <a:ext cx="5256584" cy="2088232"/>
          </a:xfrm>
          <a:prstGeom prst="wedgeEllipseCallout">
            <a:avLst/>
          </a:prstGeom>
          <a:solidFill>
            <a:schemeClr val="accent1">
              <a:alpha val="0"/>
            </a:schemeClr>
          </a:solidFill>
          <a:ln w="136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smtClean="0"/>
              <a:t>Condiciones Inhumanas</a:t>
            </a:r>
            <a:endParaRPr lang="es-CO" sz="2800" b="1" dirty="0"/>
          </a:p>
        </p:txBody>
      </p:sp>
      <p:sp>
        <p:nvSpPr>
          <p:cNvPr id="3" name="2 CuadroTexto"/>
          <p:cNvSpPr txBox="1"/>
          <p:nvPr/>
        </p:nvSpPr>
        <p:spPr>
          <a:xfrm>
            <a:off x="1427517" y="387321"/>
            <a:ext cx="662473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sz="3200" dirty="0" smtClean="0"/>
              <a:t>CÁRCEL LA MODELO</a:t>
            </a:r>
            <a:endParaRPr lang="es-CO" sz="3200" dirty="0"/>
          </a:p>
        </p:txBody>
      </p:sp>
    </p:spTree>
    <p:extLst>
      <p:ext uri="{BB962C8B-B14F-4D97-AF65-F5344CB8AC3E}">
        <p14:creationId xmlns:p14="http://schemas.microsoft.com/office/powerpoint/2010/main" val="854940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indyBurgos\Downloads\FullSizeRender (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916832"/>
            <a:ext cx="6840760" cy="3024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603712"/>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804310"/>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305272" y="476672"/>
            <a:ext cx="6291064" cy="107721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CO" sz="3200" b="1" dirty="0" smtClean="0"/>
              <a:t>CENTROS </a:t>
            </a:r>
            <a:r>
              <a:rPr lang="es-CO" sz="3200" b="1" dirty="0"/>
              <a:t>DE RECLUSIÓN ACTUALMENTE </a:t>
            </a:r>
          </a:p>
        </p:txBody>
      </p:sp>
      <p:sp>
        <p:nvSpPr>
          <p:cNvPr id="5" name="4 CuadroTexto"/>
          <p:cNvSpPr txBox="1"/>
          <p:nvPr/>
        </p:nvSpPr>
        <p:spPr>
          <a:xfrm>
            <a:off x="5076056" y="5156961"/>
            <a:ext cx="33123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CO" dirty="0" smtClean="0"/>
              <a:t>Riohacha (La Guajira), 2016</a:t>
            </a:r>
            <a:endParaRPr lang="es-CO" dirty="0"/>
          </a:p>
        </p:txBody>
      </p:sp>
    </p:spTree>
    <p:extLst>
      <p:ext uri="{BB962C8B-B14F-4D97-AF65-F5344CB8AC3E}">
        <p14:creationId xmlns:p14="http://schemas.microsoft.com/office/powerpoint/2010/main" val="14250272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indyBurgos\Downloads\SAM_2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496944" cy="597666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7" y="5571041"/>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671848"/>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Señal de prohibido"/>
          <p:cNvSpPr/>
          <p:nvPr/>
        </p:nvSpPr>
        <p:spPr>
          <a:xfrm>
            <a:off x="3635896" y="2420888"/>
            <a:ext cx="2808312" cy="2376264"/>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 name="2 CuadroTexto"/>
          <p:cNvSpPr txBox="1"/>
          <p:nvPr/>
        </p:nvSpPr>
        <p:spPr>
          <a:xfrm>
            <a:off x="3347864" y="5157192"/>
            <a:ext cx="3905043" cy="523220"/>
          </a:xfrm>
          <a:prstGeom prst="rect">
            <a:avLst/>
          </a:prstGeom>
          <a:noFill/>
        </p:spPr>
        <p:txBody>
          <a:bodyPr wrap="none" rtlCol="0">
            <a:spAutoFit/>
          </a:bodyPr>
          <a:lstStyle/>
          <a:p>
            <a:r>
              <a:rPr lang="es-CO" sz="2800" b="1" dirty="0" smtClean="0">
                <a:solidFill>
                  <a:schemeClr val="bg1"/>
                </a:solidFill>
              </a:rPr>
              <a:t>Imposibilidad de tránsito</a:t>
            </a:r>
            <a:endParaRPr lang="es-CO" sz="2800" b="1" dirty="0">
              <a:solidFill>
                <a:schemeClr val="bg1"/>
              </a:solidFill>
            </a:endParaRPr>
          </a:p>
        </p:txBody>
      </p:sp>
      <p:sp>
        <p:nvSpPr>
          <p:cNvPr id="4" name="3 CuadroTexto"/>
          <p:cNvSpPr txBox="1"/>
          <p:nvPr/>
        </p:nvSpPr>
        <p:spPr>
          <a:xfrm>
            <a:off x="1665970" y="434805"/>
            <a:ext cx="5787008"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sz="3200" dirty="0" smtClean="0"/>
              <a:t>CÁRCEL LA MODELO</a:t>
            </a:r>
            <a:endParaRPr lang="es-CO" sz="3200" dirty="0"/>
          </a:p>
        </p:txBody>
      </p:sp>
    </p:spTree>
    <p:extLst>
      <p:ext uri="{BB962C8B-B14F-4D97-AF65-F5344CB8AC3E}">
        <p14:creationId xmlns:p14="http://schemas.microsoft.com/office/powerpoint/2010/main" val="42204074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indyBurgos\Downloads\SAM_2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8784976" cy="576064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7" y="5570115"/>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6" y="5771728"/>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abajo"/>
          <p:cNvSpPr/>
          <p:nvPr/>
        </p:nvSpPr>
        <p:spPr>
          <a:xfrm rot="18986819">
            <a:off x="2195736" y="1628800"/>
            <a:ext cx="1748676" cy="2518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2 CuadroTexto"/>
          <p:cNvSpPr txBox="1"/>
          <p:nvPr/>
        </p:nvSpPr>
        <p:spPr>
          <a:xfrm>
            <a:off x="3275856" y="4402914"/>
            <a:ext cx="2750240" cy="584775"/>
          </a:xfrm>
          <a:prstGeom prst="rect">
            <a:avLst/>
          </a:prstGeom>
          <a:noFill/>
        </p:spPr>
        <p:txBody>
          <a:bodyPr wrap="none" rtlCol="0">
            <a:spAutoFit/>
          </a:bodyPr>
          <a:lstStyle/>
          <a:p>
            <a:r>
              <a:rPr lang="es-CO" sz="3200" b="1" dirty="0" smtClean="0">
                <a:solidFill>
                  <a:schemeClr val="bg1"/>
                </a:solidFill>
              </a:rPr>
              <a:t>Falta de diseño</a:t>
            </a:r>
            <a:endParaRPr lang="es-CO" sz="3200" b="1" dirty="0">
              <a:solidFill>
                <a:schemeClr val="bg1"/>
              </a:solidFill>
            </a:endParaRPr>
          </a:p>
        </p:txBody>
      </p:sp>
      <p:sp>
        <p:nvSpPr>
          <p:cNvPr id="4" name="3 CuadroTexto"/>
          <p:cNvSpPr txBox="1"/>
          <p:nvPr/>
        </p:nvSpPr>
        <p:spPr>
          <a:xfrm>
            <a:off x="1357889" y="61581"/>
            <a:ext cx="6984776"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CO" sz="3200" dirty="0" smtClean="0"/>
              <a:t>CÁRCEL LA MODELO</a:t>
            </a:r>
            <a:endParaRPr lang="es-CO" sz="3200" dirty="0"/>
          </a:p>
        </p:txBody>
      </p:sp>
    </p:spTree>
    <p:extLst>
      <p:ext uri="{BB962C8B-B14F-4D97-AF65-F5344CB8AC3E}">
        <p14:creationId xmlns:p14="http://schemas.microsoft.com/office/powerpoint/2010/main" val="41418978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indyBurgos\Downloads\SAM_22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84976" cy="597666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637" y="5464125"/>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44552"/>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onector fuera de página"/>
          <p:cNvSpPr/>
          <p:nvPr/>
        </p:nvSpPr>
        <p:spPr>
          <a:xfrm>
            <a:off x="2395537" y="2276872"/>
            <a:ext cx="3904655" cy="2016224"/>
          </a:xfrm>
          <a:prstGeom prst="flowChartOffpageConnector">
            <a:avLst/>
          </a:prstGeom>
          <a:solidFill>
            <a:schemeClr val="accent1">
              <a:alpha val="0"/>
            </a:schemeClr>
          </a:solidFill>
          <a:ln w="146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smtClean="0"/>
              <a:t>Inseguridad para los reclusos</a:t>
            </a:r>
            <a:endParaRPr lang="es-CO" sz="3600" b="1" dirty="0"/>
          </a:p>
        </p:txBody>
      </p:sp>
      <p:sp>
        <p:nvSpPr>
          <p:cNvPr id="3" name="2 CuadroTexto"/>
          <p:cNvSpPr txBox="1"/>
          <p:nvPr/>
        </p:nvSpPr>
        <p:spPr>
          <a:xfrm>
            <a:off x="1655676" y="0"/>
            <a:ext cx="5832648"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sz="3200" dirty="0" smtClean="0"/>
              <a:t>CÁRCEL LA MODELO</a:t>
            </a:r>
            <a:endParaRPr lang="es-CO" sz="3200" dirty="0"/>
          </a:p>
        </p:txBody>
      </p:sp>
    </p:spTree>
    <p:extLst>
      <p:ext uri="{BB962C8B-B14F-4D97-AF65-F5344CB8AC3E}">
        <p14:creationId xmlns:p14="http://schemas.microsoft.com/office/powerpoint/2010/main" val="1017472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95700"/>
            <a:ext cx="8640960" cy="327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467544" y="5085184"/>
            <a:ext cx="7776864" cy="276999"/>
          </a:xfrm>
          <a:prstGeom prst="rect">
            <a:avLst/>
          </a:prstGeom>
          <a:noFill/>
        </p:spPr>
        <p:txBody>
          <a:bodyPr wrap="square" rtlCol="0">
            <a:spAutoFit/>
          </a:bodyPr>
          <a:lstStyle/>
          <a:p>
            <a:r>
              <a:rPr lang="es-CO" sz="1200" dirty="0" smtClean="0"/>
              <a:t>Fuente: http</a:t>
            </a:r>
            <a:r>
              <a:rPr lang="es-CO" sz="1200" dirty="0"/>
              <a:t>://www.inpec.gov.co/portal/page/portal/Inpec/Institucion/Estad%EDsticas/Estadisticas/Estad%EDsticas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5661248"/>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1" y="5861846"/>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23528" y="764704"/>
            <a:ext cx="864096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CO" sz="2400" b="1" dirty="0" smtClean="0"/>
              <a:t>HACINAMIENTO EN LOS CENTROS DE RECLUSIÓN A NIVEL NACIONAL</a:t>
            </a:r>
            <a:endParaRPr lang="es-CO" sz="2400" b="1" dirty="0"/>
          </a:p>
        </p:txBody>
      </p:sp>
    </p:spTree>
    <p:extLst>
      <p:ext uri="{BB962C8B-B14F-4D97-AF65-F5344CB8AC3E}">
        <p14:creationId xmlns:p14="http://schemas.microsoft.com/office/powerpoint/2010/main" val="3957860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6424" y="1330280"/>
            <a:ext cx="7345976" cy="409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90470" y="548680"/>
            <a:ext cx="7859216" cy="922114"/>
          </a:xfrm>
        </p:spPr>
        <p:style>
          <a:lnRef idx="1">
            <a:schemeClr val="accent1"/>
          </a:lnRef>
          <a:fillRef idx="3">
            <a:schemeClr val="accent1"/>
          </a:fillRef>
          <a:effectRef idx="2">
            <a:schemeClr val="accent1"/>
          </a:effectRef>
          <a:fontRef idx="minor">
            <a:schemeClr val="lt1"/>
          </a:fontRef>
        </p:style>
        <p:txBody>
          <a:bodyPr>
            <a:normAutofit/>
          </a:bodyPr>
          <a:lstStyle/>
          <a:p>
            <a:r>
              <a:rPr lang="es-CO" sz="2800" b="1" dirty="0" smtClean="0"/>
              <a:t>CAPACIDAD CARCELARIA VS. TOTAL DE RECLUSOS </a:t>
            </a:r>
            <a:endParaRPr lang="es-CO" sz="2800" b="1" dirty="0"/>
          </a:p>
        </p:txBody>
      </p:sp>
      <p:sp>
        <p:nvSpPr>
          <p:cNvPr id="5" name="4 CuadroTexto"/>
          <p:cNvSpPr txBox="1"/>
          <p:nvPr/>
        </p:nvSpPr>
        <p:spPr>
          <a:xfrm>
            <a:off x="491336" y="5538137"/>
            <a:ext cx="6408712" cy="246221"/>
          </a:xfrm>
          <a:prstGeom prst="rect">
            <a:avLst/>
          </a:prstGeom>
          <a:noFill/>
        </p:spPr>
        <p:txBody>
          <a:bodyPr wrap="square" rtlCol="0">
            <a:spAutoFit/>
          </a:bodyPr>
          <a:lstStyle/>
          <a:p>
            <a:r>
              <a:rPr lang="es-CO" sz="1000" dirty="0" smtClean="0"/>
              <a:t>Fuente: </a:t>
            </a:r>
            <a:r>
              <a:rPr lang="es-CO" sz="1000" dirty="0" smtClean="0">
                <a:hlinkClick r:id="rId4"/>
              </a:rPr>
              <a:t>http</a:t>
            </a:r>
            <a:r>
              <a:rPr lang="es-CO" sz="1000" dirty="0">
                <a:hlinkClick r:id="rId4"/>
              </a:rPr>
              <a:t>://</a:t>
            </a:r>
            <a:r>
              <a:rPr lang="es-CO" sz="1000" dirty="0" smtClean="0">
                <a:hlinkClick r:id="rId4"/>
              </a:rPr>
              <a:t>www.eltiempo.com/multimedia/especiales/hacinamiento-en-carceles-de-colombia/16549364/1</a:t>
            </a:r>
            <a:r>
              <a:rPr lang="es-CO" sz="1000" dirty="0" smtClean="0"/>
              <a:t> </a:t>
            </a:r>
            <a:endParaRPr lang="es-CO" sz="1000" dirty="0"/>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5661248"/>
            <a:ext cx="7216081" cy="14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 y="5808760"/>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9888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CO"/>
          </a:p>
        </p:txBody>
      </p:sp>
      <p:sp>
        <p:nvSpPr>
          <p:cNvPr id="3" name="2 Marcador de contenido"/>
          <p:cNvSpPr>
            <a:spLocks noGrp="1"/>
          </p:cNvSpPr>
          <p:nvPr>
            <p:ph idx="1"/>
          </p:nvPr>
        </p:nvSpPr>
        <p:spPr/>
        <p:txBody>
          <a:bodyPr>
            <a:normAutofit/>
          </a:bodyPr>
          <a:lstStyle/>
          <a:p>
            <a:pPr marL="0" indent="0" algn="ctr">
              <a:buNone/>
            </a:pPr>
            <a:r>
              <a:rPr lang="es-CO" sz="7200" b="1" dirty="0" smtClean="0"/>
              <a:t>CORTE CONSTITUCIONAL </a:t>
            </a:r>
            <a:endParaRPr lang="es-CO" sz="7200"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5537993"/>
            <a:ext cx="72183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686815"/>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638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dirty="0"/>
          </a:p>
        </p:txBody>
      </p:sp>
      <p:sp>
        <p:nvSpPr>
          <p:cNvPr id="3" name="Marcador de contenido 2"/>
          <p:cNvSpPr>
            <a:spLocks noGrp="1"/>
          </p:cNvSpPr>
          <p:nvPr>
            <p:ph idx="1"/>
          </p:nvPr>
        </p:nvSpPr>
        <p:spPr/>
        <p:txBody>
          <a:bodyPr/>
          <a:lstStyle/>
          <a:p>
            <a:endParaRPr lang="en-GB" dirty="0"/>
          </a:p>
        </p:txBody>
      </p:sp>
      <p:pic>
        <p:nvPicPr>
          <p:cNvPr id="4"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247138" y="22535"/>
            <a:ext cx="8867328" cy="5544616"/>
          </a:xfrm>
          <a:prstGeom prst="rect">
            <a:avLst/>
          </a:prstGeom>
          <a:noFill/>
          <a:ln>
            <a:noFill/>
          </a:ln>
        </p:spPr>
      </p:pic>
      <p:sp>
        <p:nvSpPr>
          <p:cNvPr id="5" name="Rectángulo 4"/>
          <p:cNvSpPr/>
          <p:nvPr/>
        </p:nvSpPr>
        <p:spPr>
          <a:xfrm>
            <a:off x="8339222" y="1411867"/>
            <a:ext cx="216024"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ángulo 5"/>
          <p:cNvSpPr/>
          <p:nvPr/>
        </p:nvSpPr>
        <p:spPr>
          <a:xfrm>
            <a:off x="8033161" y="1553976"/>
            <a:ext cx="201030" cy="27363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ángulo 6"/>
          <p:cNvSpPr/>
          <p:nvPr/>
        </p:nvSpPr>
        <p:spPr>
          <a:xfrm>
            <a:off x="1547664" y="3282168"/>
            <a:ext cx="216024" cy="10081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uadroTexto 7"/>
          <p:cNvSpPr txBox="1"/>
          <p:nvPr/>
        </p:nvSpPr>
        <p:spPr>
          <a:xfrm>
            <a:off x="7943975" y="4878730"/>
            <a:ext cx="906116"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sz="1600" dirty="0" smtClean="0"/>
              <a:t>2016</a:t>
            </a:r>
            <a:endParaRPr lang="en-GB" sz="1600" dirty="0"/>
          </a:p>
        </p:txBody>
      </p:sp>
      <p:cxnSp>
        <p:nvCxnSpPr>
          <p:cNvPr id="10" name="Conector recto de flecha 9"/>
          <p:cNvCxnSpPr/>
          <p:nvPr/>
        </p:nvCxnSpPr>
        <p:spPr>
          <a:xfrm flipV="1">
            <a:off x="8450009" y="4437112"/>
            <a:ext cx="0" cy="316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8133676" y="1053794"/>
            <a:ext cx="966068" cy="266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120.657</a:t>
            </a:r>
            <a:endParaRPr lang="en-GB" dirty="0"/>
          </a:p>
        </p:txBody>
      </p:sp>
      <p:sp>
        <p:nvSpPr>
          <p:cNvPr id="9" name="8 Rectángulo"/>
          <p:cNvSpPr/>
          <p:nvPr/>
        </p:nvSpPr>
        <p:spPr>
          <a:xfrm>
            <a:off x="505773" y="5240874"/>
            <a:ext cx="4968552" cy="369332"/>
          </a:xfrm>
          <a:prstGeom prst="rect">
            <a:avLst/>
          </a:prstGeom>
        </p:spPr>
        <p:txBody>
          <a:bodyPr wrap="square">
            <a:spAutoFit/>
          </a:bodyPr>
          <a:lstStyle/>
          <a:p>
            <a:r>
              <a:rPr lang="en-GB" dirty="0"/>
              <a:t>CORTE CONSTITUCIONAL, Sentencia  T 388 de 2013</a:t>
            </a:r>
            <a:endParaRPr lang="es-CO" dirty="0"/>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5610206"/>
            <a:ext cx="7504113"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0" y="5753874"/>
            <a:ext cx="239553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778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11053</TotalTime>
  <Words>2014</Words>
  <Application>Microsoft Office PowerPoint</Application>
  <PresentationFormat>Presentación en pantalla (4:3)</PresentationFormat>
  <Paragraphs>175</Paragraphs>
  <Slides>52</Slides>
  <Notes>13</Notes>
  <HiddenSlides>0</HiddenSlides>
  <MMClips>1</MMClips>
  <ScaleCrop>false</ScaleCrop>
  <HeadingPairs>
    <vt:vector size="4" baseType="variant">
      <vt:variant>
        <vt:lpstr>Tema</vt:lpstr>
      </vt:variant>
      <vt:variant>
        <vt:i4>1</vt:i4>
      </vt:variant>
      <vt:variant>
        <vt:lpstr>Títulos de diapositiva</vt:lpstr>
      </vt:variant>
      <vt:variant>
        <vt:i4>52</vt:i4>
      </vt:variant>
    </vt:vector>
  </HeadingPairs>
  <TitlesOfParts>
    <vt:vector size="53" baseType="lpstr">
      <vt:lpstr>Tema de Office</vt:lpstr>
      <vt:lpstr>DEBATE DE CONTROL POLÍTICO </vt:lpstr>
      <vt:lpstr>CRONOLOGÍA</vt:lpstr>
      <vt:lpstr>CRONOLOGÍA</vt:lpstr>
      <vt:lpstr>SISTEMA CARCELARIO: ALGUNOS EJEMPLOS</vt:lpstr>
      <vt:lpstr>Presentación de PowerPoint</vt:lpstr>
      <vt:lpstr>Presentación de PowerPoint</vt:lpstr>
      <vt:lpstr>CAPACIDAD CARCELARIA VS. TOTAL DE RECLUSOS </vt:lpstr>
      <vt:lpstr>Presentación de PowerPoint</vt:lpstr>
      <vt:lpstr>Presentación de PowerPoint</vt:lpstr>
      <vt:lpstr>Así se ve una celda del Patio 5 de  La Modelo </vt:lpstr>
      <vt:lpstr>Presentación de PowerPoint</vt:lpstr>
      <vt:lpstr>Riohacha-La Guajira</vt:lpstr>
      <vt:lpstr>Presentación de PowerPoint</vt:lpstr>
      <vt:lpstr>Presentación de PowerPoint</vt:lpstr>
      <vt:lpstr>Presentación de PowerPoint</vt:lpstr>
      <vt:lpstr>TASA DE ENCARCELAMIENTO DE COLOMBIA VS LA REGIÓN</vt:lpstr>
      <vt:lpstr>Presentación de PowerPoint</vt:lpstr>
      <vt:lpstr>Presentación de PowerPoint</vt:lpstr>
      <vt:lpstr>Presentación de PowerPoint</vt:lpstr>
      <vt:lpstr>LOS FINES DE LA RESOCIALIZACIÓN</vt:lpstr>
      <vt:lpstr>Presentación de PowerPoint</vt:lpstr>
      <vt:lpstr>VALLEDUPAR-CÉSAR</vt:lpstr>
      <vt:lpstr>Presentación de PowerPoint</vt:lpstr>
      <vt:lpstr>Población reclusa - Reincidencia </vt:lpstr>
      <vt:lpstr>Presentación de PowerPoint</vt:lpstr>
      <vt:lpstr>LA SITUACIÓN DE LOS CENTROS DE RECLUSIÓN EN BOGOTÁ</vt:lpstr>
      <vt:lpstr>Presentación de PowerPoint</vt:lpstr>
      <vt:lpstr>Presentación de PowerPoint</vt:lpstr>
      <vt:lpstr>Presentación de PowerPoint</vt:lpstr>
      <vt:lpstr>Patio de tercera edad, Cárcel Modelo</vt:lpstr>
      <vt:lpstr>Patio Piloto  (para personas con discapacidad)</vt:lpstr>
      <vt:lpstr>PATIO 3  (Delitos políticos, extranjeros, narcotráfico)</vt:lpstr>
      <vt:lpstr>Presentación de PowerPoint</vt:lpstr>
      <vt:lpstr>Patio 5, La Modelo</vt:lpstr>
      <vt:lpstr>Presentación de PowerPoint</vt:lpstr>
      <vt:lpstr>Presentación de PowerPoint</vt:lpstr>
      <vt:lpstr>Presentación de PowerPoint</vt:lpstr>
      <vt:lpstr>Unidad de Servicios Penitenciarios y Carcelarios  USPEC</vt:lpstr>
      <vt:lpstr>Unidad de Servicios Penitenciarios y Carcelarios USPEC </vt:lpstr>
      <vt:lpstr>Unidad de Servicios Penitenciarios  y Carcelarios  USPEC </vt:lpstr>
      <vt:lpstr>Denuncia </vt:lpstr>
      <vt:lpstr>Presentación de PowerPoint</vt:lpstr>
      <vt:lpstr>Presentación de PowerPoint</vt:lpstr>
      <vt:lpstr>Presentación de PowerPoint</vt:lpstr>
      <vt:lpstr>CONCLUSIONES</vt:lpstr>
      <vt:lpstr>Presentación de PowerPoint</vt:lpstr>
      <vt:lpstr>CÁRCEL JUDICIAL DE VALLEDUPAR</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DEBATE DE CONTROL POLÍTICO - INPEC</dc:title>
  <dc:creator>tatianacabello</dc:creator>
  <cp:lastModifiedBy>CindyBurgos</cp:lastModifiedBy>
  <cp:revision>163</cp:revision>
  <cp:lastPrinted>2016-09-06T14:53:05Z</cp:lastPrinted>
  <dcterms:created xsi:type="dcterms:W3CDTF">2016-04-27T15:19:37Z</dcterms:created>
  <dcterms:modified xsi:type="dcterms:W3CDTF">2016-09-06T14:53:20Z</dcterms:modified>
</cp:coreProperties>
</file>