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8" r:id="rId2"/>
  </p:sldMasterIdLst>
  <p:notesMasterIdLst>
    <p:notesMasterId r:id="rId11"/>
  </p:notesMasterIdLst>
  <p:sldIdLst>
    <p:sldId id="353" r:id="rId3"/>
    <p:sldId id="387" r:id="rId4"/>
    <p:sldId id="388" r:id="rId5"/>
    <p:sldId id="382" r:id="rId6"/>
    <p:sldId id="383" r:id="rId7"/>
    <p:sldId id="379" r:id="rId8"/>
    <p:sldId id="384" r:id="rId9"/>
    <p:sldId id="385" r:id="rId1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 Cen MT Condensed" panose="020B0606020104020203" pitchFamily="34" charset="0"/>
      <p:regular r:id="rId18"/>
      <p:bold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C00000"/>
    <a:srgbClr val="D9D9D9"/>
    <a:srgbClr val="BFBFBF"/>
    <a:srgbClr val="00B050"/>
    <a:srgbClr val="217BC5"/>
    <a:srgbClr val="A5EDA8"/>
    <a:srgbClr val="8EE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 autoAdjust="0"/>
    <p:restoredTop sz="96343" autoAdjust="0"/>
  </p:normalViewPr>
  <p:slideViewPr>
    <p:cSldViewPr>
      <p:cViewPr>
        <p:scale>
          <a:sx n="80" d="100"/>
          <a:sy n="80" d="100"/>
        </p:scale>
        <p:origin x="-13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16004159\Desktop\Libro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16004159\Desktop\Libro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28789268\Desktop\Insumos%20Presentaci&#243;n%20Venezuela-China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28789268\Desktop\Insumos%20Presentaci&#243;n%20Venezuela-Chin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3896414890662"/>
          <c:y val="3.5469564219461389E-2"/>
          <c:w val="0.58192757469653333"/>
          <c:h val="0.9290608715610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Hoja1!$A$31:$A$40</c:f>
              <c:strCache>
                <c:ptCount val="10"/>
                <c:pt idx="0">
                  <c:v>1.Estados Unidos</c:v>
                </c:pt>
                <c:pt idx="1">
                  <c:v>2.Venezuela</c:v>
                </c:pt>
                <c:pt idx="2">
                  <c:v>3.Panamá</c:v>
                </c:pt>
                <c:pt idx="3">
                  <c:v>4.Ecuador</c:v>
                </c:pt>
                <c:pt idx="4">
                  <c:v>5.México</c:v>
                </c:pt>
                <c:pt idx="5">
                  <c:v>6.España</c:v>
                </c:pt>
                <c:pt idx="6">
                  <c:v>7.Perú</c:v>
                </c:pt>
                <c:pt idx="7">
                  <c:v>8.Brasil</c:v>
                </c:pt>
                <c:pt idx="8">
                  <c:v>9.Chile </c:v>
                </c:pt>
                <c:pt idx="9">
                  <c:v>Otros</c:v>
                </c:pt>
              </c:strCache>
            </c:strRef>
          </c:cat>
          <c:val>
            <c:numRef>
              <c:f>Hoja1!$B$31:$B$40</c:f>
              <c:numCache>
                <c:formatCode>_(* #,##0_);_(* \(#,##0\);_(* "-"??_);_(@_)</c:formatCode>
                <c:ptCount val="10"/>
                <c:pt idx="0">
                  <c:v>1234907</c:v>
                </c:pt>
                <c:pt idx="1">
                  <c:v>522562</c:v>
                </c:pt>
                <c:pt idx="2">
                  <c:v>416290</c:v>
                </c:pt>
                <c:pt idx="3">
                  <c:v>347550</c:v>
                </c:pt>
                <c:pt idx="4">
                  <c:v>283217</c:v>
                </c:pt>
                <c:pt idx="5">
                  <c:v>196309</c:v>
                </c:pt>
                <c:pt idx="6">
                  <c:v>125568</c:v>
                </c:pt>
                <c:pt idx="7">
                  <c:v>106782</c:v>
                </c:pt>
                <c:pt idx="8">
                  <c:v>86920</c:v>
                </c:pt>
                <c:pt idx="9">
                  <c:v>590751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8"/>
        <c:axId val="77198080"/>
        <c:axId val="77199616"/>
      </c:barChart>
      <c:catAx>
        <c:axId val="77198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endParaRPr lang="es-CO"/>
          </a:p>
        </c:txPr>
        <c:crossAx val="77199616"/>
        <c:crosses val="autoZero"/>
        <c:auto val="1"/>
        <c:lblAlgn val="ctr"/>
        <c:lblOffset val="100"/>
        <c:noMultiLvlLbl val="0"/>
      </c:catAx>
      <c:valAx>
        <c:axId val="77199616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771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3896414890662"/>
          <c:y val="3.5469564219461389E-2"/>
          <c:w val="0.55902004343482559"/>
          <c:h val="0.9290608715610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Hoja1!$A$17:$A$26</c:f>
              <c:strCache>
                <c:ptCount val="10"/>
                <c:pt idx="0">
                  <c:v>1.Estados Unidos</c:v>
                </c:pt>
                <c:pt idx="1">
                  <c:v>2.Panamá</c:v>
                </c:pt>
                <c:pt idx="2">
                  <c:v>3.Venezuela</c:v>
                </c:pt>
                <c:pt idx="3">
                  <c:v>4.México</c:v>
                </c:pt>
                <c:pt idx="4">
                  <c:v>5.Ecuador</c:v>
                </c:pt>
                <c:pt idx="5">
                  <c:v>6.España</c:v>
                </c:pt>
                <c:pt idx="6">
                  <c:v>7.Perú</c:v>
                </c:pt>
                <c:pt idx="7">
                  <c:v>8.Chile </c:v>
                </c:pt>
                <c:pt idx="8">
                  <c:v>9.Brasil</c:v>
                </c:pt>
                <c:pt idx="9">
                  <c:v>Otros</c:v>
                </c:pt>
              </c:strCache>
            </c:strRef>
          </c:cat>
          <c:val>
            <c:numRef>
              <c:f>Hoja1!$B$17:$B$26</c:f>
              <c:numCache>
                <c:formatCode>_(* #,##0_);_(* \(#,##0\);_(* "-"??_);_(@_)</c:formatCode>
                <c:ptCount val="10"/>
                <c:pt idx="0">
                  <c:v>1256053</c:v>
                </c:pt>
                <c:pt idx="1">
                  <c:v>406628</c:v>
                </c:pt>
                <c:pt idx="2">
                  <c:v>371521</c:v>
                </c:pt>
                <c:pt idx="3">
                  <c:v>352749</c:v>
                </c:pt>
                <c:pt idx="4">
                  <c:v>319991</c:v>
                </c:pt>
                <c:pt idx="5">
                  <c:v>221086</c:v>
                </c:pt>
                <c:pt idx="6">
                  <c:v>138630</c:v>
                </c:pt>
                <c:pt idx="7">
                  <c:v>100945</c:v>
                </c:pt>
                <c:pt idx="8">
                  <c:v>87368</c:v>
                </c:pt>
                <c:pt idx="9">
                  <c:v>606537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8"/>
        <c:axId val="88090496"/>
        <c:axId val="88092032"/>
      </c:barChart>
      <c:catAx>
        <c:axId val="88090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endParaRPr lang="es-CO"/>
          </a:p>
        </c:txPr>
        <c:crossAx val="88092032"/>
        <c:crosses val="autoZero"/>
        <c:auto val="1"/>
        <c:lblAlgn val="ctr"/>
        <c:lblOffset val="100"/>
        <c:noMultiLvlLbl val="0"/>
      </c:catAx>
      <c:valAx>
        <c:axId val="88092032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880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7352934997584"/>
          <c:y val="3.5469576465465349E-2"/>
          <c:w val="0.55326930979662658"/>
          <c:h val="0.9290608715610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Hoja1!$B$71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Hoja1!$A$72:$A$81</c:f>
              <c:strCache>
                <c:ptCount val="10"/>
                <c:pt idx="0">
                  <c:v>1.Estados Unidos</c:v>
                </c:pt>
                <c:pt idx="1">
                  <c:v>2.Venezuela</c:v>
                </c:pt>
                <c:pt idx="2">
                  <c:v>3.Ecuador</c:v>
                </c:pt>
                <c:pt idx="3">
                  <c:v>4.Brasil</c:v>
                </c:pt>
                <c:pt idx="4">
                  <c:v>5.Perú</c:v>
                </c:pt>
                <c:pt idx="5">
                  <c:v>6.Argentina</c:v>
                </c:pt>
                <c:pt idx="6">
                  <c:v>7.México</c:v>
                </c:pt>
                <c:pt idx="7">
                  <c:v>8.España</c:v>
                </c:pt>
                <c:pt idx="8">
                  <c:v>9Chile</c:v>
                </c:pt>
                <c:pt idx="9">
                  <c:v>Otros</c:v>
                </c:pt>
              </c:strCache>
            </c:strRef>
          </c:cat>
          <c:val>
            <c:numRef>
              <c:f>Hoja1!$B$72:$B$81</c:f>
              <c:numCache>
                <c:formatCode>_(* #,##0_);_(* \(#,##0\);_(* "-"??_);_(@_)</c:formatCode>
                <c:ptCount val="10"/>
                <c:pt idx="0">
                  <c:v>376015</c:v>
                </c:pt>
                <c:pt idx="1">
                  <c:v>291539</c:v>
                </c:pt>
                <c:pt idx="2">
                  <c:v>130460</c:v>
                </c:pt>
                <c:pt idx="3">
                  <c:v>127495</c:v>
                </c:pt>
                <c:pt idx="4">
                  <c:v>126105</c:v>
                </c:pt>
                <c:pt idx="5">
                  <c:v>125356</c:v>
                </c:pt>
                <c:pt idx="6">
                  <c:v>114804</c:v>
                </c:pt>
                <c:pt idx="7">
                  <c:v>107416</c:v>
                </c:pt>
                <c:pt idx="8">
                  <c:v>104122</c:v>
                </c:pt>
                <c:pt idx="9">
                  <c:v>548606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8"/>
        <c:axId val="87454848"/>
        <c:axId val="87456384"/>
      </c:barChart>
      <c:catAx>
        <c:axId val="8745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endParaRPr lang="es-CO"/>
          </a:p>
        </c:txPr>
        <c:crossAx val="87456384"/>
        <c:crosses val="autoZero"/>
        <c:auto val="1"/>
        <c:lblAlgn val="ctr"/>
        <c:lblOffset val="100"/>
        <c:noMultiLvlLbl val="0"/>
      </c:catAx>
      <c:valAx>
        <c:axId val="87456384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874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3896414890662"/>
          <c:y val="3.5469564219461389E-2"/>
          <c:w val="0.61275366205936155"/>
          <c:h val="0.9290608715610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Hoja1!$B$83</c:f>
              <c:strCache>
                <c:ptCount val="1"/>
                <c:pt idx="0">
                  <c:v> 2.015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Hoja1!$A$84:$A$93</c:f>
              <c:strCache>
                <c:ptCount val="10"/>
                <c:pt idx="0">
                  <c:v>1.Estados Unidos</c:v>
                </c:pt>
                <c:pt idx="1">
                  <c:v>2.Venezuela</c:v>
                </c:pt>
                <c:pt idx="2">
                  <c:v>3.Ecuador</c:v>
                </c:pt>
                <c:pt idx="3">
                  <c:v>4.México</c:v>
                </c:pt>
                <c:pt idx="4">
                  <c:v>5.Brasil</c:v>
                </c:pt>
                <c:pt idx="5">
                  <c:v>6.Perú</c:v>
                </c:pt>
                <c:pt idx="6">
                  <c:v>7.Argentina</c:v>
                </c:pt>
                <c:pt idx="7">
                  <c:v>8.España</c:v>
                </c:pt>
                <c:pt idx="8">
                  <c:v>9.Chile</c:v>
                </c:pt>
                <c:pt idx="9">
                  <c:v>Otros</c:v>
                </c:pt>
              </c:strCache>
            </c:strRef>
          </c:cat>
          <c:val>
            <c:numRef>
              <c:f>Hoja1!$B$84:$B$93</c:f>
              <c:numCache>
                <c:formatCode>_(* #,##0_);_(* \(#,##0\);_(* "-"??_);_(@_)</c:formatCode>
                <c:ptCount val="10"/>
                <c:pt idx="0">
                  <c:v>445957</c:v>
                </c:pt>
                <c:pt idx="1">
                  <c:v>329478</c:v>
                </c:pt>
                <c:pt idx="2">
                  <c:v>155727</c:v>
                </c:pt>
                <c:pt idx="3">
                  <c:v>152123</c:v>
                </c:pt>
                <c:pt idx="4">
                  <c:v>141624</c:v>
                </c:pt>
                <c:pt idx="5">
                  <c:v>138485</c:v>
                </c:pt>
                <c:pt idx="6">
                  <c:v>133988</c:v>
                </c:pt>
                <c:pt idx="7">
                  <c:v>116706</c:v>
                </c:pt>
                <c:pt idx="8">
                  <c:v>112136</c:v>
                </c:pt>
                <c:pt idx="9">
                  <c:v>661239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8"/>
        <c:axId val="87513344"/>
        <c:axId val="87519232"/>
      </c:barChart>
      <c:catAx>
        <c:axId val="87513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endParaRPr lang="es-CO"/>
          </a:p>
        </c:txPr>
        <c:crossAx val="87519232"/>
        <c:crosses val="autoZero"/>
        <c:auto val="1"/>
        <c:lblAlgn val="ctr"/>
        <c:lblOffset val="100"/>
        <c:noMultiLvlLbl val="0"/>
      </c:catAx>
      <c:valAx>
        <c:axId val="87519232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875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277777777777777E-2"/>
          <c:y val="9.1268579172600922E-2"/>
          <c:w val="0.96944444444444444"/>
          <c:h val="0.8169855275864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'Flujos colombianos'!$B$1</c:f>
              <c:strCache>
                <c:ptCount val="1"/>
                <c:pt idx="0">
                  <c:v>Entradas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1876260718908357E-3"/>
                  <c:y val="0.10054338514612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68806074161957E-3"/>
                  <c:y val="8.4425227472247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74037158914549E-3"/>
                  <c:y val="0.17568995435194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18742309161115E-3"/>
                  <c:y val="0.185058953097327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85227117465858E-3"/>
                  <c:y val="0.182917149918297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555555555555558E-3"/>
                  <c:y val="6.9881597853968672E-3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  <a:effectLst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9279658791883049E-3"/>
                  <c:y val="0.194985892642551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'Flujos colombianos'!$A$2:$A$8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'Flujos colombianos'!$B$2:$B$8</c:f>
              <c:numCache>
                <c:formatCode>_(* #,##0_);_(* \(#,##0\);_(* "-"??_);_(@_)</c:formatCode>
                <c:ptCount val="7"/>
                <c:pt idx="0">
                  <c:v>153924</c:v>
                </c:pt>
                <c:pt idx="1">
                  <c:v>154071</c:v>
                </c:pt>
                <c:pt idx="2">
                  <c:v>400099</c:v>
                </c:pt>
                <c:pt idx="3">
                  <c:v>560748</c:v>
                </c:pt>
                <c:pt idx="4">
                  <c:v>497958</c:v>
                </c:pt>
                <c:pt idx="5">
                  <c:v>374462</c:v>
                </c:pt>
                <c:pt idx="6">
                  <c:v>38554</c:v>
                </c:pt>
              </c:numCache>
            </c:numRef>
          </c:val>
        </c:ser>
        <c:ser>
          <c:idx val="1"/>
          <c:order val="1"/>
          <c:tx>
            <c:strRef>
              <c:f>'Flujos colombianos'!$C$1</c:f>
              <c:strCache>
                <c:ptCount val="1"/>
                <c:pt idx="0">
                  <c:v>Salidas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 algn="ctr" rtl="0">
                    <a:defRPr lang="es-CO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60177656232552E-3"/>
                  <c:y val="6.3744835331472655E-2"/>
                </c:manualLayout>
              </c:layout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s-CO" sz="1100" b="1" i="0" u="none" strike="noStrike" kern="1200" baseline="0"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+mn-ea"/>
                        <a:cs typeface="+mn-cs"/>
                      </a:defRPr>
                    </a:pPr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w Cen MT" pitchFamily="34" charset="0"/>
                        <a:ea typeface="+mn-ea"/>
                        <a:cs typeface="+mn-cs"/>
                      </a:rPr>
                      <a:t> 171.013 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0">
                    <a:defRPr lang="es-CO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0">
                    <a:defRPr lang="es-CO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0">
                    <a:defRPr lang="es-CO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0">
                    <a:defRPr lang="es-CO" sz="1100" b="1" i="0" u="none" strike="noStrike" kern="1200" baseline="0">
                      <a:solidFill>
                        <a:schemeClr val="bg1"/>
                      </a:solidFill>
                      <a:effectLst/>
                      <a:latin typeface="Tw Cen MT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659225747353657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0">
                  <a:defRPr lang="es-CO" sz="1100" b="1" i="0" u="none" strike="noStrike" kern="1200" baseline="0">
                    <a:solidFill>
                      <a:schemeClr val="tx1"/>
                    </a:solidFill>
                    <a:effectLst/>
                    <a:latin typeface="Tw Cen MT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'Flujos colombianos'!$A$2:$A$8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'Flujos colombianos'!$C$2:$C$8</c:f>
              <c:numCache>
                <c:formatCode>_(* #,##0_);_(* \(#,##0\);_(* "-"??_);_(@_)</c:formatCode>
                <c:ptCount val="7"/>
                <c:pt idx="0">
                  <c:v>155511</c:v>
                </c:pt>
                <c:pt idx="1">
                  <c:v>171013</c:v>
                </c:pt>
                <c:pt idx="2">
                  <c:v>475007</c:v>
                </c:pt>
                <c:pt idx="3">
                  <c:v>606851</c:v>
                </c:pt>
                <c:pt idx="4">
                  <c:v>522562</c:v>
                </c:pt>
                <c:pt idx="5">
                  <c:v>371521</c:v>
                </c:pt>
                <c:pt idx="6">
                  <c:v>35449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98966912"/>
        <c:axId val="98985088"/>
      </c:barChart>
      <c:catAx>
        <c:axId val="989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ysClr val="windowText" lastClr="000000">
                <a:lumMod val="85000"/>
                <a:lumOff val="15000"/>
              </a:sysClr>
            </a:solidFill>
          </a:ln>
        </c:spPr>
        <c:txPr>
          <a:bodyPr/>
          <a:lstStyle/>
          <a:p>
            <a:pPr>
              <a:defRPr sz="1200" b="1">
                <a:latin typeface="Tw Cen MT Condensed" pitchFamily="34" charset="0"/>
              </a:defRPr>
            </a:pPr>
            <a:endParaRPr lang="es-CO"/>
          </a:p>
        </c:txPr>
        <c:crossAx val="98985088"/>
        <c:crosses val="autoZero"/>
        <c:auto val="1"/>
        <c:lblAlgn val="ctr"/>
        <c:lblOffset val="100"/>
        <c:noMultiLvlLbl val="0"/>
      </c:catAx>
      <c:valAx>
        <c:axId val="9898508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9896691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66688939325868923"/>
          <c:y val="0"/>
          <c:w val="0.25403324584426945"/>
          <c:h val="5.159747870371379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w Cen MT" pitchFamily="34" charset="0"/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303755312908966E-2"/>
          <c:y val="0.11387363411856245"/>
          <c:w val="0.97499951010135222"/>
          <c:h val="0.79964140326345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'FLujos venezolanos'!$B$1</c:f>
              <c:strCache>
                <c:ptCount val="1"/>
                <c:pt idx="0">
                  <c:v>Entradas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3836489690083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199810300580625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'FLujos venezolanos'!$A$2:$A$8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'FLujos venezolanos'!$B$2:$B$8</c:f>
              <c:numCache>
                <c:formatCode>_(* #,##0_);_(* \(#,##0\);_(* "-"??_);_(@_)</c:formatCode>
                <c:ptCount val="7"/>
                <c:pt idx="0">
                  <c:v>202624</c:v>
                </c:pt>
                <c:pt idx="1">
                  <c:v>229234</c:v>
                </c:pt>
                <c:pt idx="2">
                  <c:v>251475</c:v>
                </c:pt>
                <c:pt idx="3">
                  <c:v>261343</c:v>
                </c:pt>
                <c:pt idx="4">
                  <c:v>291539</c:v>
                </c:pt>
                <c:pt idx="5">
                  <c:v>329478</c:v>
                </c:pt>
                <c:pt idx="6">
                  <c:v>137865</c:v>
                </c:pt>
              </c:numCache>
            </c:numRef>
          </c:val>
        </c:ser>
        <c:ser>
          <c:idx val="1"/>
          <c:order val="1"/>
          <c:tx>
            <c:strRef>
              <c:f>'FLujos venezolanos'!$C$1</c:f>
              <c:strCache>
                <c:ptCount val="1"/>
                <c:pt idx="0">
                  <c:v>Salidas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dLbl>
              <c:idx val="6"/>
              <c:layout>
                <c:manualLayout>
                  <c:x val="1.0573433052655153E-16"/>
                  <c:y val="1.7626833441121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ysClr val="windowText" lastClr="000000"/>
                      </a:solidFill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842496488285064E-3"/>
                  <c:y val="0.19281857439846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'FLujos venezolanos'!$A$2:$A$8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'FLujos venezolanos'!$C$2:$C$8</c:f>
              <c:numCache>
                <c:formatCode>_(* #,##0_);_(* \(#,##0\);_(* "-"??_);_(@_)</c:formatCode>
                <c:ptCount val="7"/>
                <c:pt idx="0">
                  <c:v>191224</c:v>
                </c:pt>
                <c:pt idx="1">
                  <c:v>222206</c:v>
                </c:pt>
                <c:pt idx="2">
                  <c:v>238084</c:v>
                </c:pt>
                <c:pt idx="3">
                  <c:v>248921</c:v>
                </c:pt>
                <c:pt idx="4">
                  <c:v>274739</c:v>
                </c:pt>
                <c:pt idx="5">
                  <c:v>314666</c:v>
                </c:pt>
                <c:pt idx="6">
                  <c:v>122150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99043968"/>
        <c:axId val="99049856"/>
      </c:barChart>
      <c:catAx>
        <c:axId val="990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ysClr val="windowText" lastClr="000000">
                <a:lumMod val="85000"/>
                <a:lumOff val="15000"/>
              </a:sysClr>
            </a:solidFill>
          </a:ln>
        </c:spPr>
        <c:txPr>
          <a:bodyPr/>
          <a:lstStyle/>
          <a:p>
            <a:pPr>
              <a:defRPr sz="1400" b="1">
                <a:latin typeface="Tw Cen MT Condensed" pitchFamily="34" charset="0"/>
              </a:defRPr>
            </a:pPr>
            <a:endParaRPr lang="es-CO"/>
          </a:p>
        </c:txPr>
        <c:crossAx val="99049856"/>
        <c:crosses val="autoZero"/>
        <c:auto val="1"/>
        <c:lblAlgn val="ctr"/>
        <c:lblOffset val="100"/>
        <c:noMultiLvlLbl val="0"/>
      </c:catAx>
      <c:valAx>
        <c:axId val="9904985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99043968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66688939325868923"/>
          <c:y val="0"/>
          <c:w val="0.31619802143507603"/>
          <c:h val="7.527521950063777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w Cen MT" pitchFamily="34" charset="0"/>
        </a:defRPr>
      </a:pPr>
      <a:endParaRPr lang="es-C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4559C9-D8AA-40D5-87B8-51CC7F11B316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613D51-B71A-4A15-A90B-9C9D8B8C9B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81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13D51-B71A-4A15-A90B-9C9D8B8C9B9F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655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13D51-B71A-4A15-A90B-9C9D8B8C9B9F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655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13D51-B71A-4A15-A90B-9C9D8B8C9B9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655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2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0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1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1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0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5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398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19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12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7819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25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176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211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6514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1359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8171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7483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384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2" y="2906721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3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56" indent="0">
              <a:buNone/>
              <a:defRPr sz="1900" b="1"/>
            </a:lvl2pPr>
            <a:lvl3pPr marL="914112" indent="0">
              <a:buNone/>
              <a:defRPr sz="1700" b="1"/>
            </a:lvl3pPr>
            <a:lvl4pPr marL="1371171" indent="0">
              <a:buNone/>
              <a:defRPr sz="1600" b="1"/>
            </a:lvl4pPr>
            <a:lvl5pPr marL="1828227" indent="0">
              <a:buNone/>
              <a:defRPr sz="1600" b="1"/>
            </a:lvl5pPr>
            <a:lvl6pPr marL="2285283" indent="0">
              <a:buNone/>
              <a:defRPr sz="1600" b="1"/>
            </a:lvl6pPr>
            <a:lvl7pPr marL="2742338" indent="0">
              <a:buNone/>
              <a:defRPr sz="1600" b="1"/>
            </a:lvl7pPr>
            <a:lvl8pPr marL="3199397" indent="0">
              <a:buNone/>
              <a:defRPr sz="1600" b="1"/>
            </a:lvl8pPr>
            <a:lvl9pPr marL="365645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82"/>
            <a:ext cx="4040188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56" indent="0">
              <a:buNone/>
              <a:defRPr sz="1900" b="1"/>
            </a:lvl2pPr>
            <a:lvl3pPr marL="914112" indent="0">
              <a:buNone/>
              <a:defRPr sz="1700" b="1"/>
            </a:lvl3pPr>
            <a:lvl4pPr marL="1371171" indent="0">
              <a:buNone/>
              <a:defRPr sz="1600" b="1"/>
            </a:lvl4pPr>
            <a:lvl5pPr marL="1828227" indent="0">
              <a:buNone/>
              <a:defRPr sz="1600" b="1"/>
            </a:lvl5pPr>
            <a:lvl6pPr marL="2285283" indent="0">
              <a:buNone/>
              <a:defRPr sz="1600" b="1"/>
            </a:lvl6pPr>
            <a:lvl7pPr marL="2742338" indent="0">
              <a:buNone/>
              <a:defRPr sz="1600" b="1"/>
            </a:lvl7pPr>
            <a:lvl8pPr marL="3199397" indent="0">
              <a:buNone/>
              <a:defRPr sz="1600" b="1"/>
            </a:lvl8pPr>
            <a:lvl9pPr marL="365645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2174882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12" indent="0">
              <a:buNone/>
              <a:defRPr sz="1000"/>
            </a:lvl3pPr>
            <a:lvl4pPr marL="1371171" indent="0">
              <a:buNone/>
              <a:defRPr sz="1000"/>
            </a:lvl4pPr>
            <a:lvl5pPr marL="1828227" indent="0">
              <a:buNone/>
              <a:defRPr sz="1000"/>
            </a:lvl5pPr>
            <a:lvl6pPr marL="2285283" indent="0">
              <a:buNone/>
              <a:defRPr sz="1000"/>
            </a:lvl6pPr>
            <a:lvl7pPr marL="2742338" indent="0">
              <a:buNone/>
              <a:defRPr sz="1000"/>
            </a:lvl7pPr>
            <a:lvl8pPr marL="3199397" indent="0">
              <a:buNone/>
              <a:defRPr sz="1000"/>
            </a:lvl8pPr>
            <a:lvl9pPr marL="365645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7" y="612773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56" indent="0">
              <a:buNone/>
              <a:defRPr sz="2700"/>
            </a:lvl2pPr>
            <a:lvl3pPr marL="914112" indent="0">
              <a:buNone/>
              <a:defRPr sz="2300"/>
            </a:lvl3pPr>
            <a:lvl4pPr marL="1371171" indent="0">
              <a:buNone/>
              <a:defRPr sz="1900"/>
            </a:lvl4pPr>
            <a:lvl5pPr marL="1828227" indent="0">
              <a:buNone/>
              <a:defRPr sz="1900"/>
            </a:lvl5pPr>
            <a:lvl6pPr marL="2285283" indent="0">
              <a:buNone/>
              <a:defRPr sz="1900"/>
            </a:lvl6pPr>
            <a:lvl7pPr marL="2742338" indent="0">
              <a:buNone/>
              <a:defRPr sz="1900"/>
            </a:lvl7pPr>
            <a:lvl8pPr marL="3199397" indent="0">
              <a:buNone/>
              <a:defRPr sz="1900"/>
            </a:lvl8pPr>
            <a:lvl9pPr marL="3656452" indent="0">
              <a:buNone/>
              <a:defRPr sz="19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7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6" indent="0">
              <a:buNone/>
              <a:defRPr sz="1200"/>
            </a:lvl2pPr>
            <a:lvl3pPr marL="914112" indent="0">
              <a:buNone/>
              <a:defRPr sz="1000"/>
            </a:lvl3pPr>
            <a:lvl4pPr marL="1371171" indent="0">
              <a:buNone/>
              <a:defRPr sz="1000"/>
            </a:lvl4pPr>
            <a:lvl5pPr marL="1828227" indent="0">
              <a:buNone/>
              <a:defRPr sz="1000"/>
            </a:lvl5pPr>
            <a:lvl6pPr marL="2285283" indent="0">
              <a:buNone/>
              <a:defRPr sz="1000"/>
            </a:lvl6pPr>
            <a:lvl7pPr marL="2742338" indent="0">
              <a:buNone/>
              <a:defRPr sz="1000"/>
            </a:lvl7pPr>
            <a:lvl8pPr marL="3199397" indent="0">
              <a:buNone/>
              <a:defRPr sz="1000"/>
            </a:lvl8pPr>
            <a:lvl9pPr marL="365645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71867" y="274636"/>
            <a:ext cx="7285181" cy="114300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7999845" cy="4525966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3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03B0-4A49-4DD0-B642-5131F121DE6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08/08/2016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3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 descr="MIGRACION_COLOMBIA_LOGO_sombra_baj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" y="92919"/>
            <a:ext cx="995031" cy="114244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560959" y="0"/>
            <a:ext cx="583045" cy="6858000"/>
          </a:xfrm>
          <a:prstGeom prst="rect">
            <a:avLst/>
          </a:prstGeom>
          <a:solidFill>
            <a:srgbClr val="149D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s-ES" dirty="0">
              <a:solidFill>
                <a:srgbClr val="149D6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21701" y="6084458"/>
            <a:ext cx="622300" cy="63702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 b="0" i="0">
                <a:solidFill>
                  <a:schemeClr val="bg1"/>
                </a:solidFill>
                <a:latin typeface="Frutiger LT Std 77 Black Cn"/>
                <a:cs typeface="Frutiger LT Std 77 Black Cn"/>
              </a:defRPr>
            </a:lvl1pPr>
          </a:lstStyle>
          <a:p>
            <a:fld id="{F3C4891B-0E62-4AE6-852D-B1D976614396}" type="slidenum">
              <a:rPr lang="es-CO" smtClean="0">
                <a:solidFill>
                  <a:prstClr val="white"/>
                </a:solidFill>
              </a:rPr>
              <a:pPr/>
              <a:t>‹Nº›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05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792" indent="-342792" algn="l" defTabSz="4570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717" indent="-285662" algn="l" defTabSz="457056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2643" indent="-228528" algn="l" defTabSz="45705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599699" indent="-228528" algn="l" defTabSz="457056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6755" indent="-228528" algn="l" defTabSz="457056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3811" indent="-228528" algn="l" defTabSz="4570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9" indent="-228528" algn="l" defTabSz="4570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26" indent="-228528" algn="l" defTabSz="4570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80" indent="-228528" algn="l" defTabSz="4570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1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7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3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8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7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52" algn="l" defTabSz="4570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AABC-BA71-473D-BF03-FB581E71E84C}" type="datetimeFigureOut">
              <a:rPr lang="es-CO" smtClean="0"/>
              <a:t>08/08/2016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9306-8754-45E7-BB8E-FA8BC9E71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09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75656" y="2085477"/>
            <a:ext cx="7668344" cy="2376264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3 Subtítulo"/>
          <p:cNvSpPr>
            <a:spLocks noGrp="1"/>
          </p:cNvSpPr>
          <p:nvPr>
            <p:ph type="subTitle" idx="1"/>
          </p:nvPr>
        </p:nvSpPr>
        <p:spPr>
          <a:xfrm>
            <a:off x="1769252" y="1628800"/>
            <a:ext cx="7272808" cy="2900355"/>
          </a:xfrm>
        </p:spPr>
        <p:txBody>
          <a:bodyPr>
            <a:noAutofit/>
          </a:bodyPr>
          <a:lstStyle/>
          <a:p>
            <a:pPr algn="r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r"/>
            <a:r>
              <a:rPr lang="es-CO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Dinámica 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Migratoria </a:t>
            </a:r>
            <a:r>
              <a:rPr lang="es-CO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Colombia-Venezuela</a:t>
            </a:r>
          </a:p>
          <a:p>
            <a:pPr algn="r"/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Christian Krüger Sarmiento</a:t>
            </a: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Director General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r"/>
            <a:endParaRPr lang="es-CO" sz="4400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2085477"/>
            <a:ext cx="288032" cy="2376264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2085477"/>
            <a:ext cx="144016" cy="2376264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3568" y="2085477"/>
            <a:ext cx="144016" cy="2376264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77495" y="4613066"/>
            <a:ext cx="2558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w Cen MT" pitchFamily="34" charset="0"/>
                <a:ea typeface="Tahoma" pitchFamily="34" charset="0"/>
                <a:cs typeface="Arial" panose="020B0604020202020204" pitchFamily="34" charset="0"/>
              </a:rPr>
              <a:t>09 de Agosto de 2016</a:t>
            </a:r>
            <a:endParaRPr lang="es-CO" sz="2000" dirty="0">
              <a:solidFill>
                <a:prstClr val="black">
                  <a:lumMod val="85000"/>
                  <a:lumOff val="15000"/>
                </a:prstClr>
              </a:solidFill>
              <a:latin typeface="Tw Cen MT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62"/>
            <a:ext cx="4211885" cy="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50109" y="1036390"/>
            <a:ext cx="2399996" cy="54502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CO" sz="2400" dirty="0">
                <a:solidFill>
                  <a:schemeClr val="bg1"/>
                </a:solidFill>
                <a:latin typeface="Tw Cen MT Condensed" pitchFamily="34" charset="0"/>
              </a:rPr>
              <a:t>2014</a:t>
            </a:r>
          </a:p>
        </p:txBody>
      </p:sp>
      <p:graphicFrame>
        <p:nvGraphicFramePr>
          <p:cNvPr id="3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923086"/>
              </p:ext>
            </p:extLst>
          </p:nvPr>
        </p:nvGraphicFramePr>
        <p:xfrm>
          <a:off x="450274" y="1700808"/>
          <a:ext cx="443611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52418"/>
              </p:ext>
            </p:extLst>
          </p:nvPr>
        </p:nvGraphicFramePr>
        <p:xfrm>
          <a:off x="4860032" y="1700808"/>
          <a:ext cx="3960394" cy="431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3622805" y="2564904"/>
            <a:ext cx="1368152" cy="288032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355976" y="2401839"/>
            <a:ext cx="576064" cy="276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200" dirty="0"/>
              <a:t>-2</a:t>
            </a:r>
            <a:r>
              <a:rPr lang="es-CO" sz="1200" dirty="0">
                <a:latin typeface="Tw Cen MT" pitchFamily="34" charset="0"/>
              </a:rPr>
              <a:t>9%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111803" y="4725144"/>
            <a:ext cx="2007875" cy="36004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Triángulo isósceles"/>
          <p:cNvSpPr/>
          <p:nvPr/>
        </p:nvSpPr>
        <p:spPr>
          <a:xfrm>
            <a:off x="3971553" y="4552552"/>
            <a:ext cx="326177" cy="2461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3968" y="4465207"/>
            <a:ext cx="576064" cy="276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200" dirty="0"/>
              <a:t> 16</a:t>
            </a:r>
            <a:r>
              <a:rPr lang="es-CO" sz="1200" dirty="0">
                <a:latin typeface="Tw Cen MT" pitchFamily="34" charset="0"/>
              </a:rPr>
              <a:t>%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332340" y="3284984"/>
            <a:ext cx="1887732" cy="36004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83968" y="3058955"/>
            <a:ext cx="576064" cy="276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000" dirty="0"/>
              <a:t> </a:t>
            </a:r>
            <a:r>
              <a:rPr lang="es-CO" sz="1200" dirty="0"/>
              <a:t>25</a:t>
            </a:r>
            <a:r>
              <a:rPr lang="es-CO" sz="1200" dirty="0">
                <a:latin typeface="Tw Cen MT" pitchFamily="34" charset="0"/>
              </a:rPr>
              <a:t>%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6068718" y="1027903"/>
            <a:ext cx="2399996" cy="545026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CO" sz="2400" dirty="0" smtClean="0">
                <a:solidFill>
                  <a:schemeClr val="bg1"/>
                </a:solidFill>
                <a:latin typeface="Tw Cen MT Condensed" pitchFamily="34" charset="0"/>
              </a:rPr>
              <a:t>2015</a:t>
            </a:r>
            <a:endParaRPr lang="es-CO" sz="2400" dirty="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13" name="12 Triángulo isósceles"/>
          <p:cNvSpPr/>
          <p:nvPr/>
        </p:nvSpPr>
        <p:spPr>
          <a:xfrm>
            <a:off x="3950029" y="3133774"/>
            <a:ext cx="326177" cy="2461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sp>
        <p:nvSpPr>
          <p:cNvPr id="14" name="13 Triángulo isósceles"/>
          <p:cNvSpPr/>
          <p:nvPr/>
        </p:nvSpPr>
        <p:spPr>
          <a:xfrm rot="10800000">
            <a:off x="4022229" y="2441810"/>
            <a:ext cx="326177" cy="2461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sp>
        <p:nvSpPr>
          <p:cNvPr id="15" name="Título 4"/>
          <p:cNvSpPr txBox="1">
            <a:spLocks/>
          </p:cNvSpPr>
          <p:nvPr/>
        </p:nvSpPr>
        <p:spPr bwMode="auto">
          <a:xfrm>
            <a:off x="72008" y="150347"/>
            <a:ext cx="6156176" cy="830381"/>
          </a:xfrm>
          <a:prstGeom prst="rect">
            <a:avLst/>
          </a:prstGeom>
          <a:extLst/>
        </p:spPr>
        <p:txBody>
          <a:bodyPr wrap="square" lIns="90855" tIns="45415" rIns="90855" bIns="45415">
            <a:spAutoFit/>
          </a:bodyPr>
          <a:lstStyle>
            <a:defPPr>
              <a:defRPr lang="es-CO"/>
            </a:defPPr>
            <a:lvl1pPr>
              <a:defRPr sz="2000">
                <a:solidFill>
                  <a:prstClr val="black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-150" dirty="0" smtClean="0">
                <a:latin typeface="Calibri"/>
              </a:rPr>
              <a:t>PRINCIPALES DESTINOS COLOMBIANOS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-150" dirty="0" smtClean="0">
                <a:latin typeface="Calibri"/>
              </a:rPr>
              <a:t>EN EL EXTERIOR</a:t>
            </a:r>
            <a:endParaRPr lang="es-ES" sz="2400" b="1" spc="-150" dirty="0">
              <a:latin typeface="Calibri"/>
            </a:endParaRPr>
          </a:p>
        </p:txBody>
      </p:sp>
      <p:pic>
        <p:nvPicPr>
          <p:cNvPr id="16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 bwMode="auto">
          <a:xfrm>
            <a:off x="72007" y="188640"/>
            <a:ext cx="7388755" cy="830381"/>
          </a:xfrm>
          <a:prstGeom prst="rect">
            <a:avLst/>
          </a:prstGeom>
          <a:extLst/>
        </p:spPr>
        <p:txBody>
          <a:bodyPr wrap="square" lIns="90855" tIns="45415" rIns="90855" bIns="45415">
            <a:spAutoFit/>
          </a:bodyPr>
          <a:lstStyle>
            <a:defPPr>
              <a:defRPr lang="es-CO"/>
            </a:defPPr>
            <a:lvl1pPr>
              <a:defRPr sz="2000">
                <a:solidFill>
                  <a:prstClr val="black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-150" dirty="0" smtClean="0">
                <a:latin typeface="Calibri"/>
              </a:rPr>
              <a:t>PRINCIPALES NACIONALIDADES DE INGRESO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-150" dirty="0" smtClean="0">
                <a:latin typeface="Calibri"/>
              </a:rPr>
              <a:t>A COLOMBIA</a:t>
            </a:r>
            <a:endParaRPr lang="es-ES" sz="2400" b="1" spc="-150" dirty="0">
              <a:latin typeface="Calibri"/>
            </a:endParaRPr>
          </a:p>
        </p:txBody>
      </p:sp>
      <p:graphicFrame>
        <p:nvGraphicFramePr>
          <p:cNvPr id="3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351464"/>
              </p:ext>
            </p:extLst>
          </p:nvPr>
        </p:nvGraphicFramePr>
        <p:xfrm>
          <a:off x="708879" y="2064668"/>
          <a:ext cx="3332030" cy="359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1445033" y="1124783"/>
            <a:ext cx="2168683" cy="5245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CO" sz="2400" dirty="0">
                <a:latin typeface="Tw Cen MT Condensed" pitchFamily="34" charset="0"/>
              </a:rPr>
              <a:t>2014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07904" y="2492897"/>
            <a:ext cx="576064" cy="276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200" dirty="0">
                <a:latin typeface="Tw Cen MT" pitchFamily="34" charset="0"/>
              </a:rPr>
              <a:t>13%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275856" y="2731712"/>
            <a:ext cx="1584176" cy="37568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riángulo isósceles"/>
          <p:cNvSpPr/>
          <p:nvPr/>
        </p:nvSpPr>
        <p:spPr>
          <a:xfrm>
            <a:off x="4320362" y="2495018"/>
            <a:ext cx="256348" cy="2199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3707904" y="2132857"/>
            <a:ext cx="576064" cy="276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200" dirty="0">
                <a:latin typeface="Tw Cen MT" pitchFamily="34" charset="0"/>
              </a:rPr>
              <a:t>19%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563933" y="2371672"/>
            <a:ext cx="1224091" cy="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riángulo isósceles"/>
          <p:cNvSpPr/>
          <p:nvPr/>
        </p:nvSpPr>
        <p:spPr>
          <a:xfrm>
            <a:off x="4308510" y="2117415"/>
            <a:ext cx="256348" cy="2199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862184" y="3327938"/>
            <a:ext cx="2285880" cy="101254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07904" y="3470812"/>
            <a:ext cx="576064" cy="276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855" tIns="45415" rIns="90855" bIns="45415" rtlCol="0">
            <a:spAutoFit/>
          </a:bodyPr>
          <a:lstStyle/>
          <a:p>
            <a:pPr algn="ctr"/>
            <a:r>
              <a:rPr lang="es-CO" sz="1200" dirty="0">
                <a:latin typeface="Tw Cen MT" pitchFamily="34" charset="0"/>
              </a:rPr>
              <a:t>33%</a:t>
            </a:r>
          </a:p>
        </p:txBody>
      </p:sp>
      <p:sp>
        <p:nvSpPr>
          <p:cNvPr id="13" name="12 Triángulo isósceles"/>
          <p:cNvSpPr/>
          <p:nvPr/>
        </p:nvSpPr>
        <p:spPr>
          <a:xfrm>
            <a:off x="4358967" y="3327938"/>
            <a:ext cx="256348" cy="2199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55" tIns="45415" rIns="90855" bIns="45415"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54932"/>
              </p:ext>
            </p:extLst>
          </p:nvPr>
        </p:nvGraphicFramePr>
        <p:xfrm>
          <a:off x="4615315" y="2000097"/>
          <a:ext cx="4141764" cy="391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 bwMode="auto">
          <a:xfrm>
            <a:off x="5292080" y="1147631"/>
            <a:ext cx="2168683" cy="52451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CO" sz="2400" dirty="0" smtClean="0">
                <a:latin typeface="Tw Cen MT Condensed" pitchFamily="34" charset="0"/>
              </a:rPr>
              <a:t>2015</a:t>
            </a:r>
            <a:endParaRPr lang="es-CO" sz="2400" dirty="0">
              <a:latin typeface="Tw Cen MT Condensed" pitchFamily="34" charset="0"/>
            </a:endParaRPr>
          </a:p>
        </p:txBody>
      </p:sp>
      <p:pic>
        <p:nvPicPr>
          <p:cNvPr id="16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6121270" y="2142028"/>
            <a:ext cx="763524" cy="529027"/>
            <a:chOff x="5025946" y="2935977"/>
            <a:chExt cx="763524" cy="529027"/>
          </a:xfrm>
        </p:grpSpPr>
        <p:sp>
          <p:nvSpPr>
            <p:cNvPr id="22" name="4 CuadroTexto"/>
            <p:cNvSpPr txBox="1">
              <a:spLocks noChangeArrowheads="1"/>
            </p:cNvSpPr>
            <p:nvPr/>
          </p:nvSpPr>
          <p:spPr bwMode="auto">
            <a:xfrm>
              <a:off x="5025946" y="2935977"/>
              <a:ext cx="763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s-CO" sz="1200" b="1" dirty="0" smtClean="0">
                  <a:latin typeface="Tw Cen MT" pitchFamily="34" charset="0"/>
                </a:rPr>
                <a:t>27% </a:t>
              </a:r>
            </a:p>
          </p:txBody>
        </p:sp>
        <p:sp>
          <p:nvSpPr>
            <p:cNvPr id="26" name="25 Triángulo isósceles"/>
            <p:cNvSpPr/>
            <p:nvPr/>
          </p:nvSpPr>
          <p:spPr>
            <a:xfrm rot="10800000">
              <a:off x="5292080" y="3212976"/>
              <a:ext cx="360040" cy="252028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-15056" y="30470"/>
            <a:ext cx="6732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  <a:cs typeface="Arial" pitchFamily="34" charset="0"/>
              </a:rPr>
              <a:t>ENTRADAS Y SALIDAS DE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  <a:cs typeface="Arial" pitchFamily="34" charset="0"/>
              </a:rPr>
              <a:t>COLOMBIANOS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  <a:cs typeface="Arial" pitchFamily="34" charset="0"/>
              </a:rPr>
              <a:t>DESDE Y HACIA VENEZUELA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 los 40 Puestos de Control Migratorio, del 2010-2016 corte julio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74002" y="5387674"/>
            <a:ext cx="65527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CO" sz="1600" dirty="0" smtClean="0">
                <a:latin typeface="Tw Cen MT Condensed" pitchFamily="34" charset="0"/>
                <a:cs typeface="Arial" pitchFamily="34" charset="0"/>
              </a:rPr>
              <a:t>Durante 2015 se presentó una disminución del 27% con relación al 2014.</a:t>
            </a:r>
          </a:p>
          <a:p>
            <a:pPr algn="just">
              <a:lnSpc>
                <a:spcPts val="1200"/>
              </a:lnSpc>
            </a:pPr>
            <a:endParaRPr lang="es-CO" sz="1400" dirty="0" smtClean="0">
              <a:latin typeface="Tw Cen MT Condensed" pitchFamily="34" charset="0"/>
              <a:cs typeface="Arial" pitchFamily="34" charset="0"/>
            </a:endParaRPr>
          </a:p>
          <a:p>
            <a:pPr algn="just"/>
            <a:endParaRPr lang="es-CO" sz="1400" dirty="0">
              <a:latin typeface="Tw Cen MT Condensed" pitchFamily="34" charset="0"/>
              <a:cs typeface="Arial" pitchFamily="34" charset="0"/>
            </a:endParaRPr>
          </a:p>
          <a:p>
            <a:pPr algn="just"/>
            <a:endParaRPr lang="es-CO" sz="1600" dirty="0">
              <a:latin typeface="Tw Cen MT Condensed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300" dirty="0">
              <a:latin typeface="Tw Cen MT Condensed" pitchFamily="34" charset="0"/>
              <a:cs typeface="Arial" pitchFamily="34" charset="0"/>
            </a:endParaRPr>
          </a:p>
        </p:txBody>
      </p:sp>
      <p:sp>
        <p:nvSpPr>
          <p:cNvPr id="24" name="Cheurón 3"/>
          <p:cNvSpPr/>
          <p:nvPr/>
        </p:nvSpPr>
        <p:spPr>
          <a:xfrm>
            <a:off x="1260807" y="5410395"/>
            <a:ext cx="178495" cy="17884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2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91785"/>
              </p:ext>
            </p:extLst>
          </p:nvPr>
        </p:nvGraphicFramePr>
        <p:xfrm>
          <a:off x="505764" y="1052736"/>
          <a:ext cx="8489204" cy="414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5997806" y="1450269"/>
            <a:ext cx="691516" cy="408057"/>
            <a:chOff x="9756576" y="2125824"/>
            <a:chExt cx="763524" cy="459170"/>
          </a:xfrm>
        </p:grpSpPr>
        <p:sp>
          <p:nvSpPr>
            <p:cNvPr id="19" name="4 CuadroTexto"/>
            <p:cNvSpPr txBox="1">
              <a:spLocks noChangeArrowheads="1"/>
            </p:cNvSpPr>
            <p:nvPr/>
          </p:nvSpPr>
          <p:spPr bwMode="auto">
            <a:xfrm>
              <a:off x="9756576" y="2125824"/>
              <a:ext cx="763524" cy="29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s-CO" sz="1050" b="1" dirty="0" smtClean="0">
                  <a:latin typeface="Tw Cen MT" pitchFamily="34" charset="0"/>
                </a:rPr>
                <a:t>14% </a:t>
              </a:r>
            </a:p>
          </p:txBody>
        </p:sp>
        <p:sp>
          <p:nvSpPr>
            <p:cNvPr id="20" name="19 Triángulo isósceles"/>
            <p:cNvSpPr/>
            <p:nvPr/>
          </p:nvSpPr>
          <p:spPr>
            <a:xfrm>
              <a:off x="10115173" y="2395641"/>
              <a:ext cx="245913" cy="18935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-34900" y="44624"/>
            <a:ext cx="6263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ENTRADAS Y SALIDAS DE </a:t>
            </a:r>
            <a:r>
              <a:rPr lang="es-CO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VENEZOLANOS </a:t>
            </a:r>
          </a:p>
          <a:p>
            <a:pPr>
              <a:defRPr/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los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Puestos de Control Migratorio, del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2010- 2016 corte julio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61687"/>
              </p:ext>
            </p:extLst>
          </p:nvPr>
        </p:nvGraphicFramePr>
        <p:xfrm>
          <a:off x="959785" y="1268760"/>
          <a:ext cx="7796341" cy="399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ítulo 1"/>
          <p:cNvSpPr txBox="1">
            <a:spLocks/>
          </p:cNvSpPr>
          <p:nvPr/>
        </p:nvSpPr>
        <p:spPr bwMode="auto">
          <a:xfrm>
            <a:off x="-1692696" y="0"/>
            <a:ext cx="604867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107504" y="258431"/>
            <a:ext cx="6048672" cy="11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CÉDULAS DE EXTRANJERÍA EXPEDIDAS A CIUDADANOS VENEZOLANOS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71600" y="424867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latin typeface="Tw Cen MT Condensed" panose="020B0604020202020204" charset="0"/>
            </a:endParaRPr>
          </a:p>
          <a:p>
            <a:pPr marL="285750" indent="-285750" algn="just" defTabSz="908458"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Migración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Colombia al cierre de 2016 corte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julio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ha expedido </a:t>
            </a:r>
            <a:r>
              <a:rPr lang="es-CO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387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cédulas de extranjería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ciudadanos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venezolanos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en el marco de los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Decretos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Emergencia Económica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Ecológica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lvl="0">
              <a:spcAft>
                <a:spcPts val="0"/>
              </a:spcAft>
            </a:pPr>
            <a:endParaRPr lang="es-MX" dirty="0">
              <a:effectLst/>
              <a:latin typeface="Tw Cen MT Condense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07704" y="1772816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46440" y="1786168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CO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1600" y="2085236"/>
            <a:ext cx="30963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21.000</a:t>
            </a:r>
          </a:p>
          <a:p>
            <a:pPr lvl="0" algn="ctr">
              <a:defRPr/>
            </a:pPr>
            <a:r>
              <a:rPr lang="es-CO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 Condensed" pitchFamily="34" charset="0"/>
              </a:rPr>
              <a:t>Cédulas Expedidas Aproximadamente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w Cen MT Condense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148065" y="2060848"/>
            <a:ext cx="32403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30.000</a:t>
            </a:r>
          </a:p>
          <a:p>
            <a:pPr lvl="0" algn="ctr">
              <a:defRPr/>
            </a:pPr>
            <a:r>
              <a:rPr lang="es-CO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 Condensed" pitchFamily="34" charset="0"/>
              </a:rPr>
              <a:t>Cédulas Expedidas Aproximadamente</a:t>
            </a:r>
          </a:p>
          <a:p>
            <a:pPr lvl="0" algn="ctr">
              <a:defRPr/>
            </a:pPr>
            <a:r>
              <a:rPr lang="es-CO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 Condensed" pitchFamily="34" charset="0"/>
              </a:rPr>
              <a:t>* Corte Julio de 2016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w Cen MT Condensed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4102815" y="2444408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ítulo 1"/>
          <p:cNvSpPr txBox="1">
            <a:spLocks/>
          </p:cNvSpPr>
          <p:nvPr/>
        </p:nvSpPr>
        <p:spPr bwMode="auto">
          <a:xfrm>
            <a:off x="-1692696" y="0"/>
            <a:ext cx="604867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62331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+mj-lt"/>
              </a:rPr>
              <a:t>MEDIDAS DE DEPORTACIÓN IMPUESTAS A CIUDADANOS VENEZOLANOS 2014 -2016 </a:t>
            </a:r>
            <a:r>
              <a:rPr lang="es-CO" sz="1600" dirty="0" smtClean="0">
                <a:latin typeface="+mj-lt"/>
              </a:rPr>
              <a:t>*Corte Julio</a:t>
            </a:r>
            <a:endParaRPr lang="es-CO" sz="2400" dirty="0">
              <a:latin typeface="+mj-lt"/>
            </a:endParaRPr>
          </a:p>
        </p:txBody>
      </p:sp>
      <p:pic>
        <p:nvPicPr>
          <p:cNvPr id="10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2348299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2660719"/>
            <a:ext cx="3096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9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851919" y="2348299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s-CO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15815" y="2660719"/>
            <a:ext cx="3096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9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948263" y="2348299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CO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12159" y="2660719"/>
            <a:ext cx="3096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9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636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2447763" y="3140967"/>
            <a:ext cx="972109" cy="32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derecha"/>
          <p:cNvSpPr/>
          <p:nvPr/>
        </p:nvSpPr>
        <p:spPr>
          <a:xfrm>
            <a:off x="5544107" y="3140968"/>
            <a:ext cx="972109" cy="32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7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23 Conector angular"/>
          <p:cNvCxnSpPr>
            <a:stCxn id="4" idx="0"/>
            <a:endCxn id="6" idx="1"/>
          </p:cNvCxnSpPr>
          <p:nvPr/>
        </p:nvCxnSpPr>
        <p:spPr>
          <a:xfrm rot="5400000" flipH="1" flipV="1">
            <a:off x="4832187" y="1365181"/>
            <a:ext cx="564411" cy="10847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ítulo 1"/>
          <p:cNvSpPr txBox="1">
            <a:spLocks/>
          </p:cNvSpPr>
          <p:nvPr/>
        </p:nvSpPr>
        <p:spPr bwMode="auto">
          <a:xfrm>
            <a:off x="-1692696" y="0"/>
            <a:ext cx="604867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0" y="2538"/>
            <a:ext cx="6048672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RE-APERTURA DE FRONTERA</a:t>
            </a:r>
          </a:p>
          <a:p>
            <a:pPr>
              <a:defRPr/>
            </a:pP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</a:rPr>
              <a:t>    </a:t>
            </a:r>
            <a:r>
              <a:rPr lang="es-CO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Cierre de Frontera  </a:t>
            </a:r>
            <a:r>
              <a:rPr lang="es-CO" sz="1600" dirty="0" smtClean="0">
                <a:solidFill>
                  <a:srgbClr val="C00000"/>
                </a:solidFill>
                <a:latin typeface="+mj-lt"/>
              </a:rPr>
              <a:t>19 de Agosto de 2015</a:t>
            </a:r>
            <a:endParaRPr lang="es-CO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329608" y="2189778"/>
            <a:ext cx="2484784" cy="2478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5656784" y="1085307"/>
            <a:ext cx="3456384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latin typeface="Tw Cen MT Condensed" panose="020B0604020202020204" charset="0"/>
              </a:rPr>
              <a:t>Aduanas</a:t>
            </a:r>
          </a:p>
          <a:p>
            <a:pPr algn="ctr"/>
            <a:r>
              <a:rPr lang="es-CO" sz="1200" dirty="0" smtClean="0">
                <a:latin typeface="Tw Cen MT Condensed" panose="020B0604020202020204" charset="0"/>
              </a:rPr>
              <a:t>(Establecimiento de Bienes Permitidos)</a:t>
            </a:r>
            <a:endParaRPr lang="es-CO" sz="1200" dirty="0">
              <a:latin typeface="Tw Cen MT Condensed" panose="020B0604020202020204" charset="0"/>
            </a:endParaRPr>
          </a:p>
        </p:txBody>
      </p:sp>
      <p:pic>
        <p:nvPicPr>
          <p:cNvPr id="1026" name="Picture 2" descr="C:\Users\1032376475\Desktop\logo-portal-(3) canciller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12076"/>
          <a:stretch/>
        </p:blipFill>
        <p:spPr bwMode="auto">
          <a:xfrm>
            <a:off x="3401616" y="3057525"/>
            <a:ext cx="234076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07504" y="1085307"/>
            <a:ext cx="3456384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latin typeface="Tw Cen MT Condensed" panose="020B0604020202020204" charset="0"/>
              </a:rPr>
              <a:t>Seguridad y Defensa</a:t>
            </a:r>
            <a:endParaRPr lang="es-CO" sz="1200" dirty="0">
              <a:latin typeface="Tw Cen MT Condensed" panose="020B060402020202020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504" y="4797152"/>
            <a:ext cx="3456384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latin typeface="Tw Cen MT Condensed" panose="020B0604020202020204" charset="0"/>
              </a:rPr>
              <a:t>Migración </a:t>
            </a:r>
            <a:endParaRPr lang="es-CO" sz="1200" dirty="0">
              <a:latin typeface="Tw Cen MT Condensed" panose="020B060402020202020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14142" y="477096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w Cen MT Condensed" panose="020B0604020202020204" charset="0"/>
              </a:rPr>
              <a:t>Horarios de Apertura</a:t>
            </a:r>
            <a:endParaRPr lang="es-CO" dirty="0">
              <a:latin typeface="Tw Cen MT Condensed" panose="020B060402020202020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99992" y="518222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w Cen MT Condensed" panose="020B0604020202020204" charset="0"/>
              </a:rPr>
              <a:t>Puntos de entrada y de salida</a:t>
            </a:r>
            <a:endParaRPr lang="es-CO" dirty="0">
              <a:latin typeface="Tw Cen MT Condensed" panose="020B060402020202020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99992" y="557806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Tw Cen MT Condensed" panose="020B0604020202020204" charset="0"/>
              </a:rPr>
              <a:t>Documentos </a:t>
            </a:r>
            <a:r>
              <a:rPr lang="es-CO" dirty="0" smtClean="0">
                <a:latin typeface="Tw Cen MT Condensed" panose="020B0604020202020204" charset="0"/>
              </a:rPr>
              <a:t>necesarios </a:t>
            </a:r>
            <a:endParaRPr lang="es-CO" dirty="0">
              <a:latin typeface="Tw Cen MT Condensed" panose="020B060402020202020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1085306"/>
            <a:ext cx="5950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4020202020204" charset="0"/>
              </a:rPr>
              <a:t>2. Mesa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656784" y="1085307"/>
            <a:ext cx="5950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4020202020204" charset="0"/>
              </a:rPr>
              <a:t>1. </a:t>
            </a:r>
            <a:r>
              <a: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4020202020204" charset="0"/>
              </a:rPr>
              <a:t>Mesa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07503" y="4797152"/>
            <a:ext cx="5950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4020202020204" charset="0"/>
              </a:rPr>
              <a:t>3. </a:t>
            </a:r>
            <a:r>
              <a: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4020202020204" charset="0"/>
              </a:rPr>
              <a:t>Mesa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563888" y="495104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563888" y="538095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563888" y="5762733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4" idx="0"/>
            <a:endCxn id="11" idx="3"/>
          </p:cNvCxnSpPr>
          <p:nvPr/>
        </p:nvCxnSpPr>
        <p:spPr>
          <a:xfrm rot="16200000" flipV="1">
            <a:off x="3785739" y="1403517"/>
            <a:ext cx="564411" cy="10081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4" idx="2"/>
            <a:endCxn id="12" idx="0"/>
          </p:cNvCxnSpPr>
          <p:nvPr/>
        </p:nvCxnSpPr>
        <p:spPr>
          <a:xfrm rot="10800000" flipV="1">
            <a:off x="1835696" y="3429000"/>
            <a:ext cx="1493912" cy="13681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1032376475\Pictures\Logo todos por nuevo2016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5" y="43846"/>
            <a:ext cx="2693887" cy="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7" grpId="0"/>
      <p:bldP spid="14" grpId="0"/>
      <p:bldP spid="15" grpId="0"/>
      <p:bldP spid="8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250</Words>
  <Application>Microsoft Office PowerPoint</Application>
  <PresentationFormat>Presentación en pantalla (4:3)</PresentationFormat>
  <Paragraphs>76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Times New Roman</vt:lpstr>
      <vt:lpstr>Tahoma</vt:lpstr>
      <vt:lpstr>Calibri</vt:lpstr>
      <vt:lpstr>Frutiger LT Std 77 Black Cn</vt:lpstr>
      <vt:lpstr>Tw Cen MT Condensed</vt:lpstr>
      <vt:lpstr>Arial Narrow</vt:lpstr>
      <vt:lpstr>Tw Cen MT</vt:lpstr>
      <vt:lpstr>9_Diseño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Yohana Amaya Rodriguez</dc:creator>
  <cp:lastModifiedBy>Eduardo Llaña Sanchez</cp:lastModifiedBy>
  <cp:revision>599</cp:revision>
  <cp:lastPrinted>2016-08-09T01:24:36Z</cp:lastPrinted>
  <dcterms:created xsi:type="dcterms:W3CDTF">2015-06-17T15:57:48Z</dcterms:created>
  <dcterms:modified xsi:type="dcterms:W3CDTF">2016-08-09T01:29:06Z</dcterms:modified>
</cp:coreProperties>
</file>